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62" r:id="rId3"/>
    <p:sldId id="260" r:id="rId4"/>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1DF1F33C-B57A-4F8B-8961-F04B4EE6E5DA}" type="datetimeFigureOut">
              <a:rPr lang="en-GB" smtClean="0"/>
              <a:t>19/02/2018</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7A730765-1F7A-4BE3-9B41-DB45CCBC6432}" type="slidenum">
              <a:rPr lang="en-GB" smtClean="0"/>
              <a:t>‹#›</a:t>
            </a:fld>
            <a:endParaRPr lang="en-GB"/>
          </a:p>
        </p:txBody>
      </p:sp>
    </p:spTree>
    <p:extLst>
      <p:ext uri="{BB962C8B-B14F-4D97-AF65-F5344CB8AC3E}">
        <p14:creationId xmlns:p14="http://schemas.microsoft.com/office/powerpoint/2010/main" val="643656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Pupil Version - Print this slide and the next slide two to a page and give to pupils to glue into</a:t>
            </a:r>
            <a:r>
              <a:rPr lang="en-GB" baseline="0" dirty="0"/>
              <a:t> their books</a:t>
            </a:r>
            <a:r>
              <a:rPr lang="en-GB" dirty="0"/>
              <a:t>. These should</a:t>
            </a:r>
            <a:r>
              <a:rPr lang="en-GB" baseline="0" dirty="0"/>
              <a:t> be printed to colour paper so that pupils can easily find them in their books. Pupils should be referring to these in most lessons.</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1</a:t>
            </a:fld>
            <a:endParaRPr lang="en-GB"/>
          </a:p>
        </p:txBody>
      </p:sp>
    </p:spTree>
    <p:extLst>
      <p:ext uri="{BB962C8B-B14F-4D97-AF65-F5344CB8AC3E}">
        <p14:creationId xmlns:p14="http://schemas.microsoft.com/office/powerpoint/2010/main" val="259648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and the previous</a:t>
            </a:r>
            <a:r>
              <a:rPr lang="en-GB" baseline="0" dirty="0"/>
              <a:t> </a:t>
            </a:r>
            <a:r>
              <a:rPr lang="en-GB" dirty="0"/>
              <a:t>slide two to a page and give to pupils to glue into their books. These should be printed to colour paper so that pupils can easily find them in their books. Pupils should be referring to these in most lessons.</a:t>
            </a:r>
          </a:p>
          <a:p>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2</a:t>
            </a:fld>
            <a:endParaRPr lang="en-GB"/>
          </a:p>
        </p:txBody>
      </p:sp>
    </p:spTree>
    <p:extLst>
      <p:ext uri="{BB962C8B-B14F-4D97-AF65-F5344CB8AC3E}">
        <p14:creationId xmlns:p14="http://schemas.microsoft.com/office/powerpoint/2010/main" val="423396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Version – This version goes on the front of the end of unit </a:t>
            </a:r>
            <a:r>
              <a:rPr lang="en-GB"/>
              <a:t>assessment task.</a:t>
            </a:r>
            <a:endParaRPr lang="en-GB" dirty="0"/>
          </a:p>
        </p:txBody>
      </p:sp>
      <p:sp>
        <p:nvSpPr>
          <p:cNvPr id="4" name="Slide Number Placeholder 3"/>
          <p:cNvSpPr>
            <a:spLocks noGrp="1"/>
          </p:cNvSpPr>
          <p:nvPr>
            <p:ph type="sldNum" sz="quarter" idx="10"/>
          </p:nvPr>
        </p:nvSpPr>
        <p:spPr/>
        <p:txBody>
          <a:bodyPr/>
          <a:lstStyle/>
          <a:p>
            <a:fld id="{8A2E0EB2-80EA-46CD-88D8-4ABC003F1164}" type="slidenum">
              <a:rPr lang="en-GB" smtClean="0"/>
              <a:t>3</a:t>
            </a:fld>
            <a:endParaRPr lang="en-GB"/>
          </a:p>
        </p:txBody>
      </p:sp>
    </p:spTree>
    <p:extLst>
      <p:ext uri="{BB962C8B-B14F-4D97-AF65-F5344CB8AC3E}">
        <p14:creationId xmlns:p14="http://schemas.microsoft.com/office/powerpoint/2010/main" val="2596484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183FF4C-7D58-436A-9136-4D694CC6F7D4}"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3131835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83FF4C-7D58-436A-9136-4D694CC6F7D4}"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254006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83FF4C-7D58-436A-9136-4D694CC6F7D4}"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126878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183FF4C-7D58-436A-9136-4D694CC6F7D4}"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202850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83FF4C-7D58-436A-9136-4D694CC6F7D4}"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351800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183FF4C-7D58-436A-9136-4D694CC6F7D4}"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409632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183FF4C-7D58-436A-9136-4D694CC6F7D4}" type="datetimeFigureOut">
              <a:rPr lang="en-GB" smtClean="0"/>
              <a:t>19/02/2018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90460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183FF4C-7D58-436A-9136-4D694CC6F7D4}" type="datetimeFigureOut">
              <a:rPr lang="en-GB" smtClean="0"/>
              <a:t>19/02/2018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33873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3FF4C-7D58-436A-9136-4D694CC6F7D4}" type="datetimeFigureOut">
              <a:rPr lang="en-GB" smtClean="0"/>
              <a:t>19/02/2018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74488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3FF4C-7D58-436A-9136-4D694CC6F7D4}"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79845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83FF4C-7D58-436A-9136-4D694CC6F7D4}"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0B6B7B-E4E4-4C0B-9C0A-D6B80E06C02E}" type="slidenum">
              <a:rPr lang="en-GB" smtClean="0"/>
              <a:t>‹#›</a:t>
            </a:fld>
            <a:endParaRPr lang="en-GB"/>
          </a:p>
        </p:txBody>
      </p:sp>
    </p:spTree>
    <p:extLst>
      <p:ext uri="{BB962C8B-B14F-4D97-AF65-F5344CB8AC3E}">
        <p14:creationId xmlns:p14="http://schemas.microsoft.com/office/powerpoint/2010/main" val="4283985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3FF4C-7D58-436A-9136-4D694CC6F7D4}" type="datetimeFigureOut">
              <a:rPr lang="en-GB" smtClean="0"/>
              <a:t>19/02/2018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B6B7B-E4E4-4C0B-9C0A-D6B80E06C02E}" type="slidenum">
              <a:rPr lang="en-GB" smtClean="0"/>
              <a:t>‹#›</a:t>
            </a:fld>
            <a:endParaRPr lang="en-GB"/>
          </a:p>
        </p:txBody>
      </p:sp>
    </p:spTree>
    <p:extLst>
      <p:ext uri="{BB962C8B-B14F-4D97-AF65-F5344CB8AC3E}">
        <p14:creationId xmlns:p14="http://schemas.microsoft.com/office/powerpoint/2010/main" val="119244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lipboard/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87397233"/>
              </p:ext>
            </p:extLst>
          </p:nvPr>
        </p:nvGraphicFramePr>
        <p:xfrm>
          <a:off x="246348" y="116632"/>
          <a:ext cx="8579295" cy="6492168"/>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321455">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0"/>
                  </a:ext>
                </a:extLst>
              </a:tr>
              <a:tr h="2575760">
                <a:tc>
                  <a:txBody>
                    <a:bodyPr/>
                    <a:lstStyle/>
                    <a:p>
                      <a:pPr algn="ctr"/>
                      <a:r>
                        <a:rPr lang="en-GB" sz="1600"/>
                        <a:t>Year 7 – </a:t>
                      </a:r>
                    </a:p>
                    <a:p>
                      <a:pPr algn="ctr"/>
                      <a:r>
                        <a:rPr lang="en-GB" sz="1600"/>
                        <a:t>Number </a:t>
                      </a:r>
                      <a:r>
                        <a:rPr lang="en-GB" sz="1600" dirty="0"/>
                        <a:t>line</a:t>
                      </a:r>
                      <a:r>
                        <a:rPr lang="en-GB" sz="1600" baseline="0" dirty="0"/>
                        <a:t> and  Place Value.</a:t>
                      </a:r>
                      <a:endParaRPr lang="en-GB" sz="16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I can order numbers from 0 to 100 using terms such as greater, less than and in between.</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 I understand 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b) I 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a:latin typeface="Calibri" panose="020F0502020204030204" pitchFamily="34" charset="0"/>
                        </a:rPr>
                        <a:t>c) I can match simple fractions, decimals and percentages.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d) 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e) 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latin typeface="Calibri" panose="020F050202020403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 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a:latin typeface="Calibri" panose="020F0502020204030204" pitchFamily="34" charset="0"/>
                      </a:endParaRPr>
                    </a:p>
                  </a:txBody>
                  <a:tcPr marT="45702" marB="45702">
                    <a:noFill/>
                  </a:tcPr>
                </a:tc>
                <a:extLst>
                  <a:ext uri="{0D108BD9-81ED-4DB2-BD59-A6C34878D82A}">
                    <a16:rowId xmlns:a16="http://schemas.microsoft.com/office/drawing/2014/main" val="10001"/>
                  </a:ext>
                </a:extLst>
              </a:tr>
            </a:tbl>
          </a:graphicData>
        </a:graphic>
      </p:graphicFrame>
      <p:cxnSp>
        <p:nvCxnSpPr>
          <p:cNvPr id="3" name="Straight Arrow Connector 2"/>
          <p:cNvCxnSpPr/>
          <p:nvPr/>
        </p:nvCxnSpPr>
        <p:spPr>
          <a:xfrm>
            <a:off x="395536" y="260648"/>
            <a:ext cx="8280920" cy="0"/>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4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851296518"/>
                  </p:ext>
                </p:extLst>
              </p:nvPr>
            </p:nvGraphicFramePr>
            <p:xfrm>
              <a:off x="179512" y="332656"/>
              <a:ext cx="8856984" cy="623076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060340">
                    <a:tc>
                      <a:txBody>
                        <a:bodyPr/>
                        <a:lstStyle/>
                        <a:p>
                          <a:r>
                            <a:rPr lang="en-GB" sz="2000" b="0" dirty="0">
                              <a:solidFill>
                                <a:schemeClr val="tx1"/>
                              </a:solidFill>
                            </a:rPr>
                            <a:t>a) Put these number</a:t>
                          </a:r>
                          <a:r>
                            <a:rPr lang="en-GB" sz="2000" b="0" baseline="0" dirty="0">
                              <a:solidFill>
                                <a:schemeClr val="tx1"/>
                              </a:solidFill>
                            </a:rPr>
                            <a:t>s in order from smallest to biggest.</a:t>
                          </a:r>
                        </a:p>
                        <a:p>
                          <a:endParaRPr lang="en-GB" sz="2000" b="0" baseline="0" dirty="0">
                            <a:solidFill>
                              <a:schemeClr val="tx1"/>
                            </a:solidFill>
                          </a:endParaRPr>
                        </a:p>
                        <a:p>
                          <a:r>
                            <a:rPr lang="en-GB" sz="2000" b="0" baseline="0" dirty="0">
                              <a:solidFill>
                                <a:schemeClr val="tx1"/>
                              </a:solidFill>
                            </a:rPr>
                            <a:t>12,  57,  23,   89,  46</a:t>
                          </a:r>
                        </a:p>
                        <a:p>
                          <a:endParaRPr lang="en-GB" sz="2000" b="0" baseline="0" dirty="0">
                            <a:solidFill>
                              <a:schemeClr val="tx1"/>
                            </a:solidFill>
                          </a:endParaRPr>
                        </a:p>
                        <a:p>
                          <a:r>
                            <a:rPr lang="en-GB" sz="2000" b="0" baseline="0" dirty="0">
                              <a:solidFill>
                                <a:schemeClr val="tx1"/>
                              </a:solidFill>
                            </a:rPr>
                            <a:t>Which of these numbers are more than 50?</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b) Put these</a:t>
                          </a:r>
                          <a:r>
                            <a:rPr lang="en-GB" b="0" baseline="0" dirty="0">
                              <a:solidFill>
                                <a:schemeClr val="tx1"/>
                              </a:solidFill>
                            </a:rPr>
                            <a:t> numbers in order from smallest to biggest.</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0.1,    0.5,    0.7    0.12,  -3, -7</a:t>
                          </a: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 Which of the numbers means the same as 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d) Put these numbers in order from smallest</a:t>
                          </a:r>
                          <a:r>
                            <a:rPr lang="en-GB" b="0" baseline="0" dirty="0">
                              <a:solidFill>
                                <a:schemeClr val="tx1"/>
                              </a:solidFill>
                            </a:rPr>
                            <a:t> to biggest</a:t>
                          </a:r>
                        </a:p>
                        <a:p>
                          <a:endParaRPr lang="en-GB" b="0" baseline="0" dirty="0">
                            <a:solidFill>
                              <a:schemeClr val="tx1"/>
                            </a:solidFill>
                          </a:endParaRPr>
                        </a:p>
                        <a:p>
                          <a:r>
                            <a:rPr lang="en-GB" b="0" baseline="0" dirty="0">
                              <a:solidFill>
                                <a:schemeClr val="tx1"/>
                              </a:solidFill>
                            </a:rPr>
                            <a:t>0.12,   0.3,   0.45,   0.412,  0.29,   0.8</a:t>
                          </a:r>
                        </a:p>
                        <a:p>
                          <a:endParaRPr lang="en-GB" b="0" baseline="0" dirty="0">
                            <a:solidFill>
                              <a:schemeClr val="tx1"/>
                            </a:solidFill>
                          </a:endParaRPr>
                        </a:p>
                        <a:p>
                          <a:r>
                            <a:rPr lang="en-GB" b="0" baseline="0" dirty="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60340">
                    <a:tc>
                      <a:txBody>
                        <a:bodyPr/>
                        <a:lstStyle/>
                        <a:p>
                          <a:r>
                            <a:rPr lang="en-GB" b="0" dirty="0">
                              <a:solidFill>
                                <a:schemeClr val="tx1"/>
                              </a:solidFill>
                            </a:rPr>
                            <a:t>e) Write each fractions</a:t>
                          </a:r>
                          <a:r>
                            <a:rPr lang="en-GB" b="0" baseline="0" dirty="0">
                              <a:solidFill>
                                <a:schemeClr val="tx1"/>
                              </a:solidFill>
                            </a:rPr>
                            <a:t> </a:t>
                          </a:r>
                          <a:r>
                            <a:rPr lang="en-GB" b="0" dirty="0">
                              <a:solidFill>
                                <a:schemeClr val="tx1"/>
                              </a:solidFill>
                            </a:rPr>
                            <a:t>as a decimal and a percentage.</a:t>
                          </a:r>
                        </a:p>
                        <a:p>
                          <a:endParaRPr lang="en-GB" b="0" dirty="0">
                            <a:solidFill>
                              <a:schemeClr val="tx1"/>
                            </a:solidFill>
                          </a:endParaRPr>
                        </a:p>
                        <a:p>
                          <a14:m>
                            <m:oMath xmlns:m="http://schemas.openxmlformats.org/officeDocument/2006/math">
                              <m:f>
                                <m:fPr>
                                  <m:ctrlPr>
                                    <a:rPr lang="en-GB" sz="2800" b="0" i="1" smtClean="0">
                                      <a:solidFill>
                                        <a:schemeClr val="tx1"/>
                                      </a:solidFill>
                                      <a:latin typeface="Cambria Math" panose="02040503050406030204" pitchFamily="18" charset="0"/>
                                    </a:rPr>
                                  </m:ctrlPr>
                                </m:fPr>
                                <m:num>
                                  <m:r>
                                    <a:rPr lang="en-GB" sz="2800" b="0" i="1" smtClean="0">
                                      <a:solidFill>
                                        <a:schemeClr val="tx1"/>
                                      </a:solidFill>
                                      <a:latin typeface="Cambria Math" panose="02040503050406030204" pitchFamily="18" charset="0"/>
                                    </a:rPr>
                                    <m:t>7</m:t>
                                  </m:r>
                                </m:num>
                                <m:den>
                                  <m:r>
                                    <a:rPr lang="en-GB" sz="2800" b="0" i="1" smtClean="0">
                                      <a:solidFill>
                                        <a:schemeClr val="tx1"/>
                                      </a:solidFill>
                                      <a:latin typeface="Cambria Math" panose="02040503050406030204" pitchFamily="18" charset="0"/>
                                    </a:rPr>
                                    <m:t>10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3</m:t>
                                  </m:r>
                                </m:num>
                                <m:den>
                                  <m:r>
                                    <a:rPr lang="en-GB" sz="2800" b="0" i="1" dirty="0" smtClean="0">
                                      <a:solidFill>
                                        <a:schemeClr val="tx1"/>
                                      </a:solidFill>
                                      <a:latin typeface="Cambria Math" panose="02040503050406030204" pitchFamily="18" charset="0"/>
                                    </a:rPr>
                                    <m:t>20</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4</m:t>
                                  </m:r>
                                </m:num>
                                <m:den>
                                  <m:r>
                                    <a:rPr lang="en-GB" sz="2800" b="0" i="1" dirty="0" smtClean="0">
                                      <a:solidFill>
                                        <a:schemeClr val="tx1"/>
                                      </a:solidFill>
                                      <a:latin typeface="Cambria Math" panose="02040503050406030204" pitchFamily="18" charset="0"/>
                                    </a:rPr>
                                    <m:t>5</m:t>
                                  </m:r>
                                </m:den>
                              </m:f>
                            </m:oMath>
                          </a14:m>
                          <a:r>
                            <a:rPr lang="en-GB" sz="2800" b="0" dirty="0">
                              <a:solidFill>
                                <a:schemeClr val="tx1"/>
                              </a:solidFill>
                            </a:rPr>
                            <a:t>     </a:t>
                          </a:r>
                          <a14:m>
                            <m:oMath xmlns:m="http://schemas.openxmlformats.org/officeDocument/2006/math">
                              <m:f>
                                <m:fPr>
                                  <m:ctrlPr>
                                    <a:rPr lang="en-GB" sz="2800" b="0" i="1" dirty="0" smtClean="0">
                                      <a:solidFill>
                                        <a:schemeClr val="tx1"/>
                                      </a:solidFill>
                                      <a:latin typeface="Cambria Math" panose="02040503050406030204" pitchFamily="18" charset="0"/>
                                    </a:rPr>
                                  </m:ctrlPr>
                                </m:fPr>
                                <m:num>
                                  <m:r>
                                    <a:rPr lang="en-GB" sz="2800" b="0" i="1" dirty="0" smtClean="0">
                                      <a:solidFill>
                                        <a:schemeClr val="tx1"/>
                                      </a:solidFill>
                                      <a:latin typeface="Cambria Math" panose="02040503050406030204" pitchFamily="18" charset="0"/>
                                    </a:rPr>
                                    <m:t>1</m:t>
                                  </m:r>
                                </m:num>
                                <m:den>
                                  <m:r>
                                    <a:rPr lang="en-GB" sz="2800" b="0" i="1" dirty="0" smtClean="0">
                                      <a:solidFill>
                                        <a:schemeClr val="tx1"/>
                                      </a:solidFill>
                                      <a:latin typeface="Cambria Math" panose="02040503050406030204" pitchFamily="18" charset="0"/>
                                    </a:rPr>
                                    <m:t>8</m:t>
                                  </m:r>
                                </m:den>
                              </m:f>
                            </m:oMath>
                          </a14:m>
                          <a:r>
                            <a:rPr lang="en-GB" sz="28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a:solidFill>
                                <a:schemeClr val="tx1"/>
                              </a:solidFill>
                            </a:rPr>
                            <a:t>f) Which of these fractions are</a:t>
                          </a:r>
                          <a:r>
                            <a:rPr lang="en-GB" b="0" baseline="0" dirty="0">
                              <a:solidFill>
                                <a:schemeClr val="tx1"/>
                              </a:solidFill>
                            </a:rPr>
                            <a:t> recurring decimals?</a:t>
                          </a:r>
                        </a:p>
                        <a:p>
                          <a:endParaRPr lang="en-GB" b="0" baseline="0" dirty="0">
                            <a:solidFill>
                              <a:schemeClr val="tx1"/>
                            </a:solidFill>
                          </a:endParaRPr>
                        </a:p>
                        <a:p>
                          <a14:m>
                            <m:oMath xmlns:m="http://schemas.openxmlformats.org/officeDocument/2006/math">
                              <m:f>
                                <m:fPr>
                                  <m:ctrlP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50</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3</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8</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5</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7</m:t>
                                  </m:r>
                                </m:den>
                              </m:f>
                            </m:oMath>
                          </a14:m>
                          <a:r>
                            <a:rPr kumimoji="0" lang="en-GB" sz="2800" b="0" i="0" u="none" strike="noStrike" kern="1200" cap="none" spc="0" normalizeH="0" baseline="0" noProof="0" dirty="0">
                              <a:ln>
                                <a:noFill/>
                              </a:ln>
                              <a:solidFill>
                                <a:prstClr val="black"/>
                              </a:solidFill>
                              <a:effectLst/>
                              <a:uLnTx/>
                              <a:uFillTx/>
                              <a:latin typeface="+mn-lt"/>
                              <a:ea typeface="+mn-ea"/>
                              <a:cs typeface="+mn-cs"/>
                            </a:rPr>
                            <a:t>     </a:t>
                          </a:r>
                          <a14:m>
                            <m:oMath xmlns:m="http://schemas.openxmlformats.org/officeDocument/2006/math">
                              <m:f>
                                <m:fPr>
                                  <m:ctrlP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ctrlPr>
                                </m:fPr>
                                <m:num>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m:t>
                                  </m:r>
                                </m:num>
                                <m:den>
                                  <m:r>
                                    <a:rPr kumimoji="0" lang="en-GB" sz="2800" b="0" i="1" u="none" strike="noStrike" kern="1200" cap="none" spc="0" normalizeH="0" baseline="0" noProof="0" dirty="0" smtClean="0">
                                      <a:ln>
                                        <a:noFill/>
                                      </a:ln>
                                      <a:solidFill>
                                        <a:prstClr val="black"/>
                                      </a:solidFill>
                                      <a:effectLst/>
                                      <a:uLnTx/>
                                      <a:uFillTx/>
                                      <a:latin typeface="Cambria Math" panose="02040503050406030204" pitchFamily="18" charset="0"/>
                                      <a:ea typeface="+mn-ea"/>
                                      <a:cs typeface="+mn-cs"/>
                                    </a:rPr>
                                    <m:t>11</m:t>
                                  </m:r>
                                </m:den>
                              </m:f>
                            </m:oMath>
                          </a14:m>
                          <a:endParaRPr lang="en-GB" b="0" baseline="0" dirty="0">
                            <a:solidFill>
                              <a:schemeClr val="tx1"/>
                            </a:solidFill>
                          </a:endParaRPr>
                        </a:p>
                        <a:p>
                          <a:endParaRPr lang="en-GB" b="0" baseline="0" dirty="0">
                            <a:solidFill>
                              <a:schemeClr val="tx1"/>
                            </a:solidFill>
                          </a:endParaRPr>
                        </a:p>
                        <a:p>
                          <a:endParaRPr lang="en-GB" b="0" baseline="0" dirty="0">
                            <a:solidFill>
                              <a:schemeClr val="tx1"/>
                            </a:solidFill>
                          </a:endParaRPr>
                        </a:p>
                        <a:p>
                          <a:r>
                            <a:rPr lang="en-GB" b="0" baseline="0" dirty="0">
                              <a:solidFill>
                                <a:schemeClr val="tx1"/>
                              </a:solidFill>
                            </a:rPr>
                            <a:t>Can you explain why?</a:t>
                          </a:r>
                        </a:p>
                        <a:p>
                          <a:endParaRPr lang="en-GB" b="0" baseline="0" dirty="0">
                            <a:solidFill>
                              <a:schemeClr val="tx1"/>
                            </a:solidFill>
                          </a:endParaRPr>
                        </a:p>
                        <a:p>
                          <a:endParaRPr lang="en-GB" b="0" baseline="0" dirty="0">
                            <a:solidFill>
                              <a:schemeClr val="tx1"/>
                            </a:solidFill>
                          </a:endParaRP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851296518"/>
                  </p:ext>
                </p:extLst>
              </p:nvPr>
            </p:nvGraphicFramePr>
            <p:xfrm>
              <a:off x="179512" y="332656"/>
              <a:ext cx="8856984" cy="6230768"/>
            </p:xfrm>
            <a:graphic>
              <a:graphicData uri="http://schemas.openxmlformats.org/drawingml/2006/table">
                <a:tbl>
                  <a:tblPr firstRow="1" bandRow="1">
                    <a:tableStyleId>{5C22544A-7EE6-4342-B048-85BDC9FD1C3A}</a:tableStyleId>
                  </a:tblPr>
                  <a:tblGrid>
                    <a:gridCol w="2952328"/>
                    <a:gridCol w="2952328"/>
                    <a:gridCol w="2952328"/>
                  </a:tblGrid>
                  <a:tr h="3060340">
                    <a:tc>
                      <a:txBody>
                        <a:bodyPr/>
                        <a:lstStyle/>
                        <a:p>
                          <a:r>
                            <a:rPr lang="en-GB" sz="2000" b="0" dirty="0" smtClean="0">
                              <a:solidFill>
                                <a:schemeClr val="tx1"/>
                              </a:solidFill>
                            </a:rPr>
                            <a:t>a) Put </a:t>
                          </a:r>
                          <a:r>
                            <a:rPr lang="en-GB" sz="2000" b="0" dirty="0" smtClean="0">
                              <a:solidFill>
                                <a:schemeClr val="tx1"/>
                              </a:solidFill>
                            </a:rPr>
                            <a:t>these number</a:t>
                          </a:r>
                          <a:r>
                            <a:rPr lang="en-GB" sz="2000" b="0" baseline="0" dirty="0" smtClean="0">
                              <a:solidFill>
                                <a:schemeClr val="tx1"/>
                              </a:solidFill>
                            </a:rPr>
                            <a:t>s in order from smallest to biggest.</a:t>
                          </a:r>
                        </a:p>
                        <a:p>
                          <a:endParaRPr lang="en-GB" sz="2000" b="0" baseline="0" dirty="0" smtClean="0">
                            <a:solidFill>
                              <a:schemeClr val="tx1"/>
                            </a:solidFill>
                          </a:endParaRPr>
                        </a:p>
                        <a:p>
                          <a:r>
                            <a:rPr lang="en-GB" sz="2000" b="0" baseline="0" dirty="0" smtClean="0">
                              <a:solidFill>
                                <a:schemeClr val="tx1"/>
                              </a:solidFill>
                            </a:rPr>
                            <a:t>12,  57,  23,   89,  46</a:t>
                          </a:r>
                        </a:p>
                        <a:p>
                          <a:endParaRPr lang="en-GB" sz="2000" b="0" baseline="0" dirty="0" smtClean="0">
                            <a:solidFill>
                              <a:schemeClr val="tx1"/>
                            </a:solidFill>
                          </a:endParaRPr>
                        </a:p>
                        <a:p>
                          <a:r>
                            <a:rPr lang="en-GB" sz="2000" b="0" baseline="0" dirty="0" smtClean="0">
                              <a:solidFill>
                                <a:schemeClr val="tx1"/>
                              </a:solidFill>
                            </a:rPr>
                            <a:t>Which of these numbers are more than 50?</a:t>
                          </a:r>
                          <a:endParaRPr lang="en-GB"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smtClean="0">
                              <a:solidFill>
                                <a:schemeClr val="tx1"/>
                              </a:solidFill>
                            </a:rPr>
                            <a:t>b) Put </a:t>
                          </a:r>
                          <a:r>
                            <a:rPr lang="en-GB" b="0" dirty="0" smtClean="0">
                              <a:solidFill>
                                <a:schemeClr val="tx1"/>
                              </a:solidFill>
                            </a:rPr>
                            <a:t>these</a:t>
                          </a:r>
                          <a:r>
                            <a:rPr lang="en-GB" b="0" baseline="0" dirty="0" smtClean="0">
                              <a:solidFill>
                                <a:schemeClr val="tx1"/>
                              </a:solidFill>
                            </a:rPr>
                            <a:t> numbers in order from smallest to biggest.</a:t>
                          </a:r>
                        </a:p>
                        <a:p>
                          <a:endParaRPr lang="en-GB" b="0" baseline="0" dirty="0" smtClean="0">
                            <a:solidFill>
                              <a:schemeClr val="tx1"/>
                            </a:solidFill>
                          </a:endParaRPr>
                        </a:p>
                        <a:p>
                          <a:endParaRPr lang="en-GB" b="0" baseline="0" dirty="0" smtClean="0">
                            <a:solidFill>
                              <a:schemeClr val="tx1"/>
                            </a:solidFill>
                          </a:endParaRPr>
                        </a:p>
                        <a:p>
                          <a:r>
                            <a:rPr lang="en-GB" b="0" baseline="0" dirty="0" smtClean="0">
                              <a:solidFill>
                                <a:schemeClr val="tx1"/>
                              </a:solidFill>
                            </a:rPr>
                            <a:t>0.1,    0.5,    0.7    0.12,  -3, -7</a:t>
                          </a:r>
                        </a:p>
                        <a:p>
                          <a:endParaRPr lang="en-GB" b="0" baseline="0" dirty="0" smtClean="0">
                            <a:solidFill>
                              <a:schemeClr val="tx1"/>
                            </a:solidFill>
                          </a:endParaRPr>
                        </a:p>
                        <a:p>
                          <a:endParaRPr lang="en-GB" b="0" baseline="0" dirty="0" smtClean="0">
                            <a:solidFill>
                              <a:schemeClr val="tx1"/>
                            </a:solidFill>
                          </a:endParaRPr>
                        </a:p>
                        <a:p>
                          <a:r>
                            <a:rPr lang="en-GB" b="0" baseline="0" dirty="0" smtClean="0">
                              <a:solidFill>
                                <a:schemeClr val="tx1"/>
                              </a:solidFill>
                            </a:rPr>
                            <a:t>c) Which </a:t>
                          </a:r>
                          <a:r>
                            <a:rPr lang="en-GB" b="0" baseline="0" dirty="0" smtClean="0">
                              <a:solidFill>
                                <a:schemeClr val="tx1"/>
                              </a:solidFill>
                            </a:rPr>
                            <a:t>of the numbers means the same as </a:t>
                          </a:r>
                          <a:r>
                            <a:rPr lang="en-GB" b="0" baseline="0" dirty="0" smtClean="0">
                              <a:solidFill>
                                <a:schemeClr val="tx1"/>
                              </a:solidFill>
                            </a:rPr>
                            <a:t>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smtClean="0">
                              <a:solidFill>
                                <a:schemeClr val="tx1"/>
                              </a:solidFill>
                            </a:rPr>
                            <a:t>d) Put </a:t>
                          </a:r>
                          <a:r>
                            <a:rPr lang="en-GB" b="0" dirty="0" smtClean="0">
                              <a:solidFill>
                                <a:schemeClr val="tx1"/>
                              </a:solidFill>
                            </a:rPr>
                            <a:t>these numbers in order from smallest</a:t>
                          </a:r>
                          <a:r>
                            <a:rPr lang="en-GB" b="0" baseline="0" dirty="0" smtClean="0">
                              <a:solidFill>
                                <a:schemeClr val="tx1"/>
                              </a:solidFill>
                            </a:rPr>
                            <a:t> to biggest</a:t>
                          </a:r>
                        </a:p>
                        <a:p>
                          <a:endParaRPr lang="en-GB" b="0" baseline="0" dirty="0" smtClean="0">
                            <a:solidFill>
                              <a:schemeClr val="tx1"/>
                            </a:solidFill>
                          </a:endParaRPr>
                        </a:p>
                        <a:p>
                          <a:r>
                            <a:rPr lang="en-GB" b="0" baseline="0" dirty="0" smtClean="0">
                              <a:solidFill>
                                <a:schemeClr val="tx1"/>
                              </a:solidFill>
                            </a:rPr>
                            <a:t>0.12,   0.3,   0.45,   0.412,  0.29,   0.8</a:t>
                          </a:r>
                        </a:p>
                        <a:p>
                          <a:endParaRPr lang="en-GB" b="0" baseline="0" dirty="0" smtClean="0">
                            <a:solidFill>
                              <a:schemeClr val="tx1"/>
                            </a:solidFill>
                          </a:endParaRPr>
                        </a:p>
                        <a:p>
                          <a:r>
                            <a:rPr lang="en-GB" b="0" baseline="0" dirty="0" smtClean="0">
                              <a:solidFill>
                                <a:schemeClr val="tx1"/>
                              </a:solidFill>
                            </a:rPr>
                            <a:t>Which of these numbers are more than ½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4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t="-97500" r="-200413"/>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99794" t="-97500" r="-100000"/>
                          </a:stretch>
                        </a:blip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p:spTree>
    <p:extLst>
      <p:ext uri="{BB962C8B-B14F-4D97-AF65-F5344CB8AC3E}">
        <p14:creationId xmlns:p14="http://schemas.microsoft.com/office/powerpoint/2010/main" val="113164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32347732"/>
              </p:ext>
            </p:extLst>
          </p:nvPr>
        </p:nvGraphicFramePr>
        <p:xfrm>
          <a:off x="251520" y="116632"/>
          <a:ext cx="8579295" cy="6652479"/>
        </p:xfrm>
        <a:graphic>
          <a:graphicData uri="http://schemas.openxmlformats.org/drawingml/2006/table">
            <a:tbl>
              <a:tblPr firstRow="1" bandRow="1">
                <a:tableStyleId>{5940675A-B579-460E-94D1-54222C63F5DA}</a:tableStyleId>
              </a:tblPr>
              <a:tblGrid>
                <a:gridCol w="755410">
                  <a:extLst>
                    <a:ext uri="{9D8B030D-6E8A-4147-A177-3AD203B41FA5}">
                      <a16:colId xmlns:a16="http://schemas.microsoft.com/office/drawing/2014/main" val="20000"/>
                    </a:ext>
                  </a:extLst>
                </a:gridCol>
                <a:gridCol w="1564777">
                  <a:extLst>
                    <a:ext uri="{9D8B030D-6E8A-4147-A177-3AD203B41FA5}">
                      <a16:colId xmlns:a16="http://schemas.microsoft.com/office/drawing/2014/main" val="20001"/>
                    </a:ext>
                  </a:extLst>
                </a:gridCol>
                <a:gridCol w="1564777">
                  <a:extLst>
                    <a:ext uri="{9D8B030D-6E8A-4147-A177-3AD203B41FA5}">
                      <a16:colId xmlns:a16="http://schemas.microsoft.com/office/drawing/2014/main" val="20002"/>
                    </a:ext>
                  </a:extLst>
                </a:gridCol>
                <a:gridCol w="1564777">
                  <a:extLst>
                    <a:ext uri="{9D8B030D-6E8A-4147-A177-3AD203B41FA5}">
                      <a16:colId xmlns:a16="http://schemas.microsoft.com/office/drawing/2014/main" val="20003"/>
                    </a:ext>
                  </a:extLst>
                </a:gridCol>
                <a:gridCol w="1564777">
                  <a:extLst>
                    <a:ext uri="{9D8B030D-6E8A-4147-A177-3AD203B41FA5}">
                      <a16:colId xmlns:a16="http://schemas.microsoft.com/office/drawing/2014/main" val="20004"/>
                    </a:ext>
                  </a:extLst>
                </a:gridCol>
                <a:gridCol w="1564777">
                  <a:extLst>
                    <a:ext uri="{9D8B030D-6E8A-4147-A177-3AD203B41FA5}">
                      <a16:colId xmlns:a16="http://schemas.microsoft.com/office/drawing/2014/main" val="20005"/>
                    </a:ext>
                  </a:extLst>
                </a:gridCol>
              </a:tblGrid>
              <a:tr h="483159">
                <a:tc>
                  <a:txBody>
                    <a:bodyPr/>
                    <a:lstStyle/>
                    <a:p>
                      <a:pPr algn="ctr"/>
                      <a:r>
                        <a:rPr lang="en-GB" sz="1800" b="1" dirty="0"/>
                        <a:t>9</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extLst>
                  <a:ext uri="{0D108BD9-81ED-4DB2-BD59-A6C34878D82A}">
                    <a16:rowId xmlns:a16="http://schemas.microsoft.com/office/drawing/2014/main" val="10000"/>
                  </a:ext>
                </a:extLst>
              </a:tr>
              <a:tr h="483159">
                <a:tc>
                  <a:txBody>
                    <a:bodyPr/>
                    <a:lstStyle/>
                    <a:p>
                      <a:pPr algn="ctr"/>
                      <a:r>
                        <a:rPr lang="en-GB" sz="1800" b="1" dirty="0"/>
                        <a:t>7-8</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extLst>
                  <a:ext uri="{0D108BD9-81ED-4DB2-BD59-A6C34878D82A}">
                    <a16:rowId xmlns:a16="http://schemas.microsoft.com/office/drawing/2014/main" val="10001"/>
                  </a:ext>
                </a:extLst>
              </a:tr>
              <a:tr h="483159">
                <a:tc>
                  <a:txBody>
                    <a:bodyPr/>
                    <a:lstStyle/>
                    <a:p>
                      <a:pPr algn="ctr"/>
                      <a:r>
                        <a:rPr lang="en-GB" sz="1800" b="1" dirty="0"/>
                        <a:t>5-6</a:t>
                      </a:r>
                    </a:p>
                  </a:txBody>
                  <a:tcPr marT="45702" marB="45702"/>
                </a:tc>
                <a:tc>
                  <a:txBody>
                    <a:bodyPr/>
                    <a:lstStyle/>
                    <a:p>
                      <a:pPr algn="ctr"/>
                      <a:endParaRPr lang="en-GB" b="1" dirty="0">
                        <a:solidFill>
                          <a:schemeClr val="bg1">
                            <a:lumMod val="95000"/>
                          </a:schemeClr>
                        </a:solidFill>
                      </a:endParaRPr>
                    </a:p>
                  </a:txBody>
                  <a:tcPr marT="45702" marB="45702">
                    <a:solidFill>
                      <a:schemeClr val="bg1">
                        <a:lumMod val="75000"/>
                      </a:schemeClr>
                    </a:solidFill>
                  </a:tcPr>
                </a:tc>
                <a:tc>
                  <a:txBody>
                    <a:bodyPr/>
                    <a:lstStyle/>
                    <a:p>
                      <a:pPr algn="ctr"/>
                      <a:endParaRPr lang="en-GB" sz="1800" b="1" dirty="0">
                        <a:solidFill>
                          <a:schemeClr val="tx1">
                            <a:lumMod val="65000"/>
                            <a:lumOff val="35000"/>
                          </a:schemeClr>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tc>
                  <a:txBody>
                    <a:bodyPr/>
                    <a:lstStyle/>
                    <a:p>
                      <a:pPr algn="ctr"/>
                      <a:endParaRPr lang="en-GB" sz="1800" b="1" dirty="0">
                        <a:solidFill>
                          <a:schemeClr val="bg1"/>
                        </a:solidFill>
                      </a:endParaRPr>
                    </a:p>
                  </a:txBody>
                  <a:tcPr marT="45702" marB="45702"/>
                </a:tc>
                <a:extLst>
                  <a:ext uri="{0D108BD9-81ED-4DB2-BD59-A6C34878D82A}">
                    <a16:rowId xmlns:a16="http://schemas.microsoft.com/office/drawing/2014/main" val="10002"/>
                  </a:ext>
                </a:extLst>
              </a:tr>
              <a:tr h="483159">
                <a:tc>
                  <a:txBody>
                    <a:bodyPr/>
                    <a:lstStyle/>
                    <a:p>
                      <a:pPr algn="ctr"/>
                      <a:r>
                        <a:rPr lang="en-GB" sz="1800" b="1" dirty="0"/>
                        <a:t>3-4</a:t>
                      </a:r>
                    </a:p>
                  </a:txBody>
                  <a:tcPr marT="45702" marB="45702"/>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sz="1800" b="1" dirty="0"/>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3"/>
                  </a:ext>
                </a:extLst>
              </a:tr>
              <a:tr h="483159">
                <a:tc>
                  <a:txBody>
                    <a:bodyPr/>
                    <a:lstStyle/>
                    <a:p>
                      <a:pPr algn="ctr"/>
                      <a:r>
                        <a:rPr lang="en-GB" sz="1800" b="1" dirty="0"/>
                        <a:t>1-2</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4"/>
                  </a:ext>
                </a:extLst>
              </a:tr>
              <a:tr h="3992918">
                <a:tc>
                  <a:txBody>
                    <a:bodyPr/>
                    <a:lstStyle/>
                    <a:p>
                      <a:pPr algn="ctr"/>
                      <a:r>
                        <a:rPr lang="en-GB" sz="1600" dirty="0"/>
                        <a:t>Year 7 – Autumn 1</a:t>
                      </a:r>
                    </a:p>
                    <a:p>
                      <a:pPr algn="ctr"/>
                      <a:r>
                        <a:rPr lang="en-GB" sz="1600" dirty="0"/>
                        <a:t>Number line</a:t>
                      </a:r>
                      <a:r>
                        <a:rPr lang="en-GB" sz="1600" baseline="0" dirty="0"/>
                        <a:t> and  Place Value.</a:t>
                      </a:r>
                      <a:endParaRPr lang="en-GB" sz="1600" dirty="0"/>
                    </a:p>
                  </a:txBody>
                  <a:tcPr marT="45702" marB="45702" vert="vert270"/>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numbers from 0 to 100 using terms such as greater, less than and in between.</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understand place value in integers greater than 100.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understand simple decimal notation.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negative integers.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aseline="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baseline="0" dirty="0">
                          <a:latin typeface="Calibri" panose="020F0502020204030204" pitchFamily="34" charset="0"/>
                        </a:rPr>
                        <a:t>I can match simple fractions, decimals and percentages.</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decimals to two or three places.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any  terminating decimal to a fraction and a percentage.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order any numbers including positive and negative integers, fractions, mixed numbers  and decimals.</a:t>
                      </a:r>
                    </a:p>
                  </a:txBody>
                  <a:tcPr marT="45702" marB="45702">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recognise which fractions are terminating decimals and which are recurring and give reasons why.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 can match recurring decimals to fractions.</a:t>
                      </a:r>
                    </a:p>
                  </a:txBody>
                  <a:tcPr marT="45702" marB="45702">
                    <a:noFill/>
                  </a:tcPr>
                </a:tc>
                <a:extLst>
                  <a:ext uri="{0D108BD9-81ED-4DB2-BD59-A6C34878D82A}">
                    <a16:rowId xmlns:a16="http://schemas.microsoft.com/office/drawing/2014/main" val="10005"/>
                  </a:ext>
                </a:extLst>
              </a:tr>
            </a:tbl>
          </a:graphicData>
        </a:graphic>
      </p:graphicFrame>
      <p:sp>
        <p:nvSpPr>
          <p:cNvPr id="5" name="TextBox 4"/>
          <p:cNvSpPr txBox="1"/>
          <p:nvPr/>
        </p:nvSpPr>
        <p:spPr>
          <a:xfrm>
            <a:off x="251520" y="5157192"/>
            <a:ext cx="8640960" cy="369332"/>
          </a:xfrm>
          <a:prstGeom prst="rect">
            <a:avLst/>
          </a:prstGeom>
          <a:noFill/>
        </p:spPr>
        <p:txBody>
          <a:bodyPr wrap="square" rtlCol="0">
            <a:spAutoFit/>
          </a:bodyPr>
          <a:lstStyle/>
          <a:p>
            <a:r>
              <a:rPr lang="en-GB" dirty="0"/>
              <a:t> </a:t>
            </a:r>
          </a:p>
        </p:txBody>
      </p:sp>
    </p:spTree>
    <p:extLst>
      <p:ext uri="{BB962C8B-B14F-4D97-AF65-F5344CB8AC3E}">
        <p14:creationId xmlns:p14="http://schemas.microsoft.com/office/powerpoint/2010/main" val="1960196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528</Words>
  <Application>Microsoft Office PowerPoint</Application>
  <PresentationFormat>On-screen Show (4:3)</PresentationFormat>
  <Paragraphs>73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Cambria Math</vt:lpstr>
      <vt:lpstr>Times New Roman</vt:lpstr>
      <vt:lpstr>Office Theme</vt:lpstr>
      <vt:lpstr>PowerPoint Presentation</vt:lpstr>
      <vt:lpstr>PowerPoint Presentation</vt:lpstr>
      <vt:lpstr>PowerPoint Presentation</vt:lpstr>
    </vt:vector>
  </TitlesOfParts>
  <Company>Longhill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Hindle</dc:creator>
  <cp:lastModifiedBy>Staff</cp:lastModifiedBy>
  <cp:revision>10</cp:revision>
  <cp:lastPrinted>2017-08-31T08:27:07Z</cp:lastPrinted>
  <dcterms:created xsi:type="dcterms:W3CDTF">2015-10-26T13:43:39Z</dcterms:created>
  <dcterms:modified xsi:type="dcterms:W3CDTF">2018-02-19T21:14:10Z</dcterms:modified>
</cp:coreProperties>
</file>