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63E3D9-60A2-4E11-AD3D-733D5DBCB87F}" type="datetimeFigureOut">
              <a:rPr lang="en-GB" smtClean="0"/>
              <a:t>19/02/2018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A9D58F-18C5-4411-B8D4-C1CF641D17E4}" type="slidenum">
              <a:rPr lang="en-GB" smtClean="0"/>
              <a:t>‹#›</a:t>
            </a:fld>
            <a:endParaRPr lang="en-GB"/>
          </a:p>
        </p:txBody>
      </p:sp>
    </p:spTree>
    <p:extLst>
      <p:ext uri="{BB962C8B-B14F-4D97-AF65-F5344CB8AC3E}">
        <p14:creationId xmlns:p14="http://schemas.microsoft.com/office/powerpoint/2010/main" val="3833438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Pupil Version - Print this slide and the next slide two to a page and give to pupils to glue into their books. These should be printed onto blue paper so that pupils can easily find them in their books. Pupils should be referring to these every lesson.</a:t>
            </a:r>
          </a:p>
        </p:txBody>
      </p:sp>
      <p:sp>
        <p:nvSpPr>
          <p:cNvPr id="4" name="Slide Number Placeholder 3"/>
          <p:cNvSpPr>
            <a:spLocks noGrp="1"/>
          </p:cNvSpPr>
          <p:nvPr>
            <p:ph type="sldNum" sz="quarter" idx="5"/>
          </p:nvPr>
        </p:nvSpPr>
        <p:spPr/>
        <p:txBody>
          <a:bodyPr/>
          <a:lstStyle/>
          <a:p>
            <a:pPr>
              <a:defRPr/>
            </a:pPr>
            <a:fld id="{F9AA9F42-16D6-4AD5-A854-4829A6841217}"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dirty="0"/>
              <a:t>Teacher Version – This version goes on the front of the end of </a:t>
            </a:r>
            <a:r>
              <a:rPr lang="en-GB" altLang="en-US"/>
              <a:t>unit assessment task.</a:t>
            </a:r>
            <a:endParaRPr lang="en-GB" altLang="en-US" dirty="0"/>
          </a:p>
        </p:txBody>
      </p:sp>
      <p:sp>
        <p:nvSpPr>
          <p:cNvPr id="4" name="Slide Number Placeholder 3"/>
          <p:cNvSpPr>
            <a:spLocks noGrp="1"/>
          </p:cNvSpPr>
          <p:nvPr>
            <p:ph type="sldNum" sz="quarter" idx="5"/>
          </p:nvPr>
        </p:nvSpPr>
        <p:spPr/>
        <p:txBody>
          <a:bodyPr/>
          <a:lstStyle/>
          <a:p>
            <a:pPr>
              <a:defRPr/>
            </a:pPr>
            <a:fld id="{F9AA9F42-16D6-4AD5-A854-4829A6841217}" type="slidenum">
              <a:rPr lang="en-GB" smtClean="0"/>
              <a:pPr>
                <a:defRPr/>
              </a:pPr>
              <a:t>3</a:t>
            </a:fld>
            <a:endParaRPr lang="en-GB"/>
          </a:p>
        </p:txBody>
      </p:sp>
    </p:spTree>
    <p:extLst>
      <p:ext uri="{BB962C8B-B14F-4D97-AF65-F5344CB8AC3E}">
        <p14:creationId xmlns:p14="http://schemas.microsoft.com/office/powerpoint/2010/main" val="292409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F0EBD63-36B9-4BBE-BF30-E3DEA0EA02DE}"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148532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0EBD63-36B9-4BBE-BF30-E3DEA0EA02DE}"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2979803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0EBD63-36B9-4BBE-BF30-E3DEA0EA02DE}"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3376729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0EBD63-36B9-4BBE-BF30-E3DEA0EA02DE}"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151796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EBD63-36B9-4BBE-BF30-E3DEA0EA02DE}" type="datetimeFigureOut">
              <a:rPr lang="en-GB" smtClean="0"/>
              <a:t>19/02/2018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403305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F0EBD63-36B9-4BBE-BF30-E3DEA0EA02DE}"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41017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F0EBD63-36B9-4BBE-BF30-E3DEA0EA02DE}" type="datetimeFigureOut">
              <a:rPr lang="en-GB" smtClean="0"/>
              <a:t>19/02/2018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381853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F0EBD63-36B9-4BBE-BF30-E3DEA0EA02DE}" type="datetimeFigureOut">
              <a:rPr lang="en-GB" smtClean="0"/>
              <a:t>19/02/2018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4121454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EBD63-36B9-4BBE-BF30-E3DEA0EA02DE}" type="datetimeFigureOut">
              <a:rPr lang="en-GB" smtClean="0"/>
              <a:t>19/02/2018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411872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EBD63-36B9-4BBE-BF30-E3DEA0EA02DE}"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276536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EBD63-36B9-4BBE-BF30-E3DEA0EA02DE}" type="datetimeFigureOut">
              <a:rPr lang="en-GB" smtClean="0"/>
              <a:t>19/02/2018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115AEA-9D32-4DA1-A0EF-66AB28CCB574}" type="slidenum">
              <a:rPr lang="en-GB" smtClean="0"/>
              <a:t>‹#›</a:t>
            </a:fld>
            <a:endParaRPr lang="en-GB"/>
          </a:p>
        </p:txBody>
      </p:sp>
    </p:spTree>
    <p:extLst>
      <p:ext uri="{BB962C8B-B14F-4D97-AF65-F5344CB8AC3E}">
        <p14:creationId xmlns:p14="http://schemas.microsoft.com/office/powerpoint/2010/main" val="1219366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0EBD63-36B9-4BBE-BF30-E3DEA0EA02DE}" type="datetimeFigureOut">
              <a:rPr lang="en-GB" smtClean="0"/>
              <a:t>19/02/2018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15AEA-9D32-4DA1-A0EF-66AB28CCB574}" type="slidenum">
              <a:rPr lang="en-GB" smtClean="0"/>
              <a:t>‹#›</a:t>
            </a:fld>
            <a:endParaRPr lang="en-GB"/>
          </a:p>
        </p:txBody>
      </p:sp>
    </p:spTree>
    <p:extLst>
      <p:ext uri="{BB962C8B-B14F-4D97-AF65-F5344CB8AC3E}">
        <p14:creationId xmlns:p14="http://schemas.microsoft.com/office/powerpoint/2010/main" val="347007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1440268352"/>
                  </p:ext>
                </p:extLst>
              </p:nvPr>
            </p:nvGraphicFramePr>
            <p:xfrm>
              <a:off x="215515" y="116632"/>
              <a:ext cx="8712970" cy="4952489"/>
            </p:xfrm>
            <a:graphic>
              <a:graphicData uri="http://schemas.openxmlformats.org/drawingml/2006/table">
                <a:tbl>
                  <a:tblPr firstRow="1" bandRow="1">
                    <a:tableStyleId>{5940675A-B579-460E-94D1-54222C63F5DA}</a:tableStyleId>
                  </a:tblPr>
                  <a:tblGrid>
                    <a:gridCol w="767180">
                      <a:extLst>
                        <a:ext uri="{9D8B030D-6E8A-4147-A177-3AD203B41FA5}">
                          <a16:colId xmlns:a16="http://schemas.microsoft.com/office/drawing/2014/main" val="20000"/>
                        </a:ext>
                      </a:extLst>
                    </a:gridCol>
                    <a:gridCol w="1589158">
                      <a:extLst>
                        <a:ext uri="{9D8B030D-6E8A-4147-A177-3AD203B41FA5}">
                          <a16:colId xmlns:a16="http://schemas.microsoft.com/office/drawing/2014/main" val="20001"/>
                        </a:ext>
                      </a:extLst>
                    </a:gridCol>
                    <a:gridCol w="1589158">
                      <a:extLst>
                        <a:ext uri="{9D8B030D-6E8A-4147-A177-3AD203B41FA5}">
                          <a16:colId xmlns:a16="http://schemas.microsoft.com/office/drawing/2014/main" val="20002"/>
                        </a:ext>
                      </a:extLst>
                    </a:gridCol>
                    <a:gridCol w="1589158">
                      <a:extLst>
                        <a:ext uri="{9D8B030D-6E8A-4147-A177-3AD203B41FA5}">
                          <a16:colId xmlns:a16="http://schemas.microsoft.com/office/drawing/2014/main" val="20003"/>
                        </a:ext>
                      </a:extLst>
                    </a:gridCol>
                    <a:gridCol w="1589158">
                      <a:extLst>
                        <a:ext uri="{9D8B030D-6E8A-4147-A177-3AD203B41FA5}">
                          <a16:colId xmlns:a16="http://schemas.microsoft.com/office/drawing/2014/main" val="20004"/>
                        </a:ext>
                      </a:extLst>
                    </a:gridCol>
                    <a:gridCol w="1589158">
                      <a:extLst>
                        <a:ext uri="{9D8B030D-6E8A-4147-A177-3AD203B41FA5}">
                          <a16:colId xmlns:a16="http://schemas.microsoft.com/office/drawing/2014/main" val="20005"/>
                        </a:ext>
                      </a:extLst>
                    </a:gridCol>
                  </a:tblGrid>
                  <a:tr h="335586">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4"/>
                      </a:ext>
                    </a:extLst>
                  </a:tr>
                  <a:tr h="4586765">
                    <a:tc>
                      <a:txBody>
                        <a:bodyPr/>
                        <a:lstStyle/>
                        <a:p>
                          <a:pPr algn="ctr"/>
                          <a:r>
                            <a:rPr lang="en-GB" sz="1600" baseline="0" dirty="0"/>
                            <a:t>Year 7  – Calculations  with  Fractions</a:t>
                          </a:r>
                          <a:endParaRPr lang="en-GB" sz="1600" dirty="0"/>
                        </a:p>
                        <a:p>
                          <a:pPr algn="ctr"/>
                          <a:endParaRPr lang="en-GB" sz="1600" dirty="0"/>
                        </a:p>
                      </a:txBody>
                      <a:tcPr marT="45702" marB="45702" vert="vert270"/>
                    </a:tc>
                    <a:tc>
                      <a:txBody>
                        <a:bodyPr/>
                        <a:lstStyle/>
                        <a:p>
                          <a:pPr>
                            <a:lnSpc>
                              <a:spcPct val="115000"/>
                            </a:lnSpc>
                            <a:spcAft>
                              <a:spcPts val="600"/>
                            </a:spcAft>
                          </a:pPr>
                          <a:r>
                            <a:rPr lang="en-GB" sz="1600" b="0" kern="1200" dirty="0">
                              <a:solidFill>
                                <a:schemeClr val="tx1"/>
                              </a:solidFill>
                              <a:effectLst/>
                            </a:rPr>
                            <a:t>a) I understand and can use unit fractions and find those fractions on number lines.</a:t>
                          </a:r>
                        </a:p>
                        <a:p>
                          <a:pPr>
                            <a:lnSpc>
                              <a:spcPct val="115000"/>
                            </a:lnSpc>
                            <a:spcAft>
                              <a:spcPts val="600"/>
                            </a:spcAft>
                          </a:pPr>
                          <a:endParaRPr lang="en-GB" sz="1600" b="0" dirty="0">
                            <a:solidFill>
                              <a:schemeClr val="tx1"/>
                            </a:solidFill>
                            <a:effectLst/>
                          </a:endParaRPr>
                        </a:p>
                        <a:p>
                          <a:pPr>
                            <a:lnSpc>
                              <a:spcPct val="115000"/>
                            </a:lnSpc>
                            <a:spcAft>
                              <a:spcPts val="600"/>
                            </a:spcAft>
                          </a:pPr>
                          <a:r>
                            <a:rPr lang="en-GB" sz="1600" b="0" kern="1200" dirty="0">
                              <a:solidFill>
                                <a:schemeClr val="tx1"/>
                              </a:solidFill>
                              <a:effectLst/>
                            </a:rPr>
                            <a:t>b) I can recognise fractions that are equivalent to ½</a:t>
                          </a:r>
                          <a:endParaRPr lang="en-GB" sz="1600" b="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c) I can convert mixed numbers to improper fractions and vice versa.</a:t>
                          </a:r>
                        </a:p>
                        <a:p>
                          <a:pPr>
                            <a:lnSpc>
                              <a:spcPct val="115000"/>
                            </a:lnSpc>
                            <a:spcAft>
                              <a:spcPts val="600"/>
                            </a:spcAft>
                          </a:pPr>
                          <a:endParaRPr lang="en-GB" sz="1600" kern="1200" dirty="0">
                            <a:solidFill>
                              <a:schemeClr val="tx1"/>
                            </a:solidFill>
                            <a:effectLst/>
                          </a:endParaRPr>
                        </a:p>
                        <a:p>
                          <a:pPr>
                            <a:lnSpc>
                              <a:spcPct val="115000"/>
                            </a:lnSpc>
                            <a:spcAft>
                              <a:spcPts val="600"/>
                            </a:spcAft>
                          </a:pPr>
                          <a:r>
                            <a:rPr lang="en-GB" sz="1600" kern="1200" dirty="0">
                              <a:solidFill>
                                <a:schemeClr val="tx1"/>
                              </a:solidFill>
                              <a:effectLst/>
                            </a:rPr>
                            <a:t>d) I can add and subtract fractions with a common denominator.</a:t>
                          </a:r>
                          <a:endParaRPr lang="en-GB" sz="160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e) I can calculate fractions of an amount – e.g. 2/5 of 60 and ⅜ of 400g.</a:t>
                          </a:r>
                        </a:p>
                        <a:p>
                          <a:pPr>
                            <a:lnSpc>
                              <a:spcPct val="115000"/>
                            </a:lnSpc>
                            <a:spcAft>
                              <a:spcPts val="600"/>
                            </a:spcAft>
                          </a:pPr>
                          <a:endParaRPr lang="en-GB" sz="1600" dirty="0">
                            <a:solidFill>
                              <a:schemeClr val="tx1"/>
                            </a:solidFill>
                            <a:effectLst/>
                          </a:endParaRPr>
                        </a:p>
                        <a:p>
                          <a:pPr>
                            <a:lnSpc>
                              <a:spcPct val="115000"/>
                            </a:lnSpc>
                            <a:spcAft>
                              <a:spcPts val="600"/>
                            </a:spcAft>
                          </a:pPr>
                          <a:r>
                            <a:rPr lang="en-GB" sz="1600" kern="1200" dirty="0">
                              <a:solidFill>
                                <a:schemeClr val="tx1"/>
                              </a:solidFill>
                              <a:effectLst/>
                            </a:rPr>
                            <a:t>f) I can add and subtract fractions</a:t>
                          </a:r>
                          <a:r>
                            <a:rPr lang="en-GB" sz="1600" dirty="0">
                              <a:solidFill>
                                <a:schemeClr val="tx1"/>
                              </a:solidFill>
                              <a:effectLst/>
                            </a:rPr>
                            <a:t> when one denominator is a factor of the other one  </a:t>
                          </a:r>
                          <a:r>
                            <a:rPr lang="en-GB" sz="1600" kern="1200" dirty="0">
                              <a:solidFill>
                                <a:schemeClr val="tx1"/>
                              </a:solidFill>
                              <a:effectLst/>
                            </a:rPr>
                            <a:t>e.g. </a:t>
                          </a:r>
                        </a:p>
                        <a:p>
                          <a:pPr>
                            <a:lnSpc>
                              <a:spcPct val="115000"/>
                            </a:lnSpc>
                            <a:spcAft>
                              <a:spcPts val="600"/>
                            </a:spcAft>
                          </a:pPr>
                          <a14:m>
                            <m:oMath xmlns:m="http://schemas.openxmlformats.org/officeDocument/2006/math">
                              <m:f>
                                <m:fPr>
                                  <m:ctrlPr>
                                    <a:rPr lang="en-GB" sz="2400" i="1" kern="1200" smtClean="0">
                                      <a:solidFill>
                                        <a:schemeClr val="tx1"/>
                                      </a:solidFill>
                                      <a:effectLst/>
                                      <a:latin typeface="Cambria Math" panose="02040503050406030204" pitchFamily="18" charset="0"/>
                                    </a:rPr>
                                  </m:ctrlPr>
                                </m:fPr>
                                <m:num>
                                  <m:r>
                                    <a:rPr lang="en-GB" sz="2400" b="0" i="1" kern="1200" smtClean="0">
                                      <a:solidFill>
                                        <a:schemeClr val="tx1"/>
                                      </a:solidFill>
                                      <a:effectLst/>
                                      <a:latin typeface="Cambria Math"/>
                                    </a:rPr>
                                    <m:t>1</m:t>
                                  </m:r>
                                </m:num>
                                <m:den>
                                  <m:r>
                                    <a:rPr lang="en-GB" sz="2400" b="0" i="1" kern="1200" smtClean="0">
                                      <a:solidFill>
                                        <a:schemeClr val="tx1"/>
                                      </a:solidFill>
                                      <a:effectLst/>
                                      <a:latin typeface="Cambria Math"/>
                                    </a:rPr>
                                    <m:t>5</m:t>
                                  </m:r>
                                </m:den>
                              </m:f>
                            </m:oMath>
                          </a14:m>
                          <a:r>
                            <a:rPr lang="en-GB" sz="2400" kern="1200" dirty="0">
                              <a:solidFill>
                                <a:schemeClr val="tx1"/>
                              </a:solidFill>
                              <a:effectLst/>
                            </a:rPr>
                            <a:t> + </a:t>
                          </a:r>
                          <a14:m>
                            <m:oMath xmlns:m="http://schemas.openxmlformats.org/officeDocument/2006/math">
                              <m:f>
                                <m:fPr>
                                  <m:ctrlPr>
                                    <a:rPr lang="en-GB" sz="2400" i="1" kern="1200" smtClean="0">
                                      <a:solidFill>
                                        <a:schemeClr val="tx1"/>
                                      </a:solidFill>
                                      <a:effectLst/>
                                      <a:latin typeface="Cambria Math" panose="02040503050406030204" pitchFamily="18" charset="0"/>
                                    </a:rPr>
                                  </m:ctrlPr>
                                </m:fPr>
                                <m:num>
                                  <m:r>
                                    <a:rPr lang="en-GB" sz="2400" b="0" i="1" kern="1200" smtClean="0">
                                      <a:solidFill>
                                        <a:schemeClr val="tx1"/>
                                      </a:solidFill>
                                      <a:effectLst/>
                                      <a:latin typeface="Cambria Math"/>
                                    </a:rPr>
                                    <m:t>3</m:t>
                                  </m:r>
                                </m:num>
                                <m:den>
                                  <m:r>
                                    <a:rPr lang="en-GB" sz="2400" b="0" i="1" kern="1200" smtClean="0">
                                      <a:solidFill>
                                        <a:schemeClr val="tx1"/>
                                      </a:solidFill>
                                      <a:effectLst/>
                                      <a:latin typeface="Cambria Math"/>
                                    </a:rPr>
                                    <m:t>10</m:t>
                                  </m:r>
                                </m:den>
                              </m:f>
                            </m:oMath>
                          </a14:m>
                          <a:endParaRPr lang="en-GB" sz="240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0"/>
                            </a:spcAft>
                          </a:pPr>
                          <a:r>
                            <a:rPr lang="en-GB" sz="1600" dirty="0">
                              <a:solidFill>
                                <a:schemeClr val="tx1"/>
                              </a:solidFill>
                              <a:effectLst/>
                            </a:rPr>
                            <a:t>g) I can add and subtract complex fractions, including mixed numbers </a:t>
                          </a:r>
                          <a:r>
                            <a:rPr lang="en-GB" sz="1600" baseline="0" dirty="0">
                              <a:solidFill>
                                <a:schemeClr val="tx1"/>
                              </a:solidFill>
                              <a:effectLst/>
                            </a:rPr>
                            <a:t> </a:t>
                          </a:r>
                          <a:r>
                            <a:rPr lang="en-GB" sz="1600" dirty="0">
                              <a:solidFill>
                                <a:schemeClr val="tx1"/>
                              </a:solidFill>
                              <a:effectLst/>
                            </a:rPr>
                            <a:t>e.g. </a:t>
                          </a:r>
                        </a:p>
                        <a:p>
                          <a:pPr>
                            <a:lnSpc>
                              <a:spcPct val="115000"/>
                            </a:lnSpc>
                            <a:spcAft>
                              <a:spcPts val="0"/>
                            </a:spcAft>
                          </a:pPr>
                          <a:endParaRPr lang="en-GB" sz="1600" dirty="0">
                            <a:solidFill>
                              <a:schemeClr val="tx1"/>
                            </a:solidFill>
                            <a:effectLst/>
                          </a:endParaRPr>
                        </a:p>
                        <a:p>
                          <a:pPr>
                            <a:lnSpc>
                              <a:spcPct val="115000"/>
                            </a:lnSpc>
                            <a:spcAft>
                              <a:spcPts val="0"/>
                            </a:spcAft>
                          </a:pPr>
                          <a:r>
                            <a:rPr lang="en-GB" sz="2400" dirty="0">
                              <a:solidFill>
                                <a:schemeClr val="tx1"/>
                              </a:solidFill>
                              <a:effectLst/>
                            </a:rPr>
                            <a:t>2</a:t>
                          </a:r>
                          <a14:m>
                            <m:oMath xmlns:m="http://schemas.openxmlformats.org/officeDocument/2006/math">
                              <m:f>
                                <m:fPr>
                                  <m:ctrlPr>
                                    <a:rPr lang="en-GB" sz="2400" i="1" smtClean="0">
                                      <a:solidFill>
                                        <a:schemeClr val="tx1"/>
                                      </a:solidFill>
                                      <a:effectLst/>
                                      <a:latin typeface="Cambria Math" panose="02040503050406030204" pitchFamily="18" charset="0"/>
                                    </a:rPr>
                                  </m:ctrlPr>
                                </m:fPr>
                                <m:num>
                                  <m:r>
                                    <a:rPr lang="en-GB" sz="2400" b="0" i="1" smtClean="0">
                                      <a:solidFill>
                                        <a:schemeClr val="tx1"/>
                                      </a:solidFill>
                                      <a:effectLst/>
                                      <a:latin typeface="Cambria Math"/>
                                    </a:rPr>
                                    <m:t>3</m:t>
                                  </m:r>
                                </m:num>
                                <m:den>
                                  <m:r>
                                    <a:rPr lang="en-GB" sz="2400" b="0" i="1" smtClean="0">
                                      <a:solidFill>
                                        <a:schemeClr val="tx1"/>
                                      </a:solidFill>
                                      <a:effectLst/>
                                      <a:latin typeface="Cambria Math"/>
                                    </a:rPr>
                                    <m:t>7</m:t>
                                  </m:r>
                                </m:den>
                              </m:f>
                            </m:oMath>
                          </a14:m>
                          <a:r>
                            <a:rPr lang="en-GB" sz="2400" dirty="0">
                              <a:solidFill>
                                <a:schemeClr val="tx1"/>
                              </a:solidFill>
                              <a:effectLst/>
                            </a:rPr>
                            <a:t> + 3 </a:t>
                          </a:r>
                          <a14:m>
                            <m:oMath xmlns:m="http://schemas.openxmlformats.org/officeDocument/2006/math">
                              <m:f>
                                <m:fPr>
                                  <m:ctrlPr>
                                    <a:rPr lang="en-GB" sz="2400" i="1" smtClean="0">
                                      <a:solidFill>
                                        <a:schemeClr val="tx1"/>
                                      </a:solidFill>
                                      <a:effectLst/>
                                      <a:latin typeface="Cambria Math" panose="02040503050406030204" pitchFamily="18" charset="0"/>
                                    </a:rPr>
                                  </m:ctrlPr>
                                </m:fPr>
                                <m:num>
                                  <m:r>
                                    <a:rPr lang="en-GB" sz="2400" b="0" i="1" smtClean="0">
                                      <a:solidFill>
                                        <a:schemeClr val="tx1"/>
                                      </a:solidFill>
                                      <a:effectLst/>
                                      <a:latin typeface="Cambria Math"/>
                                    </a:rPr>
                                    <m:t>2</m:t>
                                  </m:r>
                                </m:num>
                                <m:den>
                                  <m:r>
                                    <a:rPr lang="en-GB" sz="2400" b="0" i="1" smtClean="0">
                                      <a:solidFill>
                                        <a:schemeClr val="tx1"/>
                                      </a:solidFill>
                                      <a:effectLst/>
                                      <a:latin typeface="Cambria Math"/>
                                    </a:rPr>
                                    <m:t>11</m:t>
                                  </m:r>
                                </m:den>
                              </m:f>
                            </m:oMath>
                          </a14:m>
                          <a:endParaRPr lang="en-GB" sz="2400" dirty="0">
                            <a:solidFill>
                              <a:schemeClr val="tx1"/>
                            </a:solidFill>
                            <a:effectLst/>
                          </a:endParaRPr>
                        </a:p>
                        <a:p>
                          <a:pPr>
                            <a:lnSpc>
                              <a:spcPct val="115000"/>
                            </a:lnSpc>
                            <a:spcAft>
                              <a:spcPts val="0"/>
                            </a:spcAft>
                          </a:pPr>
                          <a:endParaRPr lang="en-GB" sz="1600" dirty="0">
                            <a:solidFill>
                              <a:schemeClr val="tx1"/>
                            </a:solidFill>
                            <a:effectLst/>
                          </a:endParaRPr>
                        </a:p>
                        <a:p>
                          <a:pPr>
                            <a:lnSpc>
                              <a:spcPct val="115000"/>
                            </a:lnSpc>
                            <a:spcAft>
                              <a:spcPts val="0"/>
                            </a:spcAft>
                          </a:pPr>
                          <a:endParaRPr lang="en-GB" sz="1600" dirty="0">
                            <a:solidFill>
                              <a:schemeClr val="tx1"/>
                            </a:solidFill>
                            <a:effectLst/>
                          </a:endParaRPr>
                        </a:p>
                      </a:txBody>
                      <a:tcPr marL="63500" marR="63500" marT="9525" marB="0">
                        <a:noFill/>
                      </a:tcPr>
                    </a:tc>
                    <a:tc>
                      <a:txBody>
                        <a:bodyPr/>
                        <a:lstStyle/>
                        <a:p>
                          <a:pPr>
                            <a:lnSpc>
                              <a:spcPct val="115000"/>
                            </a:lnSpc>
                            <a:spcAft>
                              <a:spcPts val="0"/>
                            </a:spcAft>
                          </a:pPr>
                          <a:r>
                            <a:rPr lang="en-GB" sz="1600" kern="1200" baseline="0" dirty="0">
                              <a:solidFill>
                                <a:schemeClr val="tx1"/>
                              </a:solidFill>
                              <a:effectLst/>
                            </a:rPr>
                            <a:t>h &amp; i) </a:t>
                          </a:r>
                          <a:r>
                            <a:rPr lang="en-GB" sz="1600" kern="1200" dirty="0">
                              <a:solidFill>
                                <a:schemeClr val="tx1"/>
                              </a:solidFill>
                              <a:effectLst/>
                            </a:rPr>
                            <a:t>I understand and can use efficient methods to add, subtract, multiply and divide fractions, including mixed numbers and questions that involve more than one operation.</a:t>
                          </a:r>
                          <a:endParaRPr lang="en-GB" sz="1600" dirty="0">
                            <a:solidFill>
                              <a:schemeClr val="tx1"/>
                            </a:solidFill>
                            <a:effectLst/>
                            <a:latin typeface="Calibri"/>
                            <a:ea typeface="Calibri"/>
                            <a:cs typeface="Times New Roman"/>
                          </a:endParaRPr>
                        </a:p>
                      </a:txBody>
                      <a:tcPr marL="63500" marR="63500" marT="9525" marB="0">
                        <a:noFill/>
                      </a:tcPr>
                    </a:tc>
                    <a:extLst>
                      <a:ext uri="{0D108BD9-81ED-4DB2-BD59-A6C34878D82A}">
                        <a16:rowId xmlns:a16="http://schemas.microsoft.com/office/drawing/2014/main" val="1000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1440268352"/>
                  </p:ext>
                </p:extLst>
              </p:nvPr>
            </p:nvGraphicFramePr>
            <p:xfrm>
              <a:off x="215515" y="116632"/>
              <a:ext cx="8712970" cy="4952489"/>
            </p:xfrm>
            <a:graphic>
              <a:graphicData uri="http://schemas.openxmlformats.org/drawingml/2006/table">
                <a:tbl>
                  <a:tblPr firstRow="1" bandRow="1">
                    <a:tableStyleId>{5940675A-B579-460E-94D1-54222C63F5DA}</a:tableStyleId>
                  </a:tblPr>
                  <a:tblGrid>
                    <a:gridCol w="767180">
                      <a:extLst>
                        <a:ext uri="{9D8B030D-6E8A-4147-A177-3AD203B41FA5}">
                          <a16:colId xmlns:a16="http://schemas.microsoft.com/office/drawing/2014/main" val="20000"/>
                        </a:ext>
                      </a:extLst>
                    </a:gridCol>
                    <a:gridCol w="1589158">
                      <a:extLst>
                        <a:ext uri="{9D8B030D-6E8A-4147-A177-3AD203B41FA5}">
                          <a16:colId xmlns:a16="http://schemas.microsoft.com/office/drawing/2014/main" val="20001"/>
                        </a:ext>
                      </a:extLst>
                    </a:gridCol>
                    <a:gridCol w="1589158">
                      <a:extLst>
                        <a:ext uri="{9D8B030D-6E8A-4147-A177-3AD203B41FA5}">
                          <a16:colId xmlns:a16="http://schemas.microsoft.com/office/drawing/2014/main" val="20002"/>
                        </a:ext>
                      </a:extLst>
                    </a:gridCol>
                    <a:gridCol w="1589158">
                      <a:extLst>
                        <a:ext uri="{9D8B030D-6E8A-4147-A177-3AD203B41FA5}">
                          <a16:colId xmlns:a16="http://schemas.microsoft.com/office/drawing/2014/main" val="20003"/>
                        </a:ext>
                      </a:extLst>
                    </a:gridCol>
                    <a:gridCol w="1589158">
                      <a:extLst>
                        <a:ext uri="{9D8B030D-6E8A-4147-A177-3AD203B41FA5}">
                          <a16:colId xmlns:a16="http://schemas.microsoft.com/office/drawing/2014/main" val="20004"/>
                        </a:ext>
                      </a:extLst>
                    </a:gridCol>
                    <a:gridCol w="1589158">
                      <a:extLst>
                        <a:ext uri="{9D8B030D-6E8A-4147-A177-3AD203B41FA5}">
                          <a16:colId xmlns:a16="http://schemas.microsoft.com/office/drawing/2014/main" val="20005"/>
                        </a:ext>
                      </a:extLst>
                    </a:gridCol>
                  </a:tblGrid>
                  <a:tr h="365724">
                    <a:tc gridSpan="6">
                      <a:txBody>
                        <a:bodyPr/>
                        <a:lstStyle/>
                        <a:p>
                          <a:pPr algn="ctr"/>
                          <a:endParaRPr lang="en-GB" sz="1800" b="1" dirty="0"/>
                        </a:p>
                      </a:txBody>
                      <a:tcPr marT="45702" marB="45702"/>
                    </a:tc>
                    <a:tc hMerge="1">
                      <a:txBody>
                        <a:bodyPr/>
                        <a:lstStyle/>
                        <a:p>
                          <a:pPr algn="ctr"/>
                          <a:endParaRPr lang="en-GB" b="1" dirty="0"/>
                        </a:p>
                      </a:txBody>
                      <a:tcPr marT="45702" marB="45702">
                        <a:solidFill>
                          <a:schemeClr val="bg1">
                            <a:lumMod val="75000"/>
                          </a:schemeClr>
                        </a:solidFill>
                      </a:tcPr>
                    </a:tc>
                    <a:tc hMerge="1">
                      <a:txBody>
                        <a:bodyPr/>
                        <a:lstStyle/>
                        <a:p>
                          <a:pPr algn="ctr"/>
                          <a:endParaRPr lang="en-GB" sz="1800" b="1" dirty="0">
                            <a:solidFill>
                              <a:srgbClr val="FF0000"/>
                            </a:solidFill>
                          </a:endParaRPr>
                        </a:p>
                      </a:txBody>
                      <a:tcPr marT="45702" marB="45702">
                        <a:noFill/>
                      </a:tcPr>
                    </a:tc>
                    <a:tc hMerge="1">
                      <a:txBody>
                        <a:bodyPr/>
                        <a:lstStyle/>
                        <a:p>
                          <a:pPr algn="ctr"/>
                          <a:endParaRPr lang="en-GB" sz="1800" b="1" dirty="0"/>
                        </a:p>
                      </a:txBody>
                      <a:tcPr marT="45702" marB="45702"/>
                    </a:tc>
                    <a:tc hMerge="1">
                      <a:txBody>
                        <a:bodyPr/>
                        <a:lstStyle/>
                        <a:p>
                          <a:pPr algn="ctr"/>
                          <a:endParaRPr lang="en-GB" sz="1800" b="1" dirty="0"/>
                        </a:p>
                      </a:txBody>
                      <a:tcPr marT="45702" marB="45702"/>
                    </a:tc>
                    <a:tc hMerge="1">
                      <a:txBody>
                        <a:bodyPr/>
                        <a:lstStyle/>
                        <a:p>
                          <a:pPr algn="ctr"/>
                          <a:endParaRPr lang="en-GB" sz="1800" b="1" dirty="0"/>
                        </a:p>
                      </a:txBody>
                      <a:tcPr marT="45702" marB="45702"/>
                    </a:tc>
                    <a:extLst>
                      <a:ext uri="{0D108BD9-81ED-4DB2-BD59-A6C34878D82A}">
                        <a16:rowId xmlns:a16="http://schemas.microsoft.com/office/drawing/2014/main" val="10004"/>
                      </a:ext>
                    </a:extLst>
                  </a:tr>
                  <a:tr h="4586765">
                    <a:tc>
                      <a:txBody>
                        <a:bodyPr/>
                        <a:lstStyle/>
                        <a:p>
                          <a:pPr algn="ctr"/>
                          <a:r>
                            <a:rPr lang="en-GB" sz="1600" baseline="0" dirty="0"/>
                            <a:t>Year 7  – Calculations  with  Fractions</a:t>
                          </a:r>
                          <a:endParaRPr lang="en-GB" sz="1600" dirty="0"/>
                        </a:p>
                        <a:p>
                          <a:pPr algn="ctr"/>
                          <a:endParaRPr lang="en-GB" sz="1600" dirty="0"/>
                        </a:p>
                      </a:txBody>
                      <a:tcPr marT="45702" marB="45702" vert="vert270"/>
                    </a:tc>
                    <a:tc>
                      <a:txBody>
                        <a:bodyPr/>
                        <a:lstStyle/>
                        <a:p>
                          <a:pPr>
                            <a:lnSpc>
                              <a:spcPct val="115000"/>
                            </a:lnSpc>
                            <a:spcAft>
                              <a:spcPts val="600"/>
                            </a:spcAft>
                          </a:pPr>
                          <a:r>
                            <a:rPr lang="en-GB" sz="1600" b="0" kern="1200" dirty="0">
                              <a:solidFill>
                                <a:schemeClr val="tx1"/>
                              </a:solidFill>
                              <a:effectLst/>
                            </a:rPr>
                            <a:t>a) I understand and can use unit fractions and find those fractions on number lines.</a:t>
                          </a:r>
                        </a:p>
                        <a:p>
                          <a:pPr>
                            <a:lnSpc>
                              <a:spcPct val="115000"/>
                            </a:lnSpc>
                            <a:spcAft>
                              <a:spcPts val="600"/>
                            </a:spcAft>
                          </a:pPr>
                          <a:endParaRPr lang="en-GB" sz="1600" b="0" dirty="0">
                            <a:solidFill>
                              <a:schemeClr val="tx1"/>
                            </a:solidFill>
                            <a:effectLst/>
                          </a:endParaRPr>
                        </a:p>
                        <a:p>
                          <a:pPr>
                            <a:lnSpc>
                              <a:spcPct val="115000"/>
                            </a:lnSpc>
                            <a:spcAft>
                              <a:spcPts val="600"/>
                            </a:spcAft>
                          </a:pPr>
                          <a:r>
                            <a:rPr lang="en-GB" sz="1600" b="0" kern="1200" dirty="0">
                              <a:solidFill>
                                <a:schemeClr val="tx1"/>
                              </a:solidFill>
                              <a:effectLst/>
                            </a:rPr>
                            <a:t>b) I can recognise fractions that are equivalent to ½</a:t>
                          </a:r>
                          <a:endParaRPr lang="en-GB" sz="1600" b="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c) I can convert mixed numbers to improper fractions and vice versa.</a:t>
                          </a:r>
                        </a:p>
                        <a:p>
                          <a:pPr>
                            <a:lnSpc>
                              <a:spcPct val="115000"/>
                            </a:lnSpc>
                            <a:spcAft>
                              <a:spcPts val="600"/>
                            </a:spcAft>
                          </a:pPr>
                          <a:endParaRPr lang="en-GB" sz="1600" kern="1200" dirty="0">
                            <a:solidFill>
                              <a:schemeClr val="tx1"/>
                            </a:solidFill>
                            <a:effectLst/>
                          </a:endParaRPr>
                        </a:p>
                        <a:p>
                          <a:pPr>
                            <a:lnSpc>
                              <a:spcPct val="115000"/>
                            </a:lnSpc>
                            <a:spcAft>
                              <a:spcPts val="600"/>
                            </a:spcAft>
                          </a:pPr>
                          <a:r>
                            <a:rPr lang="en-GB" sz="1600" kern="1200" dirty="0">
                              <a:solidFill>
                                <a:schemeClr val="tx1"/>
                              </a:solidFill>
                              <a:effectLst/>
                            </a:rPr>
                            <a:t>d) I can add and subtract fractions with a common denominator.</a:t>
                          </a:r>
                          <a:endParaRPr lang="en-GB" sz="1600" dirty="0">
                            <a:solidFill>
                              <a:schemeClr val="tx1"/>
                            </a:solidFill>
                            <a:effectLst/>
                            <a:latin typeface="Calibri"/>
                            <a:ea typeface="Calibri"/>
                            <a:cs typeface="Times New Roman"/>
                          </a:endParaRPr>
                        </a:p>
                      </a:txBody>
                      <a:tcPr marL="63500" marR="63500" marT="9525" marB="0">
                        <a:noFill/>
                      </a:tcPr>
                    </a:tc>
                    <a:tc>
                      <a:txBody>
                        <a:bodyPr/>
                        <a:lstStyle/>
                        <a:p>
                          <a:endParaRPr lang="en-US"/>
                        </a:p>
                      </a:txBody>
                      <a:tcPr marL="63500" marR="63500" marT="9525" marB="0">
                        <a:blipFill>
                          <a:blip r:embed="rId3"/>
                          <a:stretch>
                            <a:fillRect l="-249615" t="-8101" r="-201538" b="-266"/>
                          </a:stretch>
                        </a:blipFill>
                      </a:tcPr>
                    </a:tc>
                    <a:tc>
                      <a:txBody>
                        <a:bodyPr/>
                        <a:lstStyle/>
                        <a:p>
                          <a:endParaRPr lang="en-US"/>
                        </a:p>
                      </a:txBody>
                      <a:tcPr marL="63500" marR="63500" marT="9525" marB="0">
                        <a:blipFill>
                          <a:blip r:embed="rId3"/>
                          <a:stretch>
                            <a:fillRect l="-348276" t="-8101" r="-100766" b="-266"/>
                          </a:stretch>
                        </a:blipFill>
                      </a:tcPr>
                    </a:tc>
                    <a:tc>
                      <a:txBody>
                        <a:bodyPr/>
                        <a:lstStyle/>
                        <a:p>
                          <a:pPr>
                            <a:lnSpc>
                              <a:spcPct val="115000"/>
                            </a:lnSpc>
                            <a:spcAft>
                              <a:spcPts val="0"/>
                            </a:spcAft>
                          </a:pPr>
                          <a:r>
                            <a:rPr lang="en-GB" sz="1600" kern="1200" baseline="0" dirty="0">
                              <a:solidFill>
                                <a:schemeClr val="tx1"/>
                              </a:solidFill>
                              <a:effectLst/>
                            </a:rPr>
                            <a:t>h &amp; i) </a:t>
                          </a:r>
                          <a:r>
                            <a:rPr lang="en-GB" sz="1600" kern="1200" dirty="0">
                              <a:solidFill>
                                <a:schemeClr val="tx1"/>
                              </a:solidFill>
                              <a:effectLst/>
                            </a:rPr>
                            <a:t>I understand and can use efficient methods to add, subtract, multiply and divide fractions, including mixed numbers and questions that involve more than one operation.</a:t>
                          </a:r>
                          <a:endParaRPr lang="en-GB" sz="1600" dirty="0">
                            <a:solidFill>
                              <a:schemeClr val="tx1"/>
                            </a:solidFill>
                            <a:effectLst/>
                            <a:latin typeface="Calibri"/>
                            <a:ea typeface="Calibri"/>
                            <a:cs typeface="Times New Roman"/>
                          </a:endParaRPr>
                        </a:p>
                      </a:txBody>
                      <a:tcPr marL="63500" marR="63500" marT="9525" marB="0">
                        <a:noFill/>
                      </a:tcPr>
                    </a:tc>
                    <a:extLst>
                      <a:ext uri="{0D108BD9-81ED-4DB2-BD59-A6C34878D82A}">
                        <a16:rowId xmlns:a16="http://schemas.microsoft.com/office/drawing/2014/main" val="10005"/>
                      </a:ext>
                    </a:extLst>
                  </a:tr>
                </a:tbl>
              </a:graphicData>
            </a:graphic>
          </p:graphicFrame>
        </mc:Fallback>
      </mc:AlternateContent>
      <p:cxnSp>
        <p:nvCxnSpPr>
          <p:cNvPr id="3" name="Straight Arrow Connector 2">
            <a:extLst>
              <a:ext uri="{FF2B5EF4-FFF2-40B4-BE49-F238E27FC236}">
                <a16:creationId xmlns:a16="http://schemas.microsoft.com/office/drawing/2014/main" id="{6826FCE0-F9D6-44FB-8177-F013F826D57A}"/>
              </a:ext>
            </a:extLst>
          </p:cNvPr>
          <p:cNvCxnSpPr/>
          <p:nvPr/>
        </p:nvCxnSpPr>
        <p:spPr>
          <a:xfrm>
            <a:off x="395536" y="260648"/>
            <a:ext cx="842493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049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3243549651"/>
                  </p:ext>
                </p:extLst>
              </p:nvPr>
            </p:nvGraphicFramePr>
            <p:xfrm>
              <a:off x="395536" y="404664"/>
              <a:ext cx="8424861" cy="5938984"/>
            </p:xfrm>
            <a:graphic>
              <a:graphicData uri="http://schemas.openxmlformats.org/drawingml/2006/table">
                <a:tbl>
                  <a:tblPr firstRow="1" bandRow="1">
                    <a:tableStyleId>{5C22544A-7EE6-4342-B048-85BDC9FD1C3A}</a:tableStyleId>
                  </a:tblPr>
                  <a:tblGrid>
                    <a:gridCol w="2808287">
                      <a:extLst>
                        <a:ext uri="{9D8B030D-6E8A-4147-A177-3AD203B41FA5}">
                          <a16:colId xmlns:a16="http://schemas.microsoft.com/office/drawing/2014/main" val="20000"/>
                        </a:ext>
                      </a:extLst>
                    </a:gridCol>
                    <a:gridCol w="2808287">
                      <a:extLst>
                        <a:ext uri="{9D8B030D-6E8A-4147-A177-3AD203B41FA5}">
                          <a16:colId xmlns:a16="http://schemas.microsoft.com/office/drawing/2014/main" val="20001"/>
                        </a:ext>
                      </a:extLst>
                    </a:gridCol>
                    <a:gridCol w="2808287">
                      <a:extLst>
                        <a:ext uri="{9D8B030D-6E8A-4147-A177-3AD203B41FA5}">
                          <a16:colId xmlns:a16="http://schemas.microsoft.com/office/drawing/2014/main" val="20002"/>
                        </a:ext>
                      </a:extLst>
                    </a:gridCol>
                  </a:tblGrid>
                  <a:tr h="2951956">
                    <a:tc>
                      <a:txBody>
                        <a:bodyPr/>
                        <a:lstStyle/>
                        <a:p>
                          <a:r>
                            <a:rPr lang="en-GB" sz="1800" b="0" dirty="0">
                              <a:solidFill>
                                <a:schemeClr val="tx1"/>
                              </a:solidFill>
                            </a:rPr>
                            <a:t>a) Put these fractions in order of size from smalles</a:t>
                          </a:r>
                          <a:r>
                            <a:rPr lang="en-GB" sz="1800" b="0" baseline="0" dirty="0">
                              <a:solidFill>
                                <a:schemeClr val="tx1"/>
                              </a:solidFill>
                            </a:rPr>
                            <a:t>t to largest:-</a:t>
                          </a:r>
                        </a:p>
                        <a:p>
                          <a:endParaRPr lang="en-GB" sz="1800" b="0" baseline="0" dirty="0">
                            <a:solidFill>
                              <a:schemeClr val="tx1"/>
                            </a:solidFill>
                          </a:endParaRPr>
                        </a:p>
                        <a:p>
                          <a:r>
                            <a:rPr lang="en-GB" sz="3200" b="0" baseline="0" dirty="0">
                              <a:solidFill>
                                <a:schemeClr val="tx1"/>
                              </a:solidFill>
                            </a:rPr>
                            <a:t>⅕  ⅓  ⅙   ⅛</a:t>
                          </a:r>
                          <a:endParaRPr lang="en-GB" sz="1800" b="0" baseline="0" dirty="0">
                            <a:solidFill>
                              <a:schemeClr val="tx1"/>
                            </a:solidFill>
                          </a:endParaRPr>
                        </a:p>
                        <a:p>
                          <a:endParaRPr lang="en-GB" sz="1800" b="0" baseline="0" dirty="0">
                            <a:solidFill>
                              <a:schemeClr val="tx1"/>
                            </a:solidFill>
                          </a:endParaRPr>
                        </a:p>
                        <a:p>
                          <a:r>
                            <a:rPr lang="en-GB" sz="1800" b="0" baseline="0" dirty="0">
                              <a:solidFill>
                                <a:schemeClr val="tx1"/>
                              </a:solidFill>
                            </a:rPr>
                            <a:t>b) Write down two fractions that are equivalent to ½ .</a:t>
                          </a:r>
                          <a:endParaRPr lang="en-GB" sz="3200" b="0" baseline="0" dirty="0">
                            <a:solidFill>
                              <a:schemeClr val="tx1"/>
                            </a:solidFill>
                          </a:endParaRPr>
                        </a:p>
                        <a:p>
                          <a:endParaRPr lang="en-GB" sz="3200" b="0"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800" b="0" i="0" baseline="0" dirty="0">
                              <a:solidFill>
                                <a:schemeClr val="tx1"/>
                              </a:solidFill>
                              <a:latin typeface="Calibri" pitchFamily="34" charset="0"/>
                              <a:cs typeface="Calibri" pitchFamily="34" charset="0"/>
                            </a:rPr>
                            <a:t>c)  Change 2¾ into an improper fraction.</a:t>
                          </a:r>
                        </a:p>
                        <a:p>
                          <a:pPr algn="ctr"/>
                          <a:endParaRPr lang="en-GB" sz="2400" b="0" i="1" baseline="0" dirty="0">
                            <a:solidFill>
                              <a:schemeClr val="tx1"/>
                            </a:solidFill>
                            <a:latin typeface="Cambria Math"/>
                          </a:endParaRPr>
                        </a:p>
                        <a:p>
                          <a:pPr algn="ctr"/>
                          <a:endParaRPr lang="en-GB" sz="2400" b="0" i="1" baseline="0" dirty="0">
                            <a:solidFill>
                              <a:schemeClr val="tx1"/>
                            </a:solidFill>
                            <a:latin typeface="Cambria Math"/>
                          </a:endParaRPr>
                        </a:p>
                        <a:p>
                          <a:pPr algn="ctr"/>
                          <a14:m>
                            <m:oMath xmlns:m="http://schemas.openxmlformats.org/officeDocument/2006/math">
                              <m:f>
                                <m:fPr>
                                  <m:ctrlPr>
                                    <a:rPr lang="en-GB" sz="2400" b="0" i="1" baseline="0" smtClean="0">
                                      <a:solidFill>
                                        <a:schemeClr val="tx1"/>
                                      </a:solidFill>
                                      <a:latin typeface="Cambria Math" panose="02040503050406030204" pitchFamily="18" charset="0"/>
                                    </a:rPr>
                                  </m:ctrlPr>
                                </m:fPr>
                                <m:num>
                                  <m:r>
                                    <a:rPr lang="en-GB" sz="2400" b="0" i="1" baseline="0" smtClean="0">
                                      <a:solidFill>
                                        <a:schemeClr val="tx1"/>
                                      </a:solidFill>
                                      <a:latin typeface="Cambria Math"/>
                                    </a:rPr>
                                    <m:t>1</m:t>
                                  </m:r>
                                </m:num>
                                <m:den>
                                  <m:r>
                                    <a:rPr lang="en-GB" sz="2400" b="0" i="1" baseline="0" smtClean="0">
                                      <a:solidFill>
                                        <a:schemeClr val="tx1"/>
                                      </a:solidFill>
                                      <a:latin typeface="Cambria Math"/>
                                    </a:rPr>
                                    <m:t>8</m:t>
                                  </m:r>
                                </m:den>
                              </m:f>
                            </m:oMath>
                          </a14:m>
                          <a:r>
                            <a:rPr lang="en-GB" sz="2400" b="0" baseline="0" dirty="0">
                              <a:solidFill>
                                <a:schemeClr val="tx1"/>
                              </a:solidFill>
                            </a:rPr>
                            <a:t> + </a:t>
                          </a:r>
                          <a14:m>
                            <m:oMath xmlns:m="http://schemas.openxmlformats.org/officeDocument/2006/math">
                              <m:f>
                                <m:fPr>
                                  <m:ctrlPr>
                                    <a:rPr lang="en-GB" sz="2400" b="0" i="1" baseline="0" smtClean="0">
                                      <a:solidFill>
                                        <a:schemeClr val="tx1"/>
                                      </a:solidFill>
                                      <a:latin typeface="Cambria Math" panose="02040503050406030204" pitchFamily="18" charset="0"/>
                                    </a:rPr>
                                  </m:ctrlPr>
                                </m:fPr>
                                <m:num>
                                  <m:r>
                                    <a:rPr lang="en-GB" sz="2400" b="0" i="1" baseline="0" smtClean="0">
                                      <a:solidFill>
                                        <a:schemeClr val="tx1"/>
                                      </a:solidFill>
                                      <a:latin typeface="Cambria Math"/>
                                    </a:rPr>
                                    <m:t>2</m:t>
                                  </m:r>
                                </m:num>
                                <m:den>
                                  <m:r>
                                    <a:rPr lang="en-GB" sz="2400" b="0" i="1" baseline="0" smtClean="0">
                                      <a:solidFill>
                                        <a:schemeClr val="tx1"/>
                                      </a:solidFill>
                                      <a:latin typeface="Cambria Math"/>
                                    </a:rPr>
                                    <m:t>8</m:t>
                                  </m:r>
                                </m:den>
                              </m:f>
                            </m:oMath>
                          </a14:m>
                          <a:r>
                            <a:rPr lang="en-GB" sz="2400" b="0" baseline="0" dirty="0">
                              <a:solidFill>
                                <a:schemeClr val="tx1"/>
                              </a:solidFill>
                            </a:rPr>
                            <a:t> = </a:t>
                          </a:r>
                        </a:p>
                        <a:p>
                          <a:pPr algn="ctr"/>
                          <a:endParaRPr lang="en-GB" sz="2400" b="0" baseline="0" dirty="0">
                            <a:solidFill>
                              <a:schemeClr val="tx1"/>
                            </a:solidFill>
                          </a:endParaRPr>
                        </a:p>
                        <a:p>
                          <a:pPr algn="ct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5</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7</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3</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7</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a:t>
                          </a:r>
                          <a:endParaRPr lang="en-GB" sz="2400" b="0" baseline="0"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1800" b="0" u="none" dirty="0">
                              <a:solidFill>
                                <a:schemeClr val="tx1"/>
                              </a:solidFill>
                            </a:rPr>
                            <a:t>e)   </a:t>
                          </a:r>
                          <a:r>
                            <a:rPr lang="en-GB" sz="2400" b="0" u="none" dirty="0">
                              <a:solidFill>
                                <a:schemeClr val="tx1"/>
                              </a:solidFill>
                            </a:rPr>
                            <a:t> ⅜</a:t>
                          </a:r>
                          <a:r>
                            <a:rPr lang="en-GB" sz="1800" b="0" u="none" dirty="0">
                              <a:solidFill>
                                <a:schemeClr val="tx1"/>
                              </a:solidFill>
                            </a:rPr>
                            <a:t> of</a:t>
                          </a:r>
                          <a:r>
                            <a:rPr lang="en-GB" sz="1800" b="0" u="none" baseline="0" dirty="0">
                              <a:solidFill>
                                <a:schemeClr val="tx1"/>
                              </a:solidFill>
                            </a:rPr>
                            <a:t> £40 =</a:t>
                          </a:r>
                        </a:p>
                        <a:p>
                          <a:pPr algn="ctr"/>
                          <a:endParaRPr lang="en-GB" sz="1800" b="0" u="none" baseline="0" dirty="0">
                            <a:solidFill>
                              <a:schemeClr val="tx1"/>
                            </a:solidFill>
                          </a:endParaRPr>
                        </a:p>
                        <a:p>
                          <a:pPr algn="ctr"/>
                          <a:endParaRPr lang="en-GB" sz="1800" b="0" u="none" baseline="0" dirty="0">
                            <a:solidFill>
                              <a:schemeClr val="tx1"/>
                            </a:solidFill>
                          </a:endParaRPr>
                        </a:p>
                        <a:p>
                          <a:pPr algn="ctr"/>
                          <a:endParaRPr lang="en-GB" sz="1800" b="0" u="none" baseline="0" dirty="0">
                            <a:solidFill>
                              <a:schemeClr val="tx1"/>
                            </a:solidFill>
                          </a:endParaRPr>
                        </a:p>
                        <a:p>
                          <a:pPr algn="l"/>
                          <a:r>
                            <a:rPr lang="en-GB" sz="1800" b="0" u="none" baseline="0" dirty="0">
                              <a:solidFill>
                                <a:schemeClr val="tx1"/>
                              </a:solidFill>
                            </a:rPr>
                            <a:t>f)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1</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3</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5</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12</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a:t>
                          </a:r>
                          <a:endParaRPr lang="en-GB" sz="1800" b="0" u="none"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51956">
                    <a:tc>
                      <a:txBody>
                        <a:bodyPr/>
                        <a:lstStyle/>
                        <a:p>
                          <a:pPr algn="l"/>
                          <a:r>
                            <a:rPr kumimoji="0" lang="en-GB" sz="1800" b="0" i="0" u="none" strike="noStrike" kern="1200" cap="none" spc="0" normalizeH="0" baseline="0" noProof="0" dirty="0">
                              <a:ln>
                                <a:noFill/>
                              </a:ln>
                              <a:solidFill>
                                <a:prstClr val="black"/>
                              </a:solidFill>
                              <a:effectLst/>
                              <a:uLnTx/>
                              <a:uFillTx/>
                              <a:latin typeface="+mn-lt"/>
                              <a:ea typeface="+mn-ea"/>
                              <a:cs typeface="+mn-cs"/>
                            </a:rPr>
                            <a:t>g)</a:t>
                          </a:r>
                        </a:p>
                        <a:p>
                          <a:pPr algn="ctr"/>
                          <a:endParaRPr kumimoji="0" lang="en-GB" sz="2400" b="0" i="0" u="none" strike="noStrike" kern="1200" cap="none" spc="0" normalizeH="0" baseline="0" noProof="0" dirty="0">
                            <a:ln>
                              <a:noFill/>
                            </a:ln>
                            <a:solidFill>
                              <a:prstClr val="black"/>
                            </a:solidFill>
                            <a:effectLst/>
                            <a:uLnTx/>
                            <a:uFillTx/>
                            <a:latin typeface="+mn-lt"/>
                            <a:ea typeface="+mn-ea"/>
                            <a:cs typeface="+mn-cs"/>
                          </a:endParaRPr>
                        </a:p>
                        <a:p>
                          <a:pPr algn="ctr"/>
                          <a:r>
                            <a:rPr kumimoji="0" lang="en-GB" sz="2400" b="0" i="0" u="none" strike="noStrike" kern="1200" cap="none" spc="0" normalizeH="0" baseline="0" noProof="0" dirty="0">
                              <a:ln>
                                <a:noFill/>
                              </a:ln>
                              <a:solidFill>
                                <a:prstClr val="black"/>
                              </a:solidFill>
                              <a:effectLst/>
                              <a:uLnTx/>
                              <a:uFillTx/>
                              <a:latin typeface="+mn-lt"/>
                              <a:ea typeface="+mn-ea"/>
                              <a:cs typeface="+mn-cs"/>
                            </a:rPr>
                            <a:t>8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3</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7</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- 3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2</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11</m:t>
                                  </m:r>
                                </m:den>
                              </m:f>
                              <m:r>
                                <a:rPr kumimoji="0" lang="en-GB" sz="2400" b="0" i="0" u="none" strike="noStrike" kern="1200" cap="none" spc="0" normalizeH="0" baseline="0" noProof="0" smtClean="0">
                                  <a:ln>
                                    <a:noFill/>
                                  </a:ln>
                                  <a:solidFill>
                                    <a:prstClr val="black"/>
                                  </a:solidFill>
                                  <a:effectLst/>
                                  <a:uLnTx/>
                                  <a:uFillTx/>
                                  <a:latin typeface="Cambria Math"/>
                                  <a:ea typeface="+mn-ea"/>
                                  <a:cs typeface="+mn-cs"/>
                                </a:rPr>
                                <m:t>=</m:t>
                              </m:r>
                            </m:oMath>
                          </a14:m>
                          <a:endParaRPr lang="en-GB" sz="1800" b="0"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0" lang="en-GB" sz="1800" b="0" i="0" u="none" strike="noStrike" kern="1200" cap="none" spc="0" normalizeH="0" baseline="0" noProof="0" dirty="0">
                              <a:ln>
                                <a:noFill/>
                              </a:ln>
                              <a:solidFill>
                                <a:prstClr val="black"/>
                              </a:solidFill>
                              <a:effectLst/>
                              <a:uLnTx/>
                              <a:uFillTx/>
                              <a:latin typeface="Cambria Math"/>
                              <a:ea typeface="+mn-ea"/>
                              <a:cs typeface="+mn-cs"/>
                            </a:rPr>
                            <a:t>h)</a:t>
                          </a:r>
                        </a:p>
                        <a:p>
                          <a:pPr algn="ctr"/>
                          <a:endParaRPr kumimoji="0" lang="en-GB" sz="2400" b="0" i="1" u="none" strike="noStrike" kern="1200" cap="none" spc="0" normalizeH="0" baseline="0" noProof="0" dirty="0">
                            <a:ln>
                              <a:noFill/>
                            </a:ln>
                            <a:solidFill>
                              <a:prstClr val="black"/>
                            </a:solidFill>
                            <a:effectLst/>
                            <a:uLnTx/>
                            <a:uFillTx/>
                            <a:latin typeface="Cambria Math"/>
                            <a:ea typeface="+mn-ea"/>
                            <a:cs typeface="+mn-cs"/>
                          </a:endParaRPr>
                        </a:p>
                        <a:p>
                          <a:pPr algn="ct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2</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3</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x </a:t>
                          </a:r>
                          <a14:m>
                            <m:oMath xmlns:m="http://schemas.openxmlformats.org/officeDocument/2006/math">
                              <m:f>
                                <m:fPr>
                                  <m:ctrlPr>
                                    <a:rPr kumimoji="0" lang="en-GB"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2400" b="0" i="1" u="none" strike="noStrike" kern="1200" cap="none" spc="0" normalizeH="0" baseline="0" noProof="0" smtClean="0">
                                      <a:ln>
                                        <a:noFill/>
                                      </a:ln>
                                      <a:solidFill>
                                        <a:prstClr val="black"/>
                                      </a:solidFill>
                                      <a:effectLst/>
                                      <a:uLnTx/>
                                      <a:uFillTx/>
                                      <a:latin typeface="Cambria Math"/>
                                      <a:ea typeface="+mn-ea"/>
                                      <a:cs typeface="+mn-cs"/>
                                    </a:rPr>
                                    <m:t>5</m:t>
                                  </m:r>
                                </m:num>
                                <m:den>
                                  <m:r>
                                    <a:rPr kumimoji="0" lang="en-GB" sz="2400" b="0" i="1" u="none" strike="noStrike" kern="1200" cap="none" spc="0" normalizeH="0" baseline="0" noProof="0" smtClean="0">
                                      <a:ln>
                                        <a:noFill/>
                                      </a:ln>
                                      <a:solidFill>
                                        <a:prstClr val="black"/>
                                      </a:solidFill>
                                      <a:effectLst/>
                                      <a:uLnTx/>
                                      <a:uFillTx/>
                                      <a:latin typeface="Cambria Math"/>
                                      <a:ea typeface="+mn-ea"/>
                                      <a:cs typeface="+mn-cs"/>
                                    </a:rPr>
                                    <m:t>7</m:t>
                                  </m:r>
                                </m:den>
                              </m:f>
                            </m:oMath>
                          </a14:m>
                          <a:r>
                            <a:rPr kumimoji="0" lang="en-GB" sz="2400" b="0" i="0" u="none" strike="noStrike" kern="1200" cap="none" spc="0" normalizeH="0" baseline="0" noProof="0" dirty="0">
                              <a:ln>
                                <a:noFill/>
                              </a:ln>
                              <a:solidFill>
                                <a:prstClr val="black"/>
                              </a:solidFill>
                              <a:effectLst/>
                              <a:uLnTx/>
                              <a:uFillTx/>
                              <a:latin typeface="+mn-lt"/>
                              <a:ea typeface="+mn-ea"/>
                              <a:cs typeface="+mn-cs"/>
                            </a:rPr>
                            <a:t> = </a:t>
                          </a:r>
                        </a:p>
                        <a:p>
                          <a:pPr algn="ctr"/>
                          <a:endParaRPr kumimoji="0" lang="en-GB" sz="2400" b="0" i="0" u="none" strike="noStrike" kern="1200" cap="none" spc="0" normalizeH="0" baseline="0" noProof="0" dirty="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a:ea typeface="+mn-ea"/>
                                      <a:cs typeface="+mn-cs"/>
                                    </a:rPr>
                                    <m:t>9</m:t>
                                  </m:r>
                                </m:num>
                                <m:den>
                                  <m:r>
                                    <a:rPr kumimoji="0" lang="en-GB" sz="1800" b="0" i="1" u="none" strike="noStrike" kern="1200" cap="none" spc="0" normalizeH="0" baseline="0" noProof="0" smtClean="0">
                                      <a:ln>
                                        <a:noFill/>
                                      </a:ln>
                                      <a:solidFill>
                                        <a:prstClr val="black"/>
                                      </a:solidFill>
                                      <a:effectLst/>
                                      <a:uLnTx/>
                                      <a:uFillTx/>
                                      <a:latin typeface="Cambria Math"/>
                                      <a:ea typeface="+mn-ea"/>
                                      <a:cs typeface="+mn-cs"/>
                                    </a:rPr>
                                    <m:t>10</m:t>
                                  </m:r>
                                </m:den>
                              </m:f>
                            </m:oMath>
                          </a14:m>
                          <a:r>
                            <a:rPr kumimoji="0" lang="en-GB" sz="1800" b="0" i="0" u="none" strike="noStrike" kern="1200" cap="none" spc="0" normalizeH="0" baseline="0" noProof="0" dirty="0">
                              <a:ln>
                                <a:noFill/>
                              </a:ln>
                              <a:solidFill>
                                <a:prstClr val="black"/>
                              </a:solidFill>
                              <a:effectLst/>
                              <a:uLnTx/>
                              <a:uFillTx/>
                              <a:latin typeface="+mn-lt"/>
                              <a:ea typeface="+mn-ea"/>
                              <a:cs typeface="+mn-cs"/>
                            </a:rPr>
                            <a:t> ÷ </a:t>
                          </a:r>
                          <a14:m>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a:ea typeface="+mn-ea"/>
                                      <a:cs typeface="+mn-cs"/>
                                    </a:rPr>
                                    <m:t>1</m:t>
                                  </m:r>
                                </m:num>
                                <m:den>
                                  <m:r>
                                    <a:rPr kumimoji="0" lang="en-GB" sz="1800" b="0" i="1" u="none" strike="noStrike" kern="1200" cap="none" spc="0" normalizeH="0" baseline="0" noProof="0" smtClean="0">
                                      <a:ln>
                                        <a:noFill/>
                                      </a:ln>
                                      <a:solidFill>
                                        <a:prstClr val="black"/>
                                      </a:solidFill>
                                      <a:effectLst/>
                                      <a:uLnTx/>
                                      <a:uFillTx/>
                                      <a:latin typeface="Cambria Math"/>
                                      <a:ea typeface="+mn-ea"/>
                                      <a:cs typeface="+mn-cs"/>
                                    </a:rPr>
                                    <m:t>8</m:t>
                                  </m:r>
                                </m:den>
                              </m:f>
                            </m:oMath>
                          </a14:m>
                          <a:r>
                            <a:rPr kumimoji="0" lang="en-GB" sz="1800" b="0" i="0" u="none" strike="noStrike" kern="1200" cap="none" spc="0" normalizeH="0" baseline="0" noProof="0" dirty="0">
                              <a:ln>
                                <a:noFill/>
                              </a:ln>
                              <a:solidFill>
                                <a:prstClr val="black"/>
                              </a:solidFill>
                              <a:effectLst/>
                              <a:uLnTx/>
                              <a:uFillTx/>
                              <a:latin typeface="+mn-lt"/>
                              <a:ea typeface="+mn-ea"/>
                              <a:cs typeface="+mn-cs"/>
                            </a:rPr>
                            <a:t> = </a:t>
                          </a:r>
                          <a:endParaRPr kumimoji="0" lang="en-GB" sz="1400" b="0" i="0" u="none" strike="noStrike" kern="1200" cap="none" spc="0" normalizeH="0" baseline="0" noProof="0" dirty="0">
                            <a:ln>
                              <a:noFill/>
                            </a:ln>
                            <a:solidFill>
                              <a:prstClr val="black"/>
                            </a:solidFill>
                            <a:effectLst/>
                            <a:uLnTx/>
                            <a:uFillTx/>
                            <a:latin typeface="+mn-lt"/>
                            <a:ea typeface="+mn-ea"/>
                            <a:cs typeface="+mn-cs"/>
                          </a:endParaRPr>
                        </a:p>
                        <a:p>
                          <a:pPr algn="ctr"/>
                          <a:endParaRPr lang="en-GB" sz="1800" b="0" u="none"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mbria Math"/>
                              <a:ea typeface="+mn-ea"/>
                              <a:cs typeface="+mn-cs"/>
                            </a:rPr>
                            <a:t>i)    </a:t>
                          </a:r>
                          <a:r>
                            <a:rPr kumimoji="0" lang="en-GB" sz="1800" b="0" i="0" u="none" strike="noStrike" kern="1200" cap="none" spc="0" normalizeH="0" baseline="0" noProof="0" dirty="0">
                              <a:ln>
                                <a:noFill/>
                              </a:ln>
                              <a:solidFill>
                                <a:prstClr val="black"/>
                              </a:solidFill>
                              <a:effectLst/>
                              <a:uLnTx/>
                              <a:uFillTx/>
                              <a:latin typeface="+mn-lt"/>
                              <a:ea typeface="+mn-ea"/>
                              <a:cs typeface="+mn-cs"/>
                            </a:rPr>
                            <a:t>8 </a:t>
                          </a:r>
                          <a14:m>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a:ea typeface="+mn-ea"/>
                                      <a:cs typeface="+mn-cs"/>
                                    </a:rPr>
                                    <m:t>3</m:t>
                                  </m:r>
                                </m:num>
                                <m:den>
                                  <m:r>
                                    <a:rPr kumimoji="0" lang="en-GB" sz="1800" b="0" i="1" u="none" strike="noStrike" kern="1200" cap="none" spc="0" normalizeH="0" baseline="0" noProof="0" smtClean="0">
                                      <a:ln>
                                        <a:noFill/>
                                      </a:ln>
                                      <a:solidFill>
                                        <a:prstClr val="black"/>
                                      </a:solidFill>
                                      <a:effectLst/>
                                      <a:uLnTx/>
                                      <a:uFillTx/>
                                      <a:latin typeface="Cambria Math"/>
                                      <a:ea typeface="+mn-ea"/>
                                      <a:cs typeface="+mn-cs"/>
                                    </a:rPr>
                                    <m:t>7</m:t>
                                  </m:r>
                                </m:den>
                              </m:f>
                            </m:oMath>
                          </a14:m>
                          <a:r>
                            <a:rPr kumimoji="0" lang="en-GB" sz="1800" b="0" i="0" u="none" strike="noStrike" kern="1200" cap="none" spc="0" normalizeH="0" baseline="0" noProof="0" dirty="0">
                              <a:ln>
                                <a:noFill/>
                              </a:ln>
                              <a:solidFill>
                                <a:prstClr val="black"/>
                              </a:solidFill>
                              <a:effectLst/>
                              <a:uLnTx/>
                              <a:uFillTx/>
                              <a:latin typeface="+mn-lt"/>
                              <a:ea typeface="+mn-ea"/>
                              <a:cs typeface="+mn-cs"/>
                            </a:rPr>
                            <a:t>   x  3 </a:t>
                          </a:r>
                          <a14:m>
                            <m:oMath xmlns:m="http://schemas.openxmlformats.org/officeDocument/2006/math">
                              <m:f>
                                <m:fPr>
                                  <m:ctrlPr>
                                    <a:rPr kumimoji="0" lang="en-GB" sz="18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fPr>
                                <m:num>
                                  <m:r>
                                    <a:rPr kumimoji="0" lang="en-GB" sz="1800" b="0" i="1" u="none" strike="noStrike" kern="1200" cap="none" spc="0" normalizeH="0" baseline="0" noProof="0" smtClean="0">
                                      <a:ln>
                                        <a:noFill/>
                                      </a:ln>
                                      <a:solidFill>
                                        <a:prstClr val="black"/>
                                      </a:solidFill>
                                      <a:effectLst/>
                                      <a:uLnTx/>
                                      <a:uFillTx/>
                                      <a:latin typeface="Cambria Math"/>
                                      <a:ea typeface="+mn-ea"/>
                                      <a:cs typeface="+mn-cs"/>
                                    </a:rPr>
                                    <m:t>2</m:t>
                                  </m:r>
                                </m:num>
                                <m:den>
                                  <m:r>
                                    <a:rPr kumimoji="0" lang="en-GB" sz="1800" b="0" i="1" u="none" strike="noStrike" kern="1200" cap="none" spc="0" normalizeH="0" baseline="0" noProof="0" smtClean="0">
                                      <a:ln>
                                        <a:noFill/>
                                      </a:ln>
                                      <a:solidFill>
                                        <a:prstClr val="black"/>
                                      </a:solidFill>
                                      <a:effectLst/>
                                      <a:uLnTx/>
                                      <a:uFillTx/>
                                      <a:latin typeface="Cambria Math"/>
                                      <a:ea typeface="+mn-ea"/>
                                      <a:cs typeface="+mn-cs"/>
                                    </a:rPr>
                                    <m:t>11</m:t>
                                  </m:r>
                                </m:den>
                              </m:f>
                              <m:r>
                                <a:rPr kumimoji="0" lang="en-GB" sz="1800" b="0" i="0" u="none" strike="noStrike" kern="1200" cap="none" spc="0" normalizeH="0" baseline="0" noProof="0" smtClean="0">
                                  <a:ln>
                                    <a:noFill/>
                                  </a:ln>
                                  <a:solidFill>
                                    <a:prstClr val="black"/>
                                  </a:solidFill>
                                  <a:effectLst/>
                                  <a:uLnTx/>
                                  <a:uFillTx/>
                                  <a:latin typeface="Cambria Math"/>
                                  <a:ea typeface="+mn-ea"/>
                                  <a:cs typeface="+mn-cs"/>
                                </a:rPr>
                                <m:t>=</m:t>
                              </m:r>
                            </m:oMath>
                          </a14:m>
                          <a:endParaRPr lang="en-GB" sz="1400" b="0" dirty="0">
                            <a:solidFill>
                              <a:schemeClr val="tx1"/>
                            </a:solidFill>
                          </a:endParaRPr>
                        </a:p>
                        <a:p>
                          <a:pPr algn="l"/>
                          <a:endParaRPr lang="en-GB" sz="1800" b="0" u="none" dirty="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3243549651"/>
                  </p:ext>
                </p:extLst>
              </p:nvPr>
            </p:nvGraphicFramePr>
            <p:xfrm>
              <a:off x="395536" y="404664"/>
              <a:ext cx="8424861" cy="5938984"/>
            </p:xfrm>
            <a:graphic>
              <a:graphicData uri="http://schemas.openxmlformats.org/drawingml/2006/table">
                <a:tbl>
                  <a:tblPr firstRow="1" bandRow="1">
                    <a:tableStyleId>{5C22544A-7EE6-4342-B048-85BDC9FD1C3A}</a:tableStyleId>
                  </a:tblPr>
                  <a:tblGrid>
                    <a:gridCol w="2808287"/>
                    <a:gridCol w="2808287"/>
                    <a:gridCol w="2808287"/>
                  </a:tblGrid>
                  <a:tr h="2987028">
                    <a:tc>
                      <a:txBody>
                        <a:bodyPr/>
                        <a:lstStyle/>
                        <a:p>
                          <a:r>
                            <a:rPr lang="en-GB" sz="1800" b="0" dirty="0" smtClean="0">
                              <a:solidFill>
                                <a:schemeClr val="tx1"/>
                              </a:solidFill>
                            </a:rPr>
                            <a:t>a) Put </a:t>
                          </a:r>
                          <a:r>
                            <a:rPr lang="en-GB" sz="1800" b="0" dirty="0" smtClean="0">
                              <a:solidFill>
                                <a:schemeClr val="tx1"/>
                              </a:solidFill>
                            </a:rPr>
                            <a:t>these fractions in order of size from smalles</a:t>
                          </a:r>
                          <a:r>
                            <a:rPr lang="en-GB" sz="1800" b="0" baseline="0" dirty="0" smtClean="0">
                              <a:solidFill>
                                <a:schemeClr val="tx1"/>
                              </a:solidFill>
                            </a:rPr>
                            <a:t>t to largest:-</a:t>
                          </a:r>
                        </a:p>
                        <a:p>
                          <a:endParaRPr lang="en-GB" sz="1800" b="0" baseline="0" dirty="0" smtClean="0">
                            <a:solidFill>
                              <a:schemeClr val="tx1"/>
                            </a:solidFill>
                          </a:endParaRPr>
                        </a:p>
                        <a:p>
                          <a:r>
                            <a:rPr lang="en-GB" sz="3200" b="0" baseline="0" dirty="0" smtClean="0">
                              <a:solidFill>
                                <a:schemeClr val="tx1"/>
                              </a:solidFill>
                            </a:rPr>
                            <a:t>⅕  ⅓  ⅙   ⅛</a:t>
                          </a:r>
                          <a:endParaRPr lang="en-GB" sz="1800" b="0" baseline="0" dirty="0" smtClean="0">
                            <a:solidFill>
                              <a:schemeClr val="tx1"/>
                            </a:solidFill>
                          </a:endParaRPr>
                        </a:p>
                        <a:p>
                          <a:endParaRPr lang="en-GB" sz="1800" b="0" baseline="0" dirty="0" smtClean="0">
                            <a:solidFill>
                              <a:schemeClr val="tx1"/>
                            </a:solidFill>
                          </a:endParaRPr>
                        </a:p>
                        <a:p>
                          <a:r>
                            <a:rPr lang="en-GB" sz="1800" b="0" baseline="0" dirty="0" smtClean="0">
                              <a:solidFill>
                                <a:schemeClr val="tx1"/>
                              </a:solidFill>
                            </a:rPr>
                            <a:t>b) Write </a:t>
                          </a:r>
                          <a:r>
                            <a:rPr lang="en-GB" sz="1800" b="0" baseline="0" dirty="0" smtClean="0">
                              <a:solidFill>
                                <a:schemeClr val="tx1"/>
                              </a:solidFill>
                            </a:rPr>
                            <a:t>down two fractions that are equivalent to ½ .</a:t>
                          </a:r>
                          <a:endParaRPr lang="en-GB" sz="3200" b="0" baseline="0" dirty="0" smtClean="0">
                            <a:solidFill>
                              <a:schemeClr val="tx1"/>
                            </a:solidFill>
                          </a:endParaRPr>
                        </a:p>
                        <a:p>
                          <a:endParaRPr lang="en-GB" sz="3200" b="0" dirty="0" smtClean="0">
                            <a:solidFill>
                              <a:schemeClr val="tx1"/>
                            </a:solidFill>
                          </a:endParaRPr>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0435" t="-1633" r="-100217" b="-98980"/>
                          </a:stretch>
                        </a:blipFill>
                      </a:tcPr>
                    </a:tc>
                    <a:tc>
                      <a:txBody>
                        <a:bodyPr/>
                        <a:lstStyle/>
                        <a:p>
                          <a:endParaRPr lang="en-US"/>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00000" t="-1633" b="-98980"/>
                          </a:stretch>
                        </a:blipFill>
                      </a:tcPr>
                    </a:tc>
                  </a:tr>
                  <a:tr h="2951956">
                    <a:tc>
                      <a:txBody>
                        <a:bodyPr/>
                        <a:lstStyle/>
                        <a:p>
                          <a:endParaRPr lang="en-US"/>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17" t="-102680" r="-199783"/>
                          </a:stretch>
                        </a:blipFill>
                      </a:tcPr>
                    </a:tc>
                    <a:tc>
                      <a:txBody>
                        <a:bodyPr/>
                        <a:lstStyle/>
                        <a:p>
                          <a:endParaRPr lang="en-US"/>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100435" t="-102680" r="-100217"/>
                          </a:stretch>
                        </a:blipFill>
                      </a:tcPr>
                    </a:tc>
                    <a:tc>
                      <a:txBody>
                        <a:bodyPr/>
                        <a:lstStyle/>
                        <a:p>
                          <a:endParaRPr lang="en-US"/>
                        </a:p>
                      </a:txBody>
                      <a:tcPr marL="91439" marR="91439"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1">
                          <a:blip r:embed="rId2"/>
                          <a:stretch>
                            <a:fillRect l="-200000" t="-102680"/>
                          </a:stretch>
                        </a:blipFill>
                      </a:tcPr>
                    </a:tc>
                  </a:tr>
                </a:tbl>
              </a:graphicData>
            </a:graphic>
          </p:graphicFrame>
        </mc:Fallback>
      </mc:AlternateContent>
      <p:sp>
        <p:nvSpPr>
          <p:cNvPr id="2" name="TextBox 1"/>
          <p:cNvSpPr txBox="1"/>
          <p:nvPr/>
        </p:nvSpPr>
        <p:spPr>
          <a:xfrm>
            <a:off x="3203848" y="1628800"/>
            <a:ext cx="648072" cy="369332"/>
          </a:xfrm>
          <a:prstGeom prst="rect">
            <a:avLst/>
          </a:prstGeom>
          <a:noFill/>
        </p:spPr>
        <p:txBody>
          <a:bodyPr wrap="square" rtlCol="0">
            <a:spAutoFit/>
          </a:bodyPr>
          <a:lstStyle/>
          <a:p>
            <a:r>
              <a:rPr lang="en-GB" dirty="0"/>
              <a:t>d)</a:t>
            </a:r>
          </a:p>
        </p:txBody>
      </p:sp>
    </p:spTree>
    <p:extLst>
      <p:ext uri="{BB962C8B-B14F-4D97-AF65-F5344CB8AC3E}">
        <p14:creationId xmlns:p14="http://schemas.microsoft.com/office/powerpoint/2010/main" val="134490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2987740113"/>
                  </p:ext>
                </p:extLst>
              </p:nvPr>
            </p:nvGraphicFramePr>
            <p:xfrm>
              <a:off x="215515" y="116632"/>
              <a:ext cx="8712970" cy="6415385"/>
            </p:xfrm>
            <a:graphic>
              <a:graphicData uri="http://schemas.openxmlformats.org/drawingml/2006/table">
                <a:tbl>
                  <a:tblPr firstRow="1" bandRow="1">
                    <a:tableStyleId>{5940675A-B579-460E-94D1-54222C63F5DA}</a:tableStyleId>
                  </a:tblPr>
                  <a:tblGrid>
                    <a:gridCol w="767180">
                      <a:extLst>
                        <a:ext uri="{9D8B030D-6E8A-4147-A177-3AD203B41FA5}">
                          <a16:colId xmlns:a16="http://schemas.microsoft.com/office/drawing/2014/main" val="20000"/>
                        </a:ext>
                      </a:extLst>
                    </a:gridCol>
                    <a:gridCol w="1589158">
                      <a:extLst>
                        <a:ext uri="{9D8B030D-6E8A-4147-A177-3AD203B41FA5}">
                          <a16:colId xmlns:a16="http://schemas.microsoft.com/office/drawing/2014/main" val="20001"/>
                        </a:ext>
                      </a:extLst>
                    </a:gridCol>
                    <a:gridCol w="1589158">
                      <a:extLst>
                        <a:ext uri="{9D8B030D-6E8A-4147-A177-3AD203B41FA5}">
                          <a16:colId xmlns:a16="http://schemas.microsoft.com/office/drawing/2014/main" val="20002"/>
                        </a:ext>
                      </a:extLst>
                    </a:gridCol>
                    <a:gridCol w="1589158">
                      <a:extLst>
                        <a:ext uri="{9D8B030D-6E8A-4147-A177-3AD203B41FA5}">
                          <a16:colId xmlns:a16="http://schemas.microsoft.com/office/drawing/2014/main" val="20003"/>
                        </a:ext>
                      </a:extLst>
                    </a:gridCol>
                    <a:gridCol w="1589158">
                      <a:extLst>
                        <a:ext uri="{9D8B030D-6E8A-4147-A177-3AD203B41FA5}">
                          <a16:colId xmlns:a16="http://schemas.microsoft.com/office/drawing/2014/main" val="20004"/>
                        </a:ext>
                      </a:extLst>
                    </a:gridCol>
                    <a:gridCol w="1589158">
                      <a:extLst>
                        <a:ext uri="{9D8B030D-6E8A-4147-A177-3AD203B41FA5}">
                          <a16:colId xmlns:a16="http://schemas.microsoft.com/office/drawing/2014/main" val="20005"/>
                        </a:ext>
                      </a:extLst>
                    </a:gridCol>
                  </a:tblGrid>
                  <a:tr h="335586">
                    <a:tc>
                      <a:txBody>
                        <a:bodyPr/>
                        <a:lstStyle/>
                        <a:p>
                          <a:pPr algn="ctr"/>
                          <a:r>
                            <a:rPr lang="en-GB" sz="1800" b="1" dirty="0"/>
                            <a:t>9</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extLst>
                      <a:ext uri="{0D108BD9-81ED-4DB2-BD59-A6C34878D82A}">
                        <a16:rowId xmlns:a16="http://schemas.microsoft.com/office/drawing/2014/main" val="10000"/>
                      </a:ext>
                    </a:extLst>
                  </a:tr>
                  <a:tr h="335586">
                    <a:tc>
                      <a:txBody>
                        <a:bodyPr/>
                        <a:lstStyle/>
                        <a:p>
                          <a:pPr algn="ctr"/>
                          <a:r>
                            <a:rPr lang="en-GB" sz="1800" b="1" dirty="0"/>
                            <a:t>7-8</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extLst>
                      <a:ext uri="{0D108BD9-81ED-4DB2-BD59-A6C34878D82A}">
                        <a16:rowId xmlns:a16="http://schemas.microsoft.com/office/drawing/2014/main" val="10001"/>
                      </a:ext>
                    </a:extLst>
                  </a:tr>
                  <a:tr h="335586">
                    <a:tc>
                      <a:txBody>
                        <a:bodyPr/>
                        <a:lstStyle/>
                        <a:p>
                          <a:pPr algn="ctr"/>
                          <a:r>
                            <a:rPr lang="en-GB" sz="1800" b="1" dirty="0"/>
                            <a:t>5-6</a:t>
                          </a:r>
                        </a:p>
                      </a:txBody>
                      <a:tcPr marT="45702" marB="45702"/>
                    </a:tc>
                    <a:tc>
                      <a:txBody>
                        <a:bodyPr/>
                        <a:lstStyle/>
                        <a:p>
                          <a:pPr algn="ctr"/>
                          <a:endParaRPr lang="en-GB" b="1" dirty="0">
                            <a:solidFill>
                              <a:schemeClr val="bg1">
                                <a:lumMod val="95000"/>
                              </a:schemeClr>
                            </a:solidFill>
                          </a:endParaRPr>
                        </a:p>
                      </a:txBody>
                      <a:tcPr marT="45702" marB="45702">
                        <a:solidFill>
                          <a:schemeClr val="bg1">
                            <a:lumMod val="75000"/>
                          </a:schemeClr>
                        </a:solidFill>
                      </a:tcPr>
                    </a:tc>
                    <a:tc>
                      <a:txBody>
                        <a:bodyPr/>
                        <a:lstStyle/>
                        <a:p>
                          <a:pPr algn="ctr"/>
                          <a:endParaRPr lang="en-GB" sz="1800" b="1" dirty="0">
                            <a:solidFill>
                              <a:schemeClr val="tx1">
                                <a:lumMod val="65000"/>
                                <a:lumOff val="35000"/>
                              </a:schemeClr>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tc>
                      <a:txBody>
                        <a:bodyPr/>
                        <a:lstStyle/>
                        <a:p>
                          <a:pPr algn="ctr"/>
                          <a:endParaRPr lang="en-GB" sz="1800" b="1" dirty="0">
                            <a:solidFill>
                              <a:schemeClr val="bg1"/>
                            </a:solidFill>
                          </a:endParaRPr>
                        </a:p>
                      </a:txBody>
                      <a:tcPr marT="45702" marB="45702"/>
                    </a:tc>
                    <a:extLst>
                      <a:ext uri="{0D108BD9-81ED-4DB2-BD59-A6C34878D82A}">
                        <a16:rowId xmlns:a16="http://schemas.microsoft.com/office/drawing/2014/main" val="10002"/>
                      </a:ext>
                    </a:extLst>
                  </a:tr>
                  <a:tr h="335586">
                    <a:tc>
                      <a:txBody>
                        <a:bodyPr/>
                        <a:lstStyle/>
                        <a:p>
                          <a:pPr algn="ctr"/>
                          <a:r>
                            <a:rPr lang="en-GB" sz="1800" b="1" dirty="0"/>
                            <a:t>3-4</a:t>
                          </a:r>
                        </a:p>
                      </a:txBody>
                      <a:tcPr marT="45702" marB="45702"/>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sz="1800" b="1" dirty="0"/>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3"/>
                      </a:ext>
                    </a:extLst>
                  </a:tr>
                  <a:tr h="335586">
                    <a:tc>
                      <a:txBody>
                        <a:bodyPr/>
                        <a:lstStyle/>
                        <a:p>
                          <a:pPr algn="ctr"/>
                          <a:r>
                            <a:rPr lang="en-GB" sz="1800" b="1" dirty="0"/>
                            <a:t>1-2</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4"/>
                      </a:ext>
                    </a:extLst>
                  </a:tr>
                  <a:tr h="4586765">
                    <a:tc>
                      <a:txBody>
                        <a:bodyPr/>
                        <a:lstStyle/>
                        <a:p>
                          <a:pPr algn="ctr"/>
                          <a:r>
                            <a:rPr lang="en-GB" sz="1600" baseline="0" dirty="0"/>
                            <a:t>Year 7  – Calculations  with  Fractions</a:t>
                          </a:r>
                          <a:endParaRPr lang="en-GB" sz="1600" dirty="0"/>
                        </a:p>
                        <a:p>
                          <a:pPr algn="ctr"/>
                          <a:endParaRPr lang="en-GB" sz="1600" dirty="0"/>
                        </a:p>
                      </a:txBody>
                      <a:tcPr marT="45702" marB="45702" vert="vert270"/>
                    </a:tc>
                    <a:tc>
                      <a:txBody>
                        <a:bodyPr/>
                        <a:lstStyle/>
                        <a:p>
                          <a:pPr>
                            <a:lnSpc>
                              <a:spcPct val="115000"/>
                            </a:lnSpc>
                            <a:spcAft>
                              <a:spcPts val="600"/>
                            </a:spcAft>
                          </a:pPr>
                          <a:r>
                            <a:rPr lang="en-GB" sz="1600" b="0" kern="1200" dirty="0">
                              <a:solidFill>
                                <a:schemeClr val="tx1"/>
                              </a:solidFill>
                              <a:effectLst/>
                            </a:rPr>
                            <a:t>a) I understand and can use unit fractions and find those fractions on number lines.</a:t>
                          </a:r>
                        </a:p>
                        <a:p>
                          <a:pPr>
                            <a:lnSpc>
                              <a:spcPct val="115000"/>
                            </a:lnSpc>
                            <a:spcAft>
                              <a:spcPts val="600"/>
                            </a:spcAft>
                          </a:pPr>
                          <a:endParaRPr lang="en-GB" sz="1600" b="0" dirty="0">
                            <a:solidFill>
                              <a:schemeClr val="tx1"/>
                            </a:solidFill>
                            <a:effectLst/>
                          </a:endParaRPr>
                        </a:p>
                        <a:p>
                          <a:pPr>
                            <a:lnSpc>
                              <a:spcPct val="115000"/>
                            </a:lnSpc>
                            <a:spcAft>
                              <a:spcPts val="600"/>
                            </a:spcAft>
                          </a:pPr>
                          <a:r>
                            <a:rPr lang="en-GB" sz="1600" b="0" kern="1200" dirty="0">
                              <a:solidFill>
                                <a:schemeClr val="tx1"/>
                              </a:solidFill>
                              <a:effectLst/>
                            </a:rPr>
                            <a:t>b) I can recognise fractions that are equivalent to ½</a:t>
                          </a:r>
                          <a:endParaRPr lang="en-GB" sz="1600" b="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c) I can convert mixed numbers to improper fractions and vice versa.</a:t>
                          </a:r>
                        </a:p>
                        <a:p>
                          <a:pPr>
                            <a:lnSpc>
                              <a:spcPct val="115000"/>
                            </a:lnSpc>
                            <a:spcAft>
                              <a:spcPts val="600"/>
                            </a:spcAft>
                          </a:pPr>
                          <a:endParaRPr lang="en-GB" sz="1600" kern="1200" dirty="0">
                            <a:solidFill>
                              <a:schemeClr val="tx1"/>
                            </a:solidFill>
                            <a:effectLst/>
                          </a:endParaRPr>
                        </a:p>
                        <a:p>
                          <a:pPr>
                            <a:lnSpc>
                              <a:spcPct val="115000"/>
                            </a:lnSpc>
                            <a:spcAft>
                              <a:spcPts val="600"/>
                            </a:spcAft>
                          </a:pPr>
                          <a:r>
                            <a:rPr lang="en-GB" sz="1600" kern="1200" dirty="0">
                              <a:solidFill>
                                <a:schemeClr val="tx1"/>
                              </a:solidFill>
                              <a:effectLst/>
                            </a:rPr>
                            <a:t>d) I can add and subtract fractions with a common denominator.</a:t>
                          </a:r>
                          <a:endParaRPr lang="en-GB" sz="160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e) I can calculate fractions of an amount – e.g. 2/5 of 60 and ⅜ of 400g.</a:t>
                          </a:r>
                        </a:p>
                        <a:p>
                          <a:pPr>
                            <a:lnSpc>
                              <a:spcPct val="115000"/>
                            </a:lnSpc>
                            <a:spcAft>
                              <a:spcPts val="600"/>
                            </a:spcAft>
                          </a:pPr>
                          <a:endParaRPr lang="en-GB" sz="1600" dirty="0">
                            <a:solidFill>
                              <a:schemeClr val="tx1"/>
                            </a:solidFill>
                            <a:effectLst/>
                          </a:endParaRPr>
                        </a:p>
                        <a:p>
                          <a:pPr>
                            <a:lnSpc>
                              <a:spcPct val="115000"/>
                            </a:lnSpc>
                            <a:spcAft>
                              <a:spcPts val="600"/>
                            </a:spcAft>
                          </a:pPr>
                          <a:r>
                            <a:rPr lang="en-GB" sz="1600" kern="1200" dirty="0">
                              <a:solidFill>
                                <a:schemeClr val="tx1"/>
                              </a:solidFill>
                              <a:effectLst/>
                            </a:rPr>
                            <a:t>f) I can add and subtract fractions</a:t>
                          </a:r>
                          <a:r>
                            <a:rPr lang="en-GB" sz="1600" dirty="0">
                              <a:solidFill>
                                <a:schemeClr val="tx1"/>
                              </a:solidFill>
                              <a:effectLst/>
                            </a:rPr>
                            <a:t> when one denominator is a factor of the other one  </a:t>
                          </a:r>
                          <a:r>
                            <a:rPr lang="en-GB" sz="1600" kern="1200" dirty="0">
                              <a:solidFill>
                                <a:schemeClr val="tx1"/>
                              </a:solidFill>
                              <a:effectLst/>
                            </a:rPr>
                            <a:t>e.g. </a:t>
                          </a:r>
                        </a:p>
                        <a:p>
                          <a:pPr>
                            <a:lnSpc>
                              <a:spcPct val="115000"/>
                            </a:lnSpc>
                            <a:spcAft>
                              <a:spcPts val="600"/>
                            </a:spcAft>
                          </a:pPr>
                          <a14:m>
                            <m:oMath xmlns:m="http://schemas.openxmlformats.org/officeDocument/2006/math">
                              <m:f>
                                <m:fPr>
                                  <m:ctrlPr>
                                    <a:rPr lang="en-GB" sz="2400" i="1" kern="1200" smtClean="0">
                                      <a:solidFill>
                                        <a:schemeClr val="tx1"/>
                                      </a:solidFill>
                                      <a:effectLst/>
                                      <a:latin typeface="Cambria Math" panose="02040503050406030204" pitchFamily="18" charset="0"/>
                                    </a:rPr>
                                  </m:ctrlPr>
                                </m:fPr>
                                <m:num>
                                  <m:r>
                                    <a:rPr lang="en-GB" sz="2400" b="0" i="1" kern="1200" smtClean="0">
                                      <a:solidFill>
                                        <a:schemeClr val="tx1"/>
                                      </a:solidFill>
                                      <a:effectLst/>
                                      <a:latin typeface="Cambria Math"/>
                                    </a:rPr>
                                    <m:t>1</m:t>
                                  </m:r>
                                </m:num>
                                <m:den>
                                  <m:r>
                                    <a:rPr lang="en-GB" sz="2400" b="0" i="1" kern="1200" smtClean="0">
                                      <a:solidFill>
                                        <a:schemeClr val="tx1"/>
                                      </a:solidFill>
                                      <a:effectLst/>
                                      <a:latin typeface="Cambria Math"/>
                                    </a:rPr>
                                    <m:t>5</m:t>
                                  </m:r>
                                </m:den>
                              </m:f>
                            </m:oMath>
                          </a14:m>
                          <a:r>
                            <a:rPr lang="en-GB" sz="2400" kern="1200" dirty="0">
                              <a:solidFill>
                                <a:schemeClr val="tx1"/>
                              </a:solidFill>
                              <a:effectLst/>
                            </a:rPr>
                            <a:t> + </a:t>
                          </a:r>
                          <a14:m>
                            <m:oMath xmlns:m="http://schemas.openxmlformats.org/officeDocument/2006/math">
                              <m:f>
                                <m:fPr>
                                  <m:ctrlPr>
                                    <a:rPr lang="en-GB" sz="2400" i="1" kern="1200" smtClean="0">
                                      <a:solidFill>
                                        <a:schemeClr val="tx1"/>
                                      </a:solidFill>
                                      <a:effectLst/>
                                      <a:latin typeface="Cambria Math" panose="02040503050406030204" pitchFamily="18" charset="0"/>
                                    </a:rPr>
                                  </m:ctrlPr>
                                </m:fPr>
                                <m:num>
                                  <m:r>
                                    <a:rPr lang="en-GB" sz="2400" b="0" i="1" kern="1200" smtClean="0">
                                      <a:solidFill>
                                        <a:schemeClr val="tx1"/>
                                      </a:solidFill>
                                      <a:effectLst/>
                                      <a:latin typeface="Cambria Math"/>
                                    </a:rPr>
                                    <m:t>3</m:t>
                                  </m:r>
                                </m:num>
                                <m:den>
                                  <m:r>
                                    <a:rPr lang="en-GB" sz="2400" b="0" i="1" kern="1200" smtClean="0">
                                      <a:solidFill>
                                        <a:schemeClr val="tx1"/>
                                      </a:solidFill>
                                      <a:effectLst/>
                                      <a:latin typeface="Cambria Math"/>
                                    </a:rPr>
                                    <m:t>10</m:t>
                                  </m:r>
                                </m:den>
                              </m:f>
                            </m:oMath>
                          </a14:m>
                          <a:endParaRPr lang="en-GB" sz="240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0"/>
                            </a:spcAft>
                          </a:pPr>
                          <a:r>
                            <a:rPr lang="en-GB" sz="1600" dirty="0">
                              <a:solidFill>
                                <a:schemeClr val="tx1"/>
                              </a:solidFill>
                              <a:effectLst/>
                            </a:rPr>
                            <a:t>g) I can add and subtract complex fractions, including mixed numbers </a:t>
                          </a:r>
                          <a:r>
                            <a:rPr lang="en-GB" sz="1600" baseline="0" dirty="0">
                              <a:solidFill>
                                <a:schemeClr val="tx1"/>
                              </a:solidFill>
                              <a:effectLst/>
                            </a:rPr>
                            <a:t> </a:t>
                          </a:r>
                          <a:r>
                            <a:rPr lang="en-GB" sz="1600" dirty="0">
                              <a:solidFill>
                                <a:schemeClr val="tx1"/>
                              </a:solidFill>
                              <a:effectLst/>
                            </a:rPr>
                            <a:t>e.g. </a:t>
                          </a:r>
                        </a:p>
                        <a:p>
                          <a:pPr>
                            <a:lnSpc>
                              <a:spcPct val="115000"/>
                            </a:lnSpc>
                            <a:spcAft>
                              <a:spcPts val="0"/>
                            </a:spcAft>
                          </a:pPr>
                          <a:endParaRPr lang="en-GB" sz="1600" dirty="0">
                            <a:solidFill>
                              <a:schemeClr val="tx1"/>
                            </a:solidFill>
                            <a:effectLst/>
                          </a:endParaRPr>
                        </a:p>
                        <a:p>
                          <a:pPr>
                            <a:lnSpc>
                              <a:spcPct val="115000"/>
                            </a:lnSpc>
                            <a:spcAft>
                              <a:spcPts val="0"/>
                            </a:spcAft>
                          </a:pPr>
                          <a:r>
                            <a:rPr lang="en-GB" sz="2400" dirty="0">
                              <a:solidFill>
                                <a:schemeClr val="tx1"/>
                              </a:solidFill>
                              <a:effectLst/>
                            </a:rPr>
                            <a:t>2</a:t>
                          </a:r>
                          <a14:m>
                            <m:oMath xmlns:m="http://schemas.openxmlformats.org/officeDocument/2006/math">
                              <m:f>
                                <m:fPr>
                                  <m:ctrlPr>
                                    <a:rPr lang="en-GB" sz="2400" i="1" smtClean="0">
                                      <a:solidFill>
                                        <a:schemeClr val="tx1"/>
                                      </a:solidFill>
                                      <a:effectLst/>
                                      <a:latin typeface="Cambria Math" panose="02040503050406030204" pitchFamily="18" charset="0"/>
                                    </a:rPr>
                                  </m:ctrlPr>
                                </m:fPr>
                                <m:num>
                                  <m:r>
                                    <a:rPr lang="en-GB" sz="2400" b="0" i="1" smtClean="0">
                                      <a:solidFill>
                                        <a:schemeClr val="tx1"/>
                                      </a:solidFill>
                                      <a:effectLst/>
                                      <a:latin typeface="Cambria Math"/>
                                    </a:rPr>
                                    <m:t>3</m:t>
                                  </m:r>
                                </m:num>
                                <m:den>
                                  <m:r>
                                    <a:rPr lang="en-GB" sz="2400" b="0" i="1" smtClean="0">
                                      <a:solidFill>
                                        <a:schemeClr val="tx1"/>
                                      </a:solidFill>
                                      <a:effectLst/>
                                      <a:latin typeface="Cambria Math"/>
                                    </a:rPr>
                                    <m:t>7</m:t>
                                  </m:r>
                                </m:den>
                              </m:f>
                            </m:oMath>
                          </a14:m>
                          <a:r>
                            <a:rPr lang="en-GB" sz="2400" dirty="0">
                              <a:solidFill>
                                <a:schemeClr val="tx1"/>
                              </a:solidFill>
                              <a:effectLst/>
                            </a:rPr>
                            <a:t> + 3 </a:t>
                          </a:r>
                          <a14:m>
                            <m:oMath xmlns:m="http://schemas.openxmlformats.org/officeDocument/2006/math">
                              <m:f>
                                <m:fPr>
                                  <m:ctrlPr>
                                    <a:rPr lang="en-GB" sz="2400" i="1" smtClean="0">
                                      <a:solidFill>
                                        <a:schemeClr val="tx1"/>
                                      </a:solidFill>
                                      <a:effectLst/>
                                      <a:latin typeface="Cambria Math" panose="02040503050406030204" pitchFamily="18" charset="0"/>
                                    </a:rPr>
                                  </m:ctrlPr>
                                </m:fPr>
                                <m:num>
                                  <m:r>
                                    <a:rPr lang="en-GB" sz="2400" b="0" i="1" smtClean="0">
                                      <a:solidFill>
                                        <a:schemeClr val="tx1"/>
                                      </a:solidFill>
                                      <a:effectLst/>
                                      <a:latin typeface="Cambria Math"/>
                                    </a:rPr>
                                    <m:t>2</m:t>
                                  </m:r>
                                </m:num>
                                <m:den>
                                  <m:r>
                                    <a:rPr lang="en-GB" sz="2400" b="0" i="1" smtClean="0">
                                      <a:solidFill>
                                        <a:schemeClr val="tx1"/>
                                      </a:solidFill>
                                      <a:effectLst/>
                                      <a:latin typeface="Cambria Math"/>
                                    </a:rPr>
                                    <m:t>11</m:t>
                                  </m:r>
                                </m:den>
                              </m:f>
                            </m:oMath>
                          </a14:m>
                          <a:endParaRPr lang="en-GB" sz="2400" dirty="0">
                            <a:solidFill>
                              <a:schemeClr val="tx1"/>
                            </a:solidFill>
                            <a:effectLst/>
                          </a:endParaRPr>
                        </a:p>
                        <a:p>
                          <a:pPr>
                            <a:lnSpc>
                              <a:spcPct val="115000"/>
                            </a:lnSpc>
                            <a:spcAft>
                              <a:spcPts val="0"/>
                            </a:spcAft>
                          </a:pPr>
                          <a:endParaRPr lang="en-GB" sz="1600" dirty="0">
                            <a:solidFill>
                              <a:schemeClr val="tx1"/>
                            </a:solidFill>
                            <a:effectLst/>
                          </a:endParaRPr>
                        </a:p>
                        <a:p>
                          <a:pPr>
                            <a:lnSpc>
                              <a:spcPct val="115000"/>
                            </a:lnSpc>
                            <a:spcAft>
                              <a:spcPts val="0"/>
                            </a:spcAft>
                          </a:pPr>
                          <a:endParaRPr lang="en-GB" sz="1600" dirty="0">
                            <a:solidFill>
                              <a:schemeClr val="tx1"/>
                            </a:solidFill>
                            <a:effectLst/>
                          </a:endParaRPr>
                        </a:p>
                      </a:txBody>
                      <a:tcPr marL="63500" marR="63500" marT="9525" marB="0">
                        <a:noFill/>
                      </a:tcPr>
                    </a:tc>
                    <a:tc>
                      <a:txBody>
                        <a:bodyPr/>
                        <a:lstStyle/>
                        <a:p>
                          <a:pPr>
                            <a:lnSpc>
                              <a:spcPct val="115000"/>
                            </a:lnSpc>
                            <a:spcAft>
                              <a:spcPts val="0"/>
                            </a:spcAft>
                          </a:pPr>
                          <a:r>
                            <a:rPr lang="en-GB" sz="1600" kern="1200" baseline="0" dirty="0">
                              <a:solidFill>
                                <a:schemeClr val="tx1"/>
                              </a:solidFill>
                              <a:effectLst/>
                            </a:rPr>
                            <a:t>h &amp; i) </a:t>
                          </a:r>
                          <a:r>
                            <a:rPr lang="en-GB" sz="1600" kern="1200" dirty="0">
                              <a:solidFill>
                                <a:schemeClr val="tx1"/>
                              </a:solidFill>
                              <a:effectLst/>
                            </a:rPr>
                            <a:t>I understand and can use efficient methods to add, subtract, multiply and divide fractions, including mixed numbers and questions that involve more than one operation.</a:t>
                          </a:r>
                          <a:endParaRPr lang="en-GB" sz="1600" dirty="0">
                            <a:solidFill>
                              <a:schemeClr val="tx1"/>
                            </a:solidFill>
                            <a:effectLst/>
                            <a:latin typeface="Calibri"/>
                            <a:ea typeface="Calibri"/>
                            <a:cs typeface="Times New Roman"/>
                          </a:endParaRPr>
                        </a:p>
                      </a:txBody>
                      <a:tcPr marL="63500" marR="63500" marT="9525" marB="0">
                        <a:noFill/>
                      </a:tcPr>
                    </a:tc>
                    <a:extLst>
                      <a:ext uri="{0D108BD9-81ED-4DB2-BD59-A6C34878D82A}">
                        <a16:rowId xmlns:a16="http://schemas.microsoft.com/office/drawing/2014/main" val="10005"/>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2987740113"/>
                  </p:ext>
                </p:extLst>
              </p:nvPr>
            </p:nvGraphicFramePr>
            <p:xfrm>
              <a:off x="215515" y="116632"/>
              <a:ext cx="8712970" cy="6415385"/>
            </p:xfrm>
            <a:graphic>
              <a:graphicData uri="http://schemas.openxmlformats.org/drawingml/2006/table">
                <a:tbl>
                  <a:tblPr firstRow="1" bandRow="1">
                    <a:tableStyleId>{5940675A-B579-460E-94D1-54222C63F5DA}</a:tableStyleId>
                  </a:tblPr>
                  <a:tblGrid>
                    <a:gridCol w="767180">
                      <a:extLst>
                        <a:ext uri="{9D8B030D-6E8A-4147-A177-3AD203B41FA5}">
                          <a16:colId xmlns:a16="http://schemas.microsoft.com/office/drawing/2014/main" val="20000"/>
                        </a:ext>
                      </a:extLst>
                    </a:gridCol>
                    <a:gridCol w="1589158">
                      <a:extLst>
                        <a:ext uri="{9D8B030D-6E8A-4147-A177-3AD203B41FA5}">
                          <a16:colId xmlns:a16="http://schemas.microsoft.com/office/drawing/2014/main" val="20001"/>
                        </a:ext>
                      </a:extLst>
                    </a:gridCol>
                    <a:gridCol w="1589158">
                      <a:extLst>
                        <a:ext uri="{9D8B030D-6E8A-4147-A177-3AD203B41FA5}">
                          <a16:colId xmlns:a16="http://schemas.microsoft.com/office/drawing/2014/main" val="20002"/>
                        </a:ext>
                      </a:extLst>
                    </a:gridCol>
                    <a:gridCol w="1589158">
                      <a:extLst>
                        <a:ext uri="{9D8B030D-6E8A-4147-A177-3AD203B41FA5}">
                          <a16:colId xmlns:a16="http://schemas.microsoft.com/office/drawing/2014/main" val="20003"/>
                        </a:ext>
                      </a:extLst>
                    </a:gridCol>
                    <a:gridCol w="1589158">
                      <a:extLst>
                        <a:ext uri="{9D8B030D-6E8A-4147-A177-3AD203B41FA5}">
                          <a16:colId xmlns:a16="http://schemas.microsoft.com/office/drawing/2014/main" val="20004"/>
                        </a:ext>
                      </a:extLst>
                    </a:gridCol>
                    <a:gridCol w="1589158">
                      <a:extLst>
                        <a:ext uri="{9D8B030D-6E8A-4147-A177-3AD203B41FA5}">
                          <a16:colId xmlns:a16="http://schemas.microsoft.com/office/drawing/2014/main" val="20005"/>
                        </a:ext>
                      </a:extLst>
                    </a:gridCol>
                  </a:tblGrid>
                  <a:tr h="365724">
                    <a:tc>
                      <a:txBody>
                        <a:bodyPr/>
                        <a:lstStyle/>
                        <a:p>
                          <a:pPr algn="ctr"/>
                          <a:r>
                            <a:rPr lang="en-GB" sz="1800" b="1" dirty="0"/>
                            <a:t>9</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solidFill>
                          <a:schemeClr val="bg1">
                            <a:lumMod val="75000"/>
                          </a:schemeClr>
                        </a:solidFill>
                      </a:tcPr>
                    </a:tc>
                    <a:extLst>
                      <a:ext uri="{0D108BD9-81ED-4DB2-BD59-A6C34878D82A}">
                        <a16:rowId xmlns:a16="http://schemas.microsoft.com/office/drawing/2014/main" val="10000"/>
                      </a:ext>
                    </a:extLst>
                  </a:tr>
                  <a:tr h="365724">
                    <a:tc>
                      <a:txBody>
                        <a:bodyPr/>
                        <a:lstStyle/>
                        <a:p>
                          <a:pPr algn="ctr"/>
                          <a:r>
                            <a:rPr lang="en-GB" sz="1800" b="1" dirty="0"/>
                            <a:t>7-8</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extLst>
                      <a:ext uri="{0D108BD9-81ED-4DB2-BD59-A6C34878D82A}">
                        <a16:rowId xmlns:a16="http://schemas.microsoft.com/office/drawing/2014/main" val="10001"/>
                      </a:ext>
                    </a:extLst>
                  </a:tr>
                  <a:tr h="365724">
                    <a:tc>
                      <a:txBody>
                        <a:bodyPr/>
                        <a:lstStyle/>
                        <a:p>
                          <a:pPr algn="ctr"/>
                          <a:r>
                            <a:rPr lang="en-GB" sz="1800" b="1" dirty="0"/>
                            <a:t>5-6</a:t>
                          </a:r>
                        </a:p>
                      </a:txBody>
                      <a:tcPr marT="45702" marB="45702"/>
                    </a:tc>
                    <a:tc>
                      <a:txBody>
                        <a:bodyPr/>
                        <a:lstStyle/>
                        <a:p>
                          <a:pPr algn="ctr"/>
                          <a:endParaRPr lang="en-GB" b="1" dirty="0">
                            <a:solidFill>
                              <a:schemeClr val="bg1">
                                <a:lumMod val="95000"/>
                              </a:schemeClr>
                            </a:solidFill>
                          </a:endParaRPr>
                        </a:p>
                      </a:txBody>
                      <a:tcPr marT="45702" marB="45702">
                        <a:solidFill>
                          <a:schemeClr val="bg1">
                            <a:lumMod val="75000"/>
                          </a:schemeClr>
                        </a:solidFill>
                      </a:tcPr>
                    </a:tc>
                    <a:tc>
                      <a:txBody>
                        <a:bodyPr/>
                        <a:lstStyle/>
                        <a:p>
                          <a:pPr algn="ctr"/>
                          <a:endParaRPr lang="en-GB" sz="1800" b="1" dirty="0">
                            <a:solidFill>
                              <a:schemeClr val="tx1">
                                <a:lumMod val="65000"/>
                                <a:lumOff val="35000"/>
                              </a:schemeClr>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solidFill>
                          <a:schemeClr val="bg1">
                            <a:lumMod val="75000"/>
                          </a:schemeClr>
                        </a:solidFill>
                      </a:tcPr>
                    </a:tc>
                    <a:tc>
                      <a:txBody>
                        <a:bodyPr/>
                        <a:lstStyle/>
                        <a:p>
                          <a:pPr algn="ctr"/>
                          <a:endParaRPr lang="en-GB" sz="1800" b="1" dirty="0">
                            <a:solidFill>
                              <a:schemeClr val="tx1"/>
                            </a:solidFill>
                          </a:endParaRPr>
                        </a:p>
                      </a:txBody>
                      <a:tcPr marT="45702" marB="45702">
                        <a:noFill/>
                      </a:tcPr>
                    </a:tc>
                    <a:tc>
                      <a:txBody>
                        <a:bodyPr/>
                        <a:lstStyle/>
                        <a:p>
                          <a:pPr algn="ctr"/>
                          <a:endParaRPr lang="en-GB" sz="1800" b="1" dirty="0">
                            <a:solidFill>
                              <a:schemeClr val="bg1"/>
                            </a:solidFill>
                          </a:endParaRPr>
                        </a:p>
                      </a:txBody>
                      <a:tcPr marT="45702" marB="45702"/>
                    </a:tc>
                    <a:extLst>
                      <a:ext uri="{0D108BD9-81ED-4DB2-BD59-A6C34878D82A}">
                        <a16:rowId xmlns:a16="http://schemas.microsoft.com/office/drawing/2014/main" val="10002"/>
                      </a:ext>
                    </a:extLst>
                  </a:tr>
                  <a:tr h="365724">
                    <a:tc>
                      <a:txBody>
                        <a:bodyPr/>
                        <a:lstStyle/>
                        <a:p>
                          <a:pPr algn="ctr"/>
                          <a:r>
                            <a:rPr lang="en-GB" sz="1800" b="1" dirty="0"/>
                            <a:t>3-4</a:t>
                          </a:r>
                        </a:p>
                      </a:txBody>
                      <a:tcPr marT="45702" marB="45702"/>
                    </a:tc>
                    <a:tc>
                      <a:txBody>
                        <a:bodyPr/>
                        <a:lstStyle/>
                        <a:p>
                          <a:pPr algn="ctr"/>
                          <a:endParaRPr lang="en-GB" b="1" dirty="0">
                            <a:solidFill>
                              <a:srgbClr val="FF0000"/>
                            </a:solidFill>
                          </a:endParaRPr>
                        </a:p>
                      </a:txBody>
                      <a:tcPr marT="45702" marB="45702">
                        <a:solidFill>
                          <a:schemeClr val="bg1">
                            <a:lumMod val="75000"/>
                          </a:schemeClr>
                        </a:solidFill>
                      </a:tcPr>
                    </a:tc>
                    <a:tc>
                      <a:txBody>
                        <a:bodyPr/>
                        <a:lstStyle/>
                        <a:p>
                          <a:pPr algn="ctr"/>
                          <a:endParaRPr lang="en-GB" sz="1800" b="1" dirty="0"/>
                        </a:p>
                      </a:txBody>
                      <a:tcPr marT="45702" marB="45702">
                        <a:solidFill>
                          <a:schemeClr val="bg1">
                            <a:lumMod val="75000"/>
                          </a:schemeClr>
                        </a:solidFill>
                      </a:tcPr>
                    </a:tc>
                    <a:tc>
                      <a:txBody>
                        <a:bodyPr/>
                        <a:lstStyle/>
                        <a:p>
                          <a:pPr algn="ctr"/>
                          <a:endParaRPr lang="en-GB" sz="1800" b="1" dirty="0"/>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3"/>
                      </a:ext>
                    </a:extLst>
                  </a:tr>
                  <a:tr h="365724">
                    <a:tc>
                      <a:txBody>
                        <a:bodyPr/>
                        <a:lstStyle/>
                        <a:p>
                          <a:pPr algn="ctr"/>
                          <a:r>
                            <a:rPr lang="en-GB" sz="1800" b="1" dirty="0"/>
                            <a:t>1-2</a:t>
                          </a:r>
                        </a:p>
                      </a:txBody>
                      <a:tcPr marT="45702" marB="45702"/>
                    </a:tc>
                    <a:tc>
                      <a:txBody>
                        <a:bodyPr/>
                        <a:lstStyle/>
                        <a:p>
                          <a:pPr algn="ctr"/>
                          <a:endParaRPr lang="en-GB" b="1" dirty="0"/>
                        </a:p>
                      </a:txBody>
                      <a:tcPr marT="45702" marB="45702">
                        <a:solidFill>
                          <a:schemeClr val="bg1">
                            <a:lumMod val="75000"/>
                          </a:schemeClr>
                        </a:solidFill>
                      </a:tcPr>
                    </a:tc>
                    <a:tc>
                      <a:txBody>
                        <a:bodyPr/>
                        <a:lstStyle/>
                        <a:p>
                          <a:pPr algn="ctr"/>
                          <a:endParaRPr lang="en-GB" sz="1800" b="1" dirty="0">
                            <a:solidFill>
                              <a:srgbClr val="FF0000"/>
                            </a:solidFill>
                          </a:endParaRPr>
                        </a:p>
                      </a:txBody>
                      <a:tcPr marT="45702" marB="45702">
                        <a:noFill/>
                      </a:tcPr>
                    </a:tc>
                    <a:tc>
                      <a:txBody>
                        <a:bodyPr/>
                        <a:lstStyle/>
                        <a:p>
                          <a:pPr algn="ctr"/>
                          <a:endParaRPr lang="en-GB" sz="1800" b="1" dirty="0"/>
                        </a:p>
                      </a:txBody>
                      <a:tcPr marT="45702" marB="45702"/>
                    </a:tc>
                    <a:tc>
                      <a:txBody>
                        <a:bodyPr/>
                        <a:lstStyle/>
                        <a:p>
                          <a:pPr algn="ctr"/>
                          <a:endParaRPr lang="en-GB" sz="1800" b="1" dirty="0"/>
                        </a:p>
                      </a:txBody>
                      <a:tcPr marT="45702" marB="45702"/>
                    </a:tc>
                    <a:tc>
                      <a:txBody>
                        <a:bodyPr/>
                        <a:lstStyle/>
                        <a:p>
                          <a:pPr algn="ctr"/>
                          <a:endParaRPr lang="en-GB" sz="1800" b="1" dirty="0"/>
                        </a:p>
                      </a:txBody>
                      <a:tcPr marT="45702" marB="45702"/>
                    </a:tc>
                    <a:extLst>
                      <a:ext uri="{0D108BD9-81ED-4DB2-BD59-A6C34878D82A}">
                        <a16:rowId xmlns:a16="http://schemas.microsoft.com/office/drawing/2014/main" val="10004"/>
                      </a:ext>
                    </a:extLst>
                  </a:tr>
                  <a:tr h="4586765">
                    <a:tc>
                      <a:txBody>
                        <a:bodyPr/>
                        <a:lstStyle/>
                        <a:p>
                          <a:pPr algn="ctr"/>
                          <a:r>
                            <a:rPr lang="en-GB" sz="1600" baseline="0" dirty="0"/>
                            <a:t>Year 7  – Calculations  with  Fractions</a:t>
                          </a:r>
                          <a:endParaRPr lang="en-GB" sz="1600" dirty="0"/>
                        </a:p>
                        <a:p>
                          <a:pPr algn="ctr"/>
                          <a:endParaRPr lang="en-GB" sz="1600" dirty="0"/>
                        </a:p>
                      </a:txBody>
                      <a:tcPr marT="45702" marB="45702" vert="vert270"/>
                    </a:tc>
                    <a:tc>
                      <a:txBody>
                        <a:bodyPr/>
                        <a:lstStyle/>
                        <a:p>
                          <a:pPr>
                            <a:lnSpc>
                              <a:spcPct val="115000"/>
                            </a:lnSpc>
                            <a:spcAft>
                              <a:spcPts val="600"/>
                            </a:spcAft>
                          </a:pPr>
                          <a:r>
                            <a:rPr lang="en-GB" sz="1600" b="0" kern="1200" dirty="0">
                              <a:solidFill>
                                <a:schemeClr val="tx1"/>
                              </a:solidFill>
                              <a:effectLst/>
                            </a:rPr>
                            <a:t>a) I understand and can use unit fractions and find those fractions on number lines.</a:t>
                          </a:r>
                        </a:p>
                        <a:p>
                          <a:pPr>
                            <a:lnSpc>
                              <a:spcPct val="115000"/>
                            </a:lnSpc>
                            <a:spcAft>
                              <a:spcPts val="600"/>
                            </a:spcAft>
                          </a:pPr>
                          <a:endParaRPr lang="en-GB" sz="1600" b="0" dirty="0">
                            <a:solidFill>
                              <a:schemeClr val="tx1"/>
                            </a:solidFill>
                            <a:effectLst/>
                          </a:endParaRPr>
                        </a:p>
                        <a:p>
                          <a:pPr>
                            <a:lnSpc>
                              <a:spcPct val="115000"/>
                            </a:lnSpc>
                            <a:spcAft>
                              <a:spcPts val="600"/>
                            </a:spcAft>
                          </a:pPr>
                          <a:r>
                            <a:rPr lang="en-GB" sz="1600" b="0" kern="1200" dirty="0">
                              <a:solidFill>
                                <a:schemeClr val="tx1"/>
                              </a:solidFill>
                              <a:effectLst/>
                            </a:rPr>
                            <a:t>b) I can recognise fractions that are equivalent to ½</a:t>
                          </a:r>
                          <a:endParaRPr lang="en-GB" sz="1600" b="0" dirty="0">
                            <a:solidFill>
                              <a:schemeClr val="tx1"/>
                            </a:solidFill>
                            <a:effectLst/>
                            <a:latin typeface="Calibri"/>
                            <a:ea typeface="Calibri"/>
                            <a:cs typeface="Times New Roman"/>
                          </a:endParaRPr>
                        </a:p>
                      </a:txBody>
                      <a:tcPr marL="63500" marR="63500" marT="9525" marB="0">
                        <a:noFill/>
                      </a:tcPr>
                    </a:tc>
                    <a:tc>
                      <a:txBody>
                        <a:bodyPr/>
                        <a:lstStyle/>
                        <a:p>
                          <a:pPr>
                            <a:lnSpc>
                              <a:spcPct val="115000"/>
                            </a:lnSpc>
                            <a:spcAft>
                              <a:spcPts val="600"/>
                            </a:spcAft>
                          </a:pPr>
                          <a:r>
                            <a:rPr lang="en-GB" sz="1600" kern="1200" dirty="0">
                              <a:solidFill>
                                <a:schemeClr val="tx1"/>
                              </a:solidFill>
                              <a:effectLst/>
                            </a:rPr>
                            <a:t>c) I can convert mixed numbers to improper fractions and vice versa.</a:t>
                          </a:r>
                        </a:p>
                        <a:p>
                          <a:pPr>
                            <a:lnSpc>
                              <a:spcPct val="115000"/>
                            </a:lnSpc>
                            <a:spcAft>
                              <a:spcPts val="600"/>
                            </a:spcAft>
                          </a:pPr>
                          <a:endParaRPr lang="en-GB" sz="1600" kern="1200" dirty="0">
                            <a:solidFill>
                              <a:schemeClr val="tx1"/>
                            </a:solidFill>
                            <a:effectLst/>
                          </a:endParaRPr>
                        </a:p>
                        <a:p>
                          <a:pPr>
                            <a:lnSpc>
                              <a:spcPct val="115000"/>
                            </a:lnSpc>
                            <a:spcAft>
                              <a:spcPts val="600"/>
                            </a:spcAft>
                          </a:pPr>
                          <a:r>
                            <a:rPr lang="en-GB" sz="1600" kern="1200" dirty="0">
                              <a:solidFill>
                                <a:schemeClr val="tx1"/>
                              </a:solidFill>
                              <a:effectLst/>
                            </a:rPr>
                            <a:t>d) I can add and subtract fractions with a common denominator.</a:t>
                          </a:r>
                          <a:endParaRPr lang="en-GB" sz="1600" dirty="0">
                            <a:solidFill>
                              <a:schemeClr val="tx1"/>
                            </a:solidFill>
                            <a:effectLst/>
                            <a:latin typeface="Calibri"/>
                            <a:ea typeface="Calibri"/>
                            <a:cs typeface="Times New Roman"/>
                          </a:endParaRPr>
                        </a:p>
                      </a:txBody>
                      <a:tcPr marL="63500" marR="63500" marT="9525" marB="0">
                        <a:noFill/>
                      </a:tcPr>
                    </a:tc>
                    <a:tc>
                      <a:txBody>
                        <a:bodyPr/>
                        <a:lstStyle/>
                        <a:p>
                          <a:endParaRPr lang="en-US"/>
                        </a:p>
                      </a:txBody>
                      <a:tcPr marL="63500" marR="63500" marT="9525" marB="0">
                        <a:blipFill>
                          <a:blip r:embed="rId3"/>
                          <a:stretch>
                            <a:fillRect l="-249615" t="-40505" r="-201538" b="-266"/>
                          </a:stretch>
                        </a:blipFill>
                      </a:tcPr>
                    </a:tc>
                    <a:tc>
                      <a:txBody>
                        <a:bodyPr/>
                        <a:lstStyle/>
                        <a:p>
                          <a:endParaRPr lang="en-US"/>
                        </a:p>
                      </a:txBody>
                      <a:tcPr marL="63500" marR="63500" marT="9525" marB="0">
                        <a:blipFill>
                          <a:blip r:embed="rId3"/>
                          <a:stretch>
                            <a:fillRect l="-348276" t="-40505" r="-100766" b="-266"/>
                          </a:stretch>
                        </a:blipFill>
                      </a:tcPr>
                    </a:tc>
                    <a:tc>
                      <a:txBody>
                        <a:bodyPr/>
                        <a:lstStyle/>
                        <a:p>
                          <a:pPr>
                            <a:lnSpc>
                              <a:spcPct val="115000"/>
                            </a:lnSpc>
                            <a:spcAft>
                              <a:spcPts val="0"/>
                            </a:spcAft>
                          </a:pPr>
                          <a:r>
                            <a:rPr lang="en-GB" sz="1600" kern="1200" baseline="0" dirty="0">
                              <a:solidFill>
                                <a:schemeClr val="tx1"/>
                              </a:solidFill>
                              <a:effectLst/>
                            </a:rPr>
                            <a:t>h &amp; i) </a:t>
                          </a:r>
                          <a:r>
                            <a:rPr lang="en-GB" sz="1600" kern="1200" dirty="0">
                              <a:solidFill>
                                <a:schemeClr val="tx1"/>
                              </a:solidFill>
                              <a:effectLst/>
                            </a:rPr>
                            <a:t>I understand and can use efficient methods to add, subtract, multiply and divide fractions, including mixed numbers and questions that involve more than one operation.</a:t>
                          </a:r>
                          <a:endParaRPr lang="en-GB" sz="1600" dirty="0">
                            <a:solidFill>
                              <a:schemeClr val="tx1"/>
                            </a:solidFill>
                            <a:effectLst/>
                            <a:latin typeface="Calibri"/>
                            <a:ea typeface="Calibri"/>
                            <a:cs typeface="Times New Roman"/>
                          </a:endParaRPr>
                        </a:p>
                      </a:txBody>
                      <a:tcPr marL="63500" marR="63500" marT="9525" marB="0">
                        <a:noFill/>
                      </a:tcPr>
                    </a:tc>
                    <a:extLst>
                      <a:ext uri="{0D108BD9-81ED-4DB2-BD59-A6C34878D82A}">
                        <a16:rowId xmlns:a16="http://schemas.microsoft.com/office/drawing/2014/main" val="10005"/>
                      </a:ext>
                    </a:extLst>
                  </a:tr>
                </a:tbl>
              </a:graphicData>
            </a:graphic>
          </p:graphicFrame>
        </mc:Fallback>
      </mc:AlternateContent>
    </p:spTree>
    <p:extLst>
      <p:ext uri="{BB962C8B-B14F-4D97-AF65-F5344CB8AC3E}">
        <p14:creationId xmlns:p14="http://schemas.microsoft.com/office/powerpoint/2010/main" val="1536863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490</Words>
  <Application>Microsoft Office PowerPoint</Application>
  <PresentationFormat>On-screen Show (4:3)</PresentationFormat>
  <Paragraphs>65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Cambria Math</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zeb1</dc:creator>
  <cp:lastModifiedBy>Staff</cp:lastModifiedBy>
  <cp:revision>6</cp:revision>
  <dcterms:created xsi:type="dcterms:W3CDTF">2015-10-28T12:07:14Z</dcterms:created>
  <dcterms:modified xsi:type="dcterms:W3CDTF">2018-02-19T21:17:07Z</dcterms:modified>
</cp:coreProperties>
</file>