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4" r:id="rId2"/>
    <p:sldId id="317" r:id="rId3"/>
    <p:sldId id="340" r:id="rId4"/>
    <p:sldId id="319" r:id="rId5"/>
    <p:sldId id="341" r:id="rId6"/>
    <p:sldId id="342" r:id="rId7"/>
    <p:sldId id="343" r:id="rId8"/>
    <p:sldId id="344" r:id="rId9"/>
    <p:sldId id="347" r:id="rId10"/>
    <p:sldId id="338" r:id="rId11"/>
    <p:sldId id="337" r:id="rId12"/>
    <p:sldId id="336" r:id="rId13"/>
  </p:sldIdLst>
  <p:sldSz cx="9144000" cy="6858000" type="screen4x3"/>
  <p:notesSz cx="681355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7" autoAdjust="0"/>
  </p:normalViewPr>
  <p:slideViewPr>
    <p:cSldViewPr>
      <p:cViewPr varScale="1">
        <p:scale>
          <a:sx n="57" d="100"/>
          <a:sy n="57" d="100"/>
        </p:scale>
        <p:origin x="155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2538" cy="497284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436" y="1"/>
            <a:ext cx="2952538" cy="497284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DD9C8BC3-7619-4DBA-B552-2933CDD6702D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356" y="4724202"/>
            <a:ext cx="5450840" cy="4475559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6678"/>
            <a:ext cx="2952538" cy="497284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436" y="9446678"/>
            <a:ext cx="2952538" cy="497284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6A65F9E2-7073-4E88-A40A-130504EDF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5402" indent="-2866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772" indent="-22935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5481" indent="-22935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4189" indent="-22935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2898" indent="-2293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1607" indent="-2293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0316" indent="-2293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9024" indent="-2293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60093" y="9446258"/>
            <a:ext cx="2951835" cy="49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42" tIns="45871" rIns="91742" bIns="45871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884238"/>
            <a:ext cx="5811838" cy="4359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0936" y="5523970"/>
            <a:ext cx="6009093" cy="52328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1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7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Dialogue</a:t>
            </a:r>
            <a:r>
              <a:rPr lang="en-GB" baseline="0" dirty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5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1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4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68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01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4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4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6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3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57B6-5A0F-489C-93E4-05BD72A4696A}" type="datetimeFigureOut">
              <a:rPr lang="en-GB" smtClean="0"/>
              <a:t>14/05/2016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11C4E-348E-48CF-869E-555BE11CCF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5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>
                <a:solidFill>
                  <a:srgbClr val="000000"/>
                </a:solidFill>
              </a:rPr>
              <a:t>To assess my understanding of solving equations.</a:t>
            </a:r>
            <a:endParaRPr lang="en-GB" sz="24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Title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14-May-16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51520" y="2348880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words that you have learnt or have a better understanding of now than you did at the start of this unit of work?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551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4203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20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39182"/>
              </p:ext>
            </p:extLst>
          </p:nvPr>
        </p:nvGraphicFramePr>
        <p:xfrm>
          <a:off x="179512" y="260648"/>
          <a:ext cx="8712970" cy="5904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5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3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2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1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60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Solving</a:t>
                      </a:r>
                      <a:r>
                        <a:rPr lang="en-US" sz="2000" baseline="0" dirty="0"/>
                        <a:t>  Equations</a:t>
                      </a:r>
                      <a:endParaRPr lang="en-GB" sz="2000" dirty="0"/>
                    </a:p>
                  </a:txBody>
                  <a:tcPr marT="45702" marB="45702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beginning to understand the role of the = sign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find missing numbers.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can solve simple one step equations.</a:t>
                      </a:r>
                      <a:endParaRPr lang="en-GB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construct and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linear equations with unknowns on one side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negative numbers.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construct and solve linear equations with unknowns on both sides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with negative numbers and brackets.</a:t>
                      </a: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64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79593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4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3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68691"/>
              </p:ext>
            </p:extLst>
          </p:nvPr>
        </p:nvGraphicFramePr>
        <p:xfrm>
          <a:off x="357188" y="214313"/>
          <a:ext cx="8358247" cy="6348424"/>
        </p:xfrm>
        <a:graphic>
          <a:graphicData uri="http://schemas.openxmlformats.org/drawingml/2006/table">
            <a:tbl>
              <a:tblPr/>
              <a:tblGrid>
                <a:gridCol w="168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6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1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Equation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Substitute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Solve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6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194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5" y="71437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5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71437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96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714375"/>
            <a:ext cx="371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89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51520" y="188640"/>
          <a:ext cx="8712970" cy="5904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9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2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5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3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1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2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46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1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 marT="45702" marB="45702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2" marB="4570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 marT="45702" marB="457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60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Solving</a:t>
                      </a:r>
                      <a:r>
                        <a:rPr lang="en-US" sz="2000" baseline="0" dirty="0"/>
                        <a:t>  Equations</a:t>
                      </a:r>
                      <a:endParaRPr lang="en-GB" sz="2000" dirty="0"/>
                    </a:p>
                  </a:txBody>
                  <a:tcPr marT="45702" marB="45702" vert="vert27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beginning to understand the role of the = sign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find missing numbers.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can solve simple one step equations.</a:t>
                      </a:r>
                      <a:endParaRPr lang="en-GB" dirty="0"/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construct and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solve linear equations with unknowns on one side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negative numbers.</a:t>
                      </a:r>
                    </a:p>
                  </a:txBody>
                  <a:tcPr marT="45735" marB="4573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construct and solve linear equations with unknowns on both sides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including with negative numbers and brackets.</a:t>
                      </a:r>
                    </a:p>
                  </a:txBody>
                  <a:tcPr marT="45735" marB="4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34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407572"/>
              </p:ext>
            </p:extLst>
          </p:nvPr>
        </p:nvGraphicFramePr>
        <p:xfrm>
          <a:off x="107504" y="140419"/>
          <a:ext cx="8856984" cy="6561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32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Questions and Answers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0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Fluency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Write</a:t>
                      </a:r>
                      <a:r>
                        <a:rPr lang="en-GB" sz="2400" baseline="0" dirty="0"/>
                        <a:t> the missing number in the box.</a:t>
                      </a:r>
                    </a:p>
                    <a:p>
                      <a:endParaRPr lang="en-GB" sz="2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27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Problem</a:t>
                      </a:r>
                      <a:r>
                        <a:rPr lang="en-GB" baseline="0" dirty="0"/>
                        <a:t> Solving</a:t>
                      </a:r>
                      <a:endParaRPr lang="en-GB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What</a:t>
                      </a:r>
                      <a:r>
                        <a:rPr lang="en-GB" sz="2400" baseline="0" dirty="0"/>
                        <a:t> could the missing numbers be?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06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Reasoning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True</a:t>
                      </a:r>
                      <a:r>
                        <a:rPr lang="en-GB" sz="2400" baseline="0" dirty="0"/>
                        <a:t> or false? </a:t>
                      </a:r>
                      <a:r>
                        <a:rPr lang="en-GB" sz="2400" i="1" baseline="0" dirty="0"/>
                        <a:t>‘The number in the first box could be 8 and the number in the second box could be 6.’ </a:t>
                      </a:r>
                      <a:r>
                        <a:rPr lang="en-GB" sz="2400" baseline="0" dirty="0"/>
                        <a:t>Give a reason for your answer.</a:t>
                      </a:r>
                      <a:endParaRPr lang="en-GB" sz="2400" dirty="0"/>
                    </a:p>
                    <a:p>
                      <a:r>
                        <a:rPr lang="en-GB" sz="1800" baseline="0" dirty="0"/>
                        <a:t>                         </a:t>
                      </a:r>
                      <a:r>
                        <a:rPr lang="en-GB" sz="3200" dirty="0"/>
                        <a:t>3 +             = 5 +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41860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869144" y="5733256"/>
            <a:ext cx="2632292" cy="792088"/>
            <a:chOff x="1583668" y="5386381"/>
            <a:chExt cx="2632292" cy="792088"/>
          </a:xfrm>
        </p:grpSpPr>
        <p:sp>
          <p:nvSpPr>
            <p:cNvPr id="15" name="Rectangle 14"/>
            <p:cNvSpPr/>
            <p:nvPr/>
          </p:nvSpPr>
          <p:spPr>
            <a:xfrm>
              <a:off x="1583668" y="5386381"/>
              <a:ext cx="770752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5208" y="5386381"/>
              <a:ext cx="770752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83768" y="3140968"/>
            <a:ext cx="3600400" cy="792088"/>
            <a:chOff x="2483768" y="3140968"/>
            <a:chExt cx="3600400" cy="792088"/>
          </a:xfrm>
        </p:grpSpPr>
        <p:sp>
          <p:nvSpPr>
            <p:cNvPr id="17" name="Rectangle 16"/>
            <p:cNvSpPr/>
            <p:nvPr/>
          </p:nvSpPr>
          <p:spPr>
            <a:xfrm>
              <a:off x="2483768" y="3140968"/>
              <a:ext cx="770752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47864" y="3244624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+            = 100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21737" y="3140968"/>
              <a:ext cx="770752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627784" y="1182003"/>
            <a:ext cx="3600400" cy="792088"/>
            <a:chOff x="2483768" y="3140968"/>
            <a:chExt cx="3600400" cy="792088"/>
          </a:xfrm>
        </p:grpSpPr>
        <p:sp>
          <p:nvSpPr>
            <p:cNvPr id="22" name="Rectangle 21"/>
            <p:cNvSpPr/>
            <p:nvPr/>
          </p:nvSpPr>
          <p:spPr>
            <a:xfrm>
              <a:off x="2483768" y="3140968"/>
              <a:ext cx="770752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47864" y="3244624"/>
              <a:ext cx="2736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+ 70 = 82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60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38671"/>
              </p:ext>
            </p:extLst>
          </p:nvPr>
        </p:nvGraphicFramePr>
        <p:xfrm>
          <a:off x="179512" y="160765"/>
          <a:ext cx="8712968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6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Working out /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Fluency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Write</a:t>
                      </a:r>
                      <a:r>
                        <a:rPr lang="en-GB" sz="2000" baseline="0" dirty="0"/>
                        <a:t> the missing number in the box.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Problem</a:t>
                      </a:r>
                      <a:r>
                        <a:rPr lang="en-GB" baseline="0" dirty="0"/>
                        <a:t> Solving</a:t>
                      </a:r>
                      <a:endParaRPr lang="en-GB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i="1" dirty="0"/>
                        <a:t> </a:t>
                      </a:r>
                      <a:r>
                        <a:rPr lang="en-GB" sz="2000" i="1" dirty="0"/>
                        <a:t>'I think of a number and add 12.  The answer is 17.‘ 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What</a:t>
                      </a:r>
                      <a:r>
                        <a:rPr lang="en-GB" sz="2000" baseline="0" dirty="0"/>
                        <a:t> number did I think of? </a:t>
                      </a:r>
                      <a:r>
                        <a:rPr lang="en-GB" sz="2000" dirty="0"/>
                        <a:t>Give a reason for your answer.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Reasoning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4186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145064" y="4784452"/>
            <a:ext cx="1584176" cy="432048"/>
            <a:chOff x="2145064" y="4784452"/>
            <a:chExt cx="1584176" cy="432048"/>
          </a:xfrm>
        </p:grpSpPr>
        <p:sp>
          <p:nvSpPr>
            <p:cNvPr id="2" name="Rectangle 1"/>
            <p:cNvSpPr/>
            <p:nvPr/>
          </p:nvSpPr>
          <p:spPr>
            <a:xfrm>
              <a:off x="2145064" y="4784452"/>
              <a:ext cx="410712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55776" y="4797807"/>
              <a:ext cx="1173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 </a:t>
              </a:r>
              <a:r>
                <a:rPr lang="en-GB" sz="2000" dirty="0"/>
                <a:t>- 7 = 8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99592" y="5245458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/>
              <a:t>The missing number is 1 because </a:t>
            </a:r>
          </a:p>
          <a:p>
            <a:pPr algn="ctr"/>
            <a:r>
              <a:rPr lang="en-GB" sz="2000" i="1" dirty="0"/>
              <a:t>8 – 7 = 1.</a:t>
            </a:r>
          </a:p>
          <a:p>
            <a:r>
              <a:rPr lang="en-GB" sz="2000" dirty="0"/>
              <a:t>What mistake have I made? What is the correct answer</a:t>
            </a:r>
            <a:r>
              <a:rPr lang="en-GB" sz="2400" dirty="0"/>
              <a:t>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57032" y="1561875"/>
            <a:ext cx="1584176" cy="432048"/>
            <a:chOff x="2238408" y="5221583"/>
            <a:chExt cx="1584176" cy="432048"/>
          </a:xfrm>
        </p:grpSpPr>
        <p:sp>
          <p:nvSpPr>
            <p:cNvPr id="15" name="Rectangle 14"/>
            <p:cNvSpPr/>
            <p:nvPr/>
          </p:nvSpPr>
          <p:spPr>
            <a:xfrm>
              <a:off x="2238408" y="5221583"/>
              <a:ext cx="410712" cy="43204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49120" y="5221583"/>
              <a:ext cx="1173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 </a:t>
              </a:r>
              <a:r>
                <a:rPr lang="en-GB" sz="2000" dirty="0"/>
                <a:t>x 2  = 40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66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34521"/>
              </p:ext>
            </p:extLst>
          </p:nvPr>
        </p:nvGraphicFramePr>
        <p:xfrm>
          <a:off x="251520" y="188641"/>
          <a:ext cx="8712968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6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Working out /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Fluency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5c = 40</a:t>
                      </a:r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sz="2400" dirty="0"/>
                        <a:t>C =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Problem</a:t>
                      </a:r>
                      <a:r>
                        <a:rPr lang="en-GB" baseline="0" dirty="0"/>
                        <a:t> Solving</a:t>
                      </a:r>
                      <a:endParaRPr lang="en-GB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 have a mystery number of</a:t>
                      </a:r>
                      <a:r>
                        <a:rPr lang="en-GB" sz="2400" baseline="0" dirty="0"/>
                        <a:t> sweets. I share them between 6 pupils. Each pupil gets 3 sweets. How many sweets did I start with?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Reasoning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When</a:t>
                      </a:r>
                      <a:r>
                        <a:rPr lang="en-GB" sz="2400" baseline="0" dirty="0"/>
                        <a:t> solving an equation how can you check that your answer is correct. Give me an example.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41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37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121098"/>
              </p:ext>
            </p:extLst>
          </p:nvPr>
        </p:nvGraphicFramePr>
        <p:xfrm>
          <a:off x="107504" y="74634"/>
          <a:ext cx="8928992" cy="670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2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99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Working out /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0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Fluency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/>
                        <a:t>Solve this equation.</a:t>
                      </a:r>
                    </a:p>
                    <a:p>
                      <a:pPr algn="ctr"/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3c</a:t>
                      </a:r>
                      <a:r>
                        <a:rPr lang="en-GB" sz="2400" baseline="0" dirty="0"/>
                        <a:t> + 7 = 25</a:t>
                      </a:r>
                    </a:p>
                    <a:p>
                      <a:pPr algn="ctr"/>
                      <a:endParaRPr lang="en-GB" sz="2400" baseline="0" dirty="0"/>
                    </a:p>
                    <a:p>
                      <a:pPr algn="l"/>
                      <a:r>
                        <a:rPr lang="en-GB" sz="2400" baseline="0" dirty="0"/>
                        <a:t>Show all your working 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0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Problem</a:t>
                      </a:r>
                      <a:r>
                        <a:rPr lang="en-GB" baseline="0" dirty="0"/>
                        <a:t> Solving</a:t>
                      </a:r>
                      <a:endParaRPr lang="en-GB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Find and correct the mistake</a:t>
                      </a:r>
                    </a:p>
                    <a:p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2a</a:t>
                      </a:r>
                      <a:r>
                        <a:rPr lang="en-GB" sz="2400" baseline="0" dirty="0"/>
                        <a:t> – 10 = 32</a:t>
                      </a:r>
                    </a:p>
                    <a:p>
                      <a:pPr algn="ctr"/>
                      <a:r>
                        <a:rPr lang="en-GB" sz="2400" baseline="0" dirty="0"/>
                        <a:t>        2a = 22</a:t>
                      </a:r>
                    </a:p>
                    <a:p>
                      <a:pPr algn="ctr"/>
                      <a:r>
                        <a:rPr lang="en-GB" sz="2400" baseline="0" dirty="0"/>
                        <a:t>          a = 11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669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Reasoning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The length of a rectangle is three times its width.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Its perimeter is 24cm.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Explain</a:t>
                      </a:r>
                      <a:r>
                        <a:rPr lang="en-GB" sz="2400" baseline="0" dirty="0"/>
                        <a:t> how you would go about finding the length of the rectangle</a:t>
                      </a:r>
                      <a:r>
                        <a:rPr lang="en-GB" sz="240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418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580112" y="4869160"/>
            <a:ext cx="216024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220072" y="496236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42355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3w</a:t>
            </a:r>
          </a:p>
        </p:txBody>
      </p:sp>
    </p:spTree>
    <p:extLst>
      <p:ext uri="{BB962C8B-B14F-4D97-AF65-F5344CB8AC3E}">
        <p14:creationId xmlns:p14="http://schemas.microsoft.com/office/powerpoint/2010/main" val="97520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448391"/>
              </p:ext>
            </p:extLst>
          </p:nvPr>
        </p:nvGraphicFramePr>
        <p:xfrm>
          <a:off x="251520" y="188641"/>
          <a:ext cx="8712968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64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Working out / 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36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Fluency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Solve this equation.</a:t>
                      </a:r>
                    </a:p>
                    <a:p>
                      <a:endParaRPr lang="en-GB" sz="2400" dirty="0"/>
                    </a:p>
                    <a:p>
                      <a:pPr algn="ctr"/>
                      <a:r>
                        <a:rPr lang="en-GB" sz="2400" dirty="0"/>
                        <a:t>8a - 3 = 5a + 9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Problem</a:t>
                      </a:r>
                      <a:r>
                        <a:rPr lang="en-GB" baseline="0" dirty="0"/>
                        <a:t> Solving</a:t>
                      </a: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 area of this rectangle is 40cm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. Calculate the value of y and use it to find the width of the rectangle</a:t>
                      </a:r>
                    </a:p>
                    <a:p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691680" y="4407605"/>
            <a:ext cx="2664296" cy="2275065"/>
            <a:chOff x="1691680" y="4658444"/>
            <a:chExt cx="2199324" cy="1915794"/>
          </a:xfrm>
        </p:grpSpPr>
        <p:pic>
          <p:nvPicPr>
            <p:cNvPr id="3" name="Picture 3" descr="C:\Users\zeb1\Desktop\A2 Equation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61" t="23607" r="61684" b="27518"/>
            <a:stretch/>
          </p:blipFill>
          <p:spPr bwMode="auto">
            <a:xfrm rot="5400000">
              <a:off x="2099982" y="4532866"/>
              <a:ext cx="1368153" cy="2184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739942" y="6237312"/>
              <a:ext cx="2088232" cy="336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/>
                <a:t>3y + 1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02772" y="4658444"/>
              <a:ext cx="2088232" cy="336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i="1" dirty="0"/>
                <a:t>8y - 14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57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078968"/>
                  </p:ext>
                </p:extLst>
              </p:nvPr>
            </p:nvGraphicFramePr>
            <p:xfrm>
              <a:off x="251520" y="188641"/>
              <a:ext cx="8712968" cy="65527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32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324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866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Working out / Answer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6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Reasoning</a:t>
                          </a:r>
                        </a:p>
                      </a:txBody>
                      <a:tcPr vert="vert27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baseline="0" dirty="0"/>
                            <a:t>Look at how I solved this equation.</a:t>
                          </a:r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baseline="0" dirty="0"/>
                            <a:t>Find and correct my mistakes.</a:t>
                          </a:r>
                          <a:endParaRPr lang="en-GB" sz="2000" dirty="0"/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endParaRPr lang="en-GB" sz="2000" dirty="0"/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dirty="0"/>
                            <a:t>5(5y – 2) = 6(3y + 3)</a:t>
                          </a:r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b="1" i="1" dirty="0"/>
                            <a:t>Get rid of the brackets</a:t>
                          </a:r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dirty="0"/>
                            <a:t>25y – 2 = 18y</a:t>
                          </a:r>
                          <a:r>
                            <a:rPr lang="en-GB" sz="2000" baseline="0" dirty="0"/>
                            <a:t> + 3</a:t>
                          </a:r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b="1" i="1" baseline="0" dirty="0"/>
                            <a:t>Subtract 18x from both sides</a:t>
                          </a:r>
                        </a:p>
                        <a:p>
                          <a:pPr indent="0">
                            <a:lnSpc>
                              <a:spcPct val="150000"/>
                            </a:lnSpc>
                          </a:pPr>
                          <a:r>
                            <a:rPr lang="en-GB" sz="2000" baseline="0" dirty="0"/>
                            <a:t>7y – 2 = 3</a:t>
                          </a:r>
                        </a:p>
                        <a:p>
                          <a:pPr marL="0" indent="0">
                            <a:lnSpc>
                              <a:spcPct val="150000"/>
                            </a:lnSpc>
                            <a:buFontTx/>
                            <a:buNone/>
                          </a:pPr>
                          <a:r>
                            <a:rPr lang="en-GB" sz="2000" b="1" i="1" baseline="0" dirty="0"/>
                            <a:t>Subtract 2 from both sides</a:t>
                          </a:r>
                        </a:p>
                        <a:p>
                          <a:pPr marL="0" indent="0">
                            <a:lnSpc>
                              <a:spcPct val="150000"/>
                            </a:lnSpc>
                            <a:buFontTx/>
                            <a:buNone/>
                          </a:pPr>
                          <a:r>
                            <a:rPr lang="en-GB" sz="2000" baseline="0" dirty="0"/>
                            <a:t>7y = 1</a:t>
                          </a:r>
                        </a:p>
                        <a:p>
                          <a:pPr marL="0" indent="0">
                            <a:lnSpc>
                              <a:spcPct val="150000"/>
                            </a:lnSpc>
                            <a:buFontTx/>
                            <a:buNone/>
                          </a:pPr>
                          <a:r>
                            <a:rPr lang="en-GB" sz="2000" b="1" i="1" baseline="0" dirty="0"/>
                            <a:t>Divide by 7            </a:t>
                          </a:r>
                          <a:r>
                            <a:rPr lang="en-GB" sz="2000" b="0" i="0" baseline="0" dirty="0"/>
                            <a:t>y</a:t>
                          </a:r>
                          <a:r>
                            <a:rPr lang="en-GB" sz="2000" baseline="0" dirty="0"/>
                            <a:t> =</a:t>
                          </a:r>
                          <a:r>
                            <a:rPr lang="en-GB" sz="2400" baseline="0" dirty="0"/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baseline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baseline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2400" baseline="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078968"/>
                  </p:ext>
                </p:extLst>
              </p:nvPr>
            </p:nvGraphicFramePr>
            <p:xfrm>
              <a:off x="251520" y="188641"/>
              <a:ext cx="8712968" cy="65527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03244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03244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866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</a:rPr>
                            <a:t>Working out / Answer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660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Reasoning</a:t>
                          </a:r>
                        </a:p>
                      </a:txBody>
                      <a:tcPr vert="vert27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63" t="-6713" r="-100302" b="-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651397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755</Words>
  <Application>Microsoft Office PowerPoint</Application>
  <PresentationFormat>On-screen Show (4:3)</PresentationFormat>
  <Paragraphs>166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Helen Hindle</cp:lastModifiedBy>
  <cp:revision>71</cp:revision>
  <cp:lastPrinted>2015-03-13T09:16:59Z</cp:lastPrinted>
  <dcterms:created xsi:type="dcterms:W3CDTF">2014-01-05T17:53:59Z</dcterms:created>
  <dcterms:modified xsi:type="dcterms:W3CDTF">2016-05-14T19:35:23Z</dcterms:modified>
</cp:coreProperties>
</file>