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5" r:id="rId2"/>
    <p:sldId id="291" r:id="rId3"/>
    <p:sldId id="263" r:id="rId4"/>
    <p:sldId id="267" r:id="rId5"/>
    <p:sldId id="278" r:id="rId6"/>
    <p:sldId id="293" r:id="rId7"/>
    <p:sldId id="279" r:id="rId8"/>
    <p:sldId id="276" r:id="rId9"/>
    <p:sldId id="294" r:id="rId10"/>
    <p:sldId id="297" r:id="rId11"/>
    <p:sldId id="270" r:id="rId12"/>
    <p:sldId id="271" r:id="rId13"/>
    <p:sldId id="295" r:id="rId14"/>
    <p:sldId id="296" r:id="rId15"/>
    <p:sldId id="284" r:id="rId16"/>
    <p:sldId id="282" r:id="rId17"/>
    <p:sldId id="283" r:id="rId18"/>
    <p:sldId id="290" r:id="rId19"/>
    <p:sldId id="28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>
      <p:cViewPr varScale="1">
        <p:scale>
          <a:sx n="69" d="100"/>
          <a:sy n="69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D9738-B29C-4129-8879-C059AD87457B}" type="datetimeFigureOut">
              <a:rPr lang="en-GB" smtClean="0"/>
              <a:t>26/04/2014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E0039-7F66-4941-A658-C09329E2B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475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FD6BF9-A3FB-48A4-91FA-A68511F5CBF7}" type="slidenum">
              <a:rPr lang="en-GB" smtClean="0"/>
              <a:pPr eaLnBrk="1" hangingPunct="1"/>
              <a:t>1</a:t>
            </a:fld>
            <a:endParaRPr lang="en-GB" dirty="0" smtClean="0"/>
          </a:p>
        </p:txBody>
      </p:sp>
      <p:sp>
        <p:nvSpPr>
          <p:cNvPr id="20483" name="Rectangle 6"/>
          <p:cNvSpPr txBox="1">
            <a:spLocks noGrp="1" noChangeArrowheads="1"/>
          </p:cNvSpPr>
          <p:nvPr/>
        </p:nvSpPr>
        <p:spPr bwMode="auto">
          <a:xfrm>
            <a:off x="3885275" y="8684827"/>
            <a:ext cx="2971092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4BC8E9D0-BE0D-483E-8ACB-9A62A6488924}" type="slidenum">
              <a:rPr lang="en-GB" sz="1200"/>
              <a:pPr algn="r"/>
              <a:t>1</a:t>
            </a:fld>
            <a:endParaRPr lang="en-GB" sz="1200" dirty="0"/>
          </a:p>
        </p:txBody>
      </p:sp>
      <p:sp>
        <p:nvSpPr>
          <p:cNvPr id="2048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9663" y="812800"/>
            <a:ext cx="5343525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834" y="5078702"/>
            <a:ext cx="6048295" cy="48110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DE20F8-7C46-4A0A-9644-34645CE33661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DE20F8-7C46-4A0A-9644-34645CE33661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E0039-7F66-4941-A658-C09329E2B86C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351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Dialogue</a:t>
            </a:r>
            <a:r>
              <a:rPr lang="en-GB" baseline="0" dirty="0" smtClean="0"/>
              <a:t> marking sheet.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5F9E2-7073-4E88-A40A-130504EDFBD2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817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EE9C-A808-447B-8410-6663143B3B00}" type="datetimeFigureOut">
              <a:rPr lang="en-GB" smtClean="0"/>
              <a:t>26/04/2014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8D409-8763-4BB3-AB86-9D3A4BB2D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431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EE9C-A808-447B-8410-6663143B3B00}" type="datetimeFigureOut">
              <a:rPr lang="en-GB" smtClean="0"/>
              <a:t>26/04/2014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8D409-8763-4BB3-AB86-9D3A4BB2D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287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EE9C-A808-447B-8410-6663143B3B00}" type="datetimeFigureOut">
              <a:rPr lang="en-GB" smtClean="0"/>
              <a:t>26/04/2014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8D409-8763-4BB3-AB86-9D3A4BB2D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86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EE9C-A808-447B-8410-6663143B3B00}" type="datetimeFigureOut">
              <a:rPr lang="en-GB" smtClean="0"/>
              <a:t>26/04/2014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8D409-8763-4BB3-AB86-9D3A4BB2D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801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EE9C-A808-447B-8410-6663143B3B00}" type="datetimeFigureOut">
              <a:rPr lang="en-GB" smtClean="0"/>
              <a:t>26/04/2014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8D409-8763-4BB3-AB86-9D3A4BB2D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141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EE9C-A808-447B-8410-6663143B3B00}" type="datetimeFigureOut">
              <a:rPr lang="en-GB" smtClean="0"/>
              <a:t>26/04/2014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8D409-8763-4BB3-AB86-9D3A4BB2D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763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EE9C-A808-447B-8410-6663143B3B00}" type="datetimeFigureOut">
              <a:rPr lang="en-GB" smtClean="0"/>
              <a:t>26/04/2014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8D409-8763-4BB3-AB86-9D3A4BB2D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019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EE9C-A808-447B-8410-6663143B3B00}" type="datetimeFigureOut">
              <a:rPr lang="en-GB" smtClean="0"/>
              <a:t>26/04/2014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8D409-8763-4BB3-AB86-9D3A4BB2D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10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EE9C-A808-447B-8410-6663143B3B00}" type="datetimeFigureOut">
              <a:rPr lang="en-GB" smtClean="0"/>
              <a:t>26/04/2014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8D409-8763-4BB3-AB86-9D3A4BB2D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471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EE9C-A808-447B-8410-6663143B3B00}" type="datetimeFigureOut">
              <a:rPr lang="en-GB" smtClean="0"/>
              <a:t>26/04/2014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8D409-8763-4BB3-AB86-9D3A4BB2D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655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3EE9C-A808-447B-8410-6663143B3B00}" type="datetimeFigureOut">
              <a:rPr lang="en-GB" smtClean="0"/>
              <a:t>26/04/2014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8D409-8763-4BB3-AB86-9D3A4BB2D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0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3EE9C-A808-447B-8410-6663143B3B00}" type="datetimeFigureOut">
              <a:rPr lang="en-GB" smtClean="0"/>
              <a:t>26/04/2014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8D409-8763-4BB3-AB86-9D3A4BB2D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55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7086600" y="965200"/>
            <a:ext cx="1905000" cy="679450"/>
          </a:xfrm>
          <a:prstGeom prst="rect">
            <a:avLst/>
          </a:prstGeom>
          <a:solidFill>
            <a:srgbClr val="FFCC00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 dirty="0"/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7086600" y="152400"/>
            <a:ext cx="1905000" cy="812800"/>
          </a:xfrm>
          <a:prstGeom prst="rect">
            <a:avLst/>
          </a:prstGeom>
          <a:solidFill>
            <a:srgbClr val="FFCC00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lIns="90000" tIns="53063" rIns="90000" bIns="45000"/>
          <a:lstStyle/>
          <a:p>
            <a:pPr algn="ctr" eaLnBrk="0">
              <a:lnSpc>
                <a:spcPct val="98000"/>
              </a:lnSpc>
              <a:tabLst>
                <a:tab pos="723900" algn="l"/>
                <a:tab pos="1447800" algn="l"/>
              </a:tabLst>
            </a:pPr>
            <a:r>
              <a:rPr lang="en-GB" sz="3200" dirty="0">
                <a:solidFill>
                  <a:srgbClr val="000000"/>
                </a:solidFill>
                <a:latin typeface="Calibri" pitchFamily="34" charset="0"/>
              </a:rPr>
              <a:t>RAG</a:t>
            </a: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152400" y="965200"/>
            <a:ext cx="7227888" cy="679450"/>
          </a:xfrm>
          <a:prstGeom prst="rect">
            <a:avLst/>
          </a:prstGeom>
          <a:solidFill>
            <a:srgbClr val="FFCC00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lIns="90000" tIns="50040" rIns="90000" bIns="45000"/>
          <a:lstStyle/>
          <a:p>
            <a:pPr eaLnBrk="0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2400" b="1" i="1" dirty="0">
                <a:solidFill>
                  <a:srgbClr val="000000"/>
                </a:solidFill>
                <a:latin typeface="Calibri" pitchFamily="34" charset="0"/>
              </a:rPr>
              <a:t>Key Words: Reflect, Communicate, Explain, Justify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152400" y="152400"/>
            <a:ext cx="7227888" cy="812800"/>
          </a:xfrm>
          <a:prstGeom prst="rect">
            <a:avLst/>
          </a:prstGeom>
          <a:solidFill>
            <a:srgbClr val="FFCC00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lIns="90000" tIns="52056" rIns="90000" bIns="45000"/>
          <a:lstStyle/>
          <a:p>
            <a:pPr eaLnBrk="0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2400" b="1" dirty="0" smtClean="0">
                <a:solidFill>
                  <a:srgbClr val="000000"/>
                </a:solidFill>
              </a:rPr>
              <a:t>Learning Objective: </a:t>
            </a:r>
            <a:r>
              <a:rPr lang="en-GB" sz="2400" b="1" dirty="0">
                <a:solidFill>
                  <a:srgbClr val="000000"/>
                </a:solidFill>
              </a:rPr>
              <a:t>To assess </a:t>
            </a:r>
            <a:r>
              <a:rPr lang="en-GB" sz="2400" b="1" dirty="0" smtClean="0">
                <a:solidFill>
                  <a:srgbClr val="000000"/>
                </a:solidFill>
              </a:rPr>
              <a:t>my </a:t>
            </a:r>
            <a:r>
              <a:rPr lang="en-GB" sz="2400" b="1" dirty="0">
                <a:solidFill>
                  <a:srgbClr val="000000"/>
                </a:solidFill>
              </a:rPr>
              <a:t>understanding of </a:t>
            </a:r>
            <a:r>
              <a:rPr lang="en-GB" sz="2400" b="1" dirty="0" smtClean="0">
                <a:solidFill>
                  <a:srgbClr val="000000"/>
                </a:solidFill>
              </a:rPr>
              <a:t>representing data</a:t>
            </a:r>
            <a:endParaRPr lang="en-GB" sz="2400" dirty="0"/>
          </a:p>
        </p:txBody>
      </p:sp>
      <p:sp>
        <p:nvSpPr>
          <p:cNvPr id="3078" name="Rectangle 12"/>
          <p:cNvSpPr>
            <a:spLocks noChangeArrowheads="1"/>
          </p:cNvSpPr>
          <p:nvPr/>
        </p:nvSpPr>
        <p:spPr bwMode="auto">
          <a:xfrm>
            <a:off x="7380288" y="908050"/>
            <a:ext cx="1512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50040" rIns="90000" bIns="45000"/>
          <a:lstStyle/>
          <a:p>
            <a:pPr eaLnBrk="0">
              <a:lnSpc>
                <a:spcPct val="98000"/>
              </a:lnSpc>
              <a:tabLst>
                <a:tab pos="723900" algn="l"/>
                <a:tab pos="1447800" algn="l"/>
              </a:tabLst>
            </a:pPr>
            <a:fld id="{8A5BF150-B20C-4994-8877-A299422C4D69}" type="datetime5">
              <a:rPr lang="en-GB" sz="2000">
                <a:solidFill>
                  <a:srgbClr val="000000"/>
                </a:solidFill>
                <a:latin typeface="Calibri" pitchFamily="34" charset="0"/>
              </a:rPr>
              <a:pPr eaLnBrk="0">
                <a:lnSpc>
                  <a:spcPct val="98000"/>
                </a:lnSpc>
                <a:tabLst>
                  <a:tab pos="723900" algn="l"/>
                  <a:tab pos="1447800" algn="l"/>
                </a:tabLst>
              </a:pPr>
              <a:t>26-Apr-14</a:t>
            </a:fld>
            <a:endParaRPr lang="en-GB" sz="20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079" name="TextBox 10"/>
          <p:cNvSpPr txBox="1">
            <a:spLocks noChangeArrowheads="1"/>
          </p:cNvSpPr>
          <p:nvPr/>
        </p:nvSpPr>
        <p:spPr bwMode="auto">
          <a:xfrm>
            <a:off x="357188" y="2071688"/>
            <a:ext cx="8462962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800" u="sng" dirty="0"/>
              <a:t>Starter Activity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Complete the ‘Heard the Word Grid’ and compare it to the one you completed at the start of </a:t>
            </a:r>
            <a:r>
              <a:rPr lang="en-GB" sz="2800" dirty="0" smtClean="0"/>
              <a:t>this unit of work.</a:t>
            </a:r>
            <a:endParaRPr lang="en-GB" sz="2800" dirty="0"/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Are there any key words that you have learnt or have a better understanding of than you did before?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73477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4"/>
          <p:cNvSpPr>
            <a:spLocks noChangeShapeType="1"/>
          </p:cNvSpPr>
          <p:nvPr/>
        </p:nvSpPr>
        <p:spPr bwMode="auto">
          <a:xfrm rot="15197422" flipV="1">
            <a:off x="6089650" y="1250950"/>
            <a:ext cx="158750" cy="164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" name="Oval 27"/>
          <p:cNvSpPr>
            <a:spLocks noChangeArrowheads="1"/>
          </p:cNvSpPr>
          <p:nvPr/>
        </p:nvSpPr>
        <p:spPr bwMode="auto">
          <a:xfrm rot="21591648">
            <a:off x="5334000" y="304800"/>
            <a:ext cx="3240088" cy="32400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" name="Line 30"/>
          <p:cNvSpPr>
            <a:spLocks noChangeShapeType="1"/>
          </p:cNvSpPr>
          <p:nvPr/>
        </p:nvSpPr>
        <p:spPr bwMode="auto">
          <a:xfrm rot="19219320">
            <a:off x="6775450" y="1385888"/>
            <a:ext cx="162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31"/>
          <p:cNvSpPr>
            <a:spLocks noChangeShapeType="1"/>
          </p:cNvSpPr>
          <p:nvPr/>
        </p:nvSpPr>
        <p:spPr bwMode="auto">
          <a:xfrm rot="15197422">
            <a:off x="6007100" y="1017588"/>
            <a:ext cx="1622425" cy="18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Line 34"/>
          <p:cNvSpPr>
            <a:spLocks noChangeShapeType="1"/>
          </p:cNvSpPr>
          <p:nvPr/>
        </p:nvSpPr>
        <p:spPr bwMode="auto">
          <a:xfrm flipV="1">
            <a:off x="6961188" y="1593850"/>
            <a:ext cx="1616075" cy="311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>
            <a:off x="7410450" y="1450975"/>
            <a:ext cx="514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 dirty="0" smtClean="0">
                <a:latin typeface="Comic Sans MS" pitchFamily="66" charset="0"/>
              </a:rPr>
              <a:t>30</a:t>
            </a:r>
            <a:r>
              <a:rPr lang="en-GB" altLang="en-US" sz="1600" baseline="30000" dirty="0" smtClean="0">
                <a:latin typeface="Comic Sans MS" pitchFamily="66" charset="0"/>
              </a:rPr>
              <a:t>o</a:t>
            </a:r>
            <a:endParaRPr lang="en-GB" altLang="en-US" sz="1600" dirty="0">
              <a:latin typeface="Comic Sans MS" pitchFamily="66" charset="0"/>
            </a:endParaRPr>
          </a:p>
        </p:txBody>
      </p:sp>
      <p:sp>
        <p:nvSpPr>
          <p:cNvPr id="9" name="Text Box 36"/>
          <p:cNvSpPr txBox="1">
            <a:spLocks noChangeArrowheads="1"/>
          </p:cNvSpPr>
          <p:nvPr/>
        </p:nvSpPr>
        <p:spPr bwMode="auto">
          <a:xfrm>
            <a:off x="6846888" y="1403350"/>
            <a:ext cx="514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 dirty="0" smtClean="0">
                <a:latin typeface="Comic Sans MS" pitchFamily="66" charset="0"/>
              </a:rPr>
              <a:t>60</a:t>
            </a:r>
            <a:r>
              <a:rPr lang="en-GB" altLang="en-US" sz="1600" baseline="30000" dirty="0" smtClean="0">
                <a:latin typeface="Comic Sans MS" pitchFamily="66" charset="0"/>
              </a:rPr>
              <a:t>o</a:t>
            </a:r>
            <a:endParaRPr lang="en-GB" altLang="en-US" sz="1600" dirty="0">
              <a:latin typeface="Comic Sans MS" pitchFamily="66" charset="0"/>
            </a:endParaRPr>
          </a:p>
        </p:txBody>
      </p:sp>
      <p:sp>
        <p:nvSpPr>
          <p:cNvPr id="10" name="Text Box 37"/>
          <p:cNvSpPr txBox="1">
            <a:spLocks noChangeArrowheads="1"/>
          </p:cNvSpPr>
          <p:nvPr/>
        </p:nvSpPr>
        <p:spPr bwMode="auto">
          <a:xfrm>
            <a:off x="6415088" y="1631950"/>
            <a:ext cx="514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 dirty="0" smtClean="0">
                <a:latin typeface="Comic Sans MS" pitchFamily="66" charset="0"/>
              </a:rPr>
              <a:t>90</a:t>
            </a:r>
            <a:r>
              <a:rPr lang="en-GB" altLang="en-US" sz="1600" baseline="30000" dirty="0" smtClean="0">
                <a:latin typeface="Comic Sans MS" pitchFamily="66" charset="0"/>
              </a:rPr>
              <a:t>o</a:t>
            </a:r>
            <a:endParaRPr lang="en-GB" altLang="en-US" sz="1600" dirty="0">
              <a:latin typeface="Comic Sans MS" pitchFamily="66" charset="0"/>
            </a:endParaRP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6757988" y="1974850"/>
            <a:ext cx="654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 dirty="0" smtClean="0">
                <a:latin typeface="Comic Sans MS" pitchFamily="66" charset="0"/>
              </a:rPr>
              <a:t>180</a:t>
            </a:r>
            <a:r>
              <a:rPr lang="en-GB" altLang="en-US" sz="1600" baseline="30000" dirty="0" smtClean="0">
                <a:latin typeface="Comic Sans MS" pitchFamily="66" charset="0"/>
              </a:rPr>
              <a:t>o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9364" y="201414"/>
            <a:ext cx="75741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 smtClean="0"/>
              <a:t>Level 5</a:t>
            </a:r>
            <a:r>
              <a:rPr lang="en-GB" dirty="0" smtClean="0"/>
              <a:t> </a:t>
            </a:r>
          </a:p>
          <a:p>
            <a:pPr algn="ctr"/>
            <a:endParaRPr lang="en-GB" dirty="0" smtClean="0"/>
          </a:p>
          <a:p>
            <a:r>
              <a:rPr lang="en-GB" dirty="0" smtClean="0"/>
              <a:t>120 students took part in a survey to say what their</a:t>
            </a:r>
          </a:p>
          <a:p>
            <a:r>
              <a:rPr lang="en-GB" dirty="0" smtClean="0"/>
              <a:t>Favourite genre of TV programme was.</a:t>
            </a:r>
          </a:p>
          <a:p>
            <a:endParaRPr lang="en-GB" dirty="0"/>
          </a:p>
          <a:p>
            <a:r>
              <a:rPr lang="en-GB" dirty="0" smtClean="0"/>
              <a:t>The pie chart shows the results.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169025" y="2492896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Reality TV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5484813" y="102948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Sports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723640" y="497605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Drama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7572468" y="1232041"/>
            <a:ext cx="1054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Comedy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467544" y="2492896"/>
            <a:ext cx="48625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How many students said that their favourite type of programme was:-</a:t>
            </a:r>
          </a:p>
          <a:p>
            <a:endParaRPr lang="en-GB" dirty="0"/>
          </a:p>
          <a:p>
            <a:r>
              <a:rPr lang="en-GB" dirty="0" smtClean="0"/>
              <a:t>Reality TV </a:t>
            </a:r>
          </a:p>
          <a:p>
            <a:endParaRPr lang="en-GB" dirty="0"/>
          </a:p>
          <a:p>
            <a:r>
              <a:rPr lang="en-GB" dirty="0" smtClean="0"/>
              <a:t>Sports</a:t>
            </a:r>
          </a:p>
          <a:p>
            <a:endParaRPr lang="en-GB" dirty="0"/>
          </a:p>
          <a:p>
            <a:r>
              <a:rPr lang="en-GB" dirty="0" smtClean="0"/>
              <a:t>Drama</a:t>
            </a:r>
          </a:p>
          <a:p>
            <a:endParaRPr lang="en-GB" dirty="0"/>
          </a:p>
          <a:p>
            <a:r>
              <a:rPr lang="en-GB" dirty="0" smtClean="0"/>
              <a:t>Comedy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1143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ext Box 2"/>
          <p:cNvSpPr txBox="1">
            <a:spLocks noChangeArrowheads="1"/>
          </p:cNvSpPr>
          <p:nvPr/>
        </p:nvSpPr>
        <p:spPr bwMode="auto">
          <a:xfrm>
            <a:off x="182563" y="-387350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800" dirty="0">
              <a:solidFill>
                <a:srgbClr val="5B0091"/>
              </a:solidFill>
            </a:endParaRPr>
          </a:p>
        </p:txBody>
      </p:sp>
      <p:grpSp>
        <p:nvGrpSpPr>
          <p:cNvPr id="149644" name="Group 140"/>
          <p:cNvGrpSpPr>
            <a:grpSpLocks/>
          </p:cNvGrpSpPr>
          <p:nvPr/>
        </p:nvGrpSpPr>
        <p:grpSpPr bwMode="auto">
          <a:xfrm>
            <a:off x="1115616" y="908720"/>
            <a:ext cx="7128792" cy="5723036"/>
            <a:chOff x="929" y="1026"/>
            <a:chExt cx="3901" cy="2958"/>
          </a:xfrm>
        </p:grpSpPr>
        <p:sp>
          <p:nvSpPr>
            <p:cNvPr id="149639" name="Rectangle 135"/>
            <p:cNvSpPr>
              <a:spLocks noChangeArrowheads="1"/>
            </p:cNvSpPr>
            <p:nvPr/>
          </p:nvSpPr>
          <p:spPr bwMode="auto">
            <a:xfrm>
              <a:off x="929" y="1026"/>
              <a:ext cx="3901" cy="2903"/>
            </a:xfrm>
            <a:prstGeom prst="rect">
              <a:avLst/>
            </a:prstGeom>
            <a:solidFill>
              <a:srgbClr val="C5E2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49558" name="Rectangle 54"/>
            <p:cNvSpPr>
              <a:spLocks noChangeArrowheads="1"/>
            </p:cNvSpPr>
            <p:nvPr/>
          </p:nvSpPr>
          <p:spPr bwMode="auto">
            <a:xfrm>
              <a:off x="1584" y="1169"/>
              <a:ext cx="2973" cy="22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49559" name="Text Box 55"/>
            <p:cNvSpPr txBox="1">
              <a:spLocks noChangeArrowheads="1"/>
            </p:cNvSpPr>
            <p:nvPr/>
          </p:nvSpPr>
          <p:spPr bwMode="auto">
            <a:xfrm rot="16169467">
              <a:off x="303" y="2059"/>
              <a:ext cx="166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800" dirty="0">
                  <a:solidFill>
                    <a:schemeClr val="tx1"/>
                  </a:solidFill>
                </a:rPr>
                <a:t>Frequency 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49561" name="Line 57"/>
            <p:cNvSpPr>
              <a:spLocks noChangeShapeType="1"/>
            </p:cNvSpPr>
            <p:nvPr/>
          </p:nvSpPr>
          <p:spPr bwMode="auto">
            <a:xfrm>
              <a:off x="1582" y="3126"/>
              <a:ext cx="2974" cy="2"/>
            </a:xfrm>
            <a:prstGeom prst="line">
              <a:avLst/>
            </a:prstGeom>
            <a:noFill/>
            <a:ln w="1905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562" name="Line 58"/>
            <p:cNvSpPr>
              <a:spLocks noChangeShapeType="1"/>
            </p:cNvSpPr>
            <p:nvPr/>
          </p:nvSpPr>
          <p:spPr bwMode="auto">
            <a:xfrm>
              <a:off x="1582" y="2845"/>
              <a:ext cx="2974" cy="1"/>
            </a:xfrm>
            <a:prstGeom prst="line">
              <a:avLst/>
            </a:prstGeom>
            <a:noFill/>
            <a:ln w="1905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563" name="Line 59"/>
            <p:cNvSpPr>
              <a:spLocks noChangeShapeType="1"/>
            </p:cNvSpPr>
            <p:nvPr/>
          </p:nvSpPr>
          <p:spPr bwMode="auto">
            <a:xfrm>
              <a:off x="1582" y="2564"/>
              <a:ext cx="2974" cy="1"/>
            </a:xfrm>
            <a:prstGeom prst="line">
              <a:avLst/>
            </a:prstGeom>
            <a:noFill/>
            <a:ln w="1905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564" name="Line 60"/>
            <p:cNvSpPr>
              <a:spLocks noChangeShapeType="1"/>
            </p:cNvSpPr>
            <p:nvPr/>
          </p:nvSpPr>
          <p:spPr bwMode="auto">
            <a:xfrm>
              <a:off x="1582" y="2285"/>
              <a:ext cx="2974" cy="0"/>
            </a:xfrm>
            <a:prstGeom prst="line">
              <a:avLst/>
            </a:prstGeom>
            <a:noFill/>
            <a:ln w="1905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565" name="Line 61"/>
            <p:cNvSpPr>
              <a:spLocks noChangeShapeType="1"/>
            </p:cNvSpPr>
            <p:nvPr/>
          </p:nvSpPr>
          <p:spPr bwMode="auto">
            <a:xfrm>
              <a:off x="1582" y="2004"/>
              <a:ext cx="2974" cy="1"/>
            </a:xfrm>
            <a:prstGeom prst="line">
              <a:avLst/>
            </a:prstGeom>
            <a:noFill/>
            <a:ln w="1905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566" name="Line 62"/>
            <p:cNvSpPr>
              <a:spLocks noChangeShapeType="1"/>
            </p:cNvSpPr>
            <p:nvPr/>
          </p:nvSpPr>
          <p:spPr bwMode="auto">
            <a:xfrm>
              <a:off x="1582" y="1723"/>
              <a:ext cx="2974" cy="1"/>
            </a:xfrm>
            <a:prstGeom prst="line">
              <a:avLst/>
            </a:prstGeom>
            <a:noFill/>
            <a:ln w="1905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584" name="Line 80"/>
            <p:cNvSpPr>
              <a:spLocks noChangeShapeType="1"/>
            </p:cNvSpPr>
            <p:nvPr/>
          </p:nvSpPr>
          <p:spPr bwMode="auto">
            <a:xfrm>
              <a:off x="1549" y="3408"/>
              <a:ext cx="33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585" name="Line 81"/>
            <p:cNvSpPr>
              <a:spLocks noChangeShapeType="1"/>
            </p:cNvSpPr>
            <p:nvPr/>
          </p:nvSpPr>
          <p:spPr bwMode="auto">
            <a:xfrm>
              <a:off x="1549" y="3126"/>
              <a:ext cx="33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586" name="Line 82"/>
            <p:cNvSpPr>
              <a:spLocks noChangeShapeType="1"/>
            </p:cNvSpPr>
            <p:nvPr/>
          </p:nvSpPr>
          <p:spPr bwMode="auto">
            <a:xfrm>
              <a:off x="1549" y="2845"/>
              <a:ext cx="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587" name="Line 83"/>
            <p:cNvSpPr>
              <a:spLocks noChangeShapeType="1"/>
            </p:cNvSpPr>
            <p:nvPr/>
          </p:nvSpPr>
          <p:spPr bwMode="auto">
            <a:xfrm>
              <a:off x="1549" y="2564"/>
              <a:ext cx="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588" name="Line 84"/>
            <p:cNvSpPr>
              <a:spLocks noChangeShapeType="1"/>
            </p:cNvSpPr>
            <p:nvPr/>
          </p:nvSpPr>
          <p:spPr bwMode="auto">
            <a:xfrm>
              <a:off x="1549" y="2285"/>
              <a:ext cx="3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589" name="Line 85"/>
            <p:cNvSpPr>
              <a:spLocks noChangeShapeType="1"/>
            </p:cNvSpPr>
            <p:nvPr/>
          </p:nvSpPr>
          <p:spPr bwMode="auto">
            <a:xfrm>
              <a:off x="1549" y="2004"/>
              <a:ext cx="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590" name="Line 86"/>
            <p:cNvSpPr>
              <a:spLocks noChangeShapeType="1"/>
            </p:cNvSpPr>
            <p:nvPr/>
          </p:nvSpPr>
          <p:spPr bwMode="auto">
            <a:xfrm>
              <a:off x="1549" y="1723"/>
              <a:ext cx="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591" name="Rectangle 87"/>
            <p:cNvSpPr>
              <a:spLocks noChangeArrowheads="1"/>
            </p:cNvSpPr>
            <p:nvPr/>
          </p:nvSpPr>
          <p:spPr bwMode="auto">
            <a:xfrm>
              <a:off x="1412" y="3310"/>
              <a:ext cx="14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800" dirty="0" smtClean="0">
                  <a:solidFill>
                    <a:schemeClr val="tx1"/>
                  </a:solidFill>
                </a:rPr>
                <a:t>  0</a:t>
              </a: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149592" name="Rectangle 88"/>
            <p:cNvSpPr>
              <a:spLocks noChangeArrowheads="1"/>
            </p:cNvSpPr>
            <p:nvPr/>
          </p:nvSpPr>
          <p:spPr bwMode="auto">
            <a:xfrm>
              <a:off x="1292" y="3030"/>
              <a:ext cx="24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dirty="0"/>
                <a:t> </a:t>
              </a:r>
              <a:r>
                <a:rPr lang="en-GB" dirty="0" smtClean="0"/>
                <a:t>    </a:t>
              </a:r>
              <a:r>
                <a:rPr lang="en-GB" sz="1800" dirty="0" smtClean="0">
                  <a:solidFill>
                    <a:schemeClr val="tx1"/>
                  </a:solidFill>
                </a:rPr>
                <a:t>2</a:t>
              </a: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149593" name="Rectangle 89"/>
            <p:cNvSpPr>
              <a:spLocks noChangeArrowheads="1"/>
            </p:cNvSpPr>
            <p:nvPr/>
          </p:nvSpPr>
          <p:spPr bwMode="auto">
            <a:xfrm>
              <a:off x="1292" y="2751"/>
              <a:ext cx="24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dirty="0"/>
                <a:t> </a:t>
              </a:r>
              <a:r>
                <a:rPr lang="en-GB" dirty="0" smtClean="0"/>
                <a:t>    </a:t>
              </a:r>
              <a:r>
                <a:rPr lang="en-GB" sz="1800" dirty="0" smtClean="0">
                  <a:solidFill>
                    <a:schemeClr val="tx1"/>
                  </a:solidFill>
                </a:rPr>
                <a:t>4</a:t>
              </a: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149594" name="Rectangle 90"/>
            <p:cNvSpPr>
              <a:spLocks noChangeArrowheads="1"/>
            </p:cNvSpPr>
            <p:nvPr/>
          </p:nvSpPr>
          <p:spPr bwMode="auto">
            <a:xfrm>
              <a:off x="1292" y="2472"/>
              <a:ext cx="24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dirty="0"/>
                <a:t> </a:t>
              </a:r>
              <a:r>
                <a:rPr lang="en-GB" dirty="0" smtClean="0"/>
                <a:t>    </a:t>
              </a:r>
              <a:r>
                <a:rPr lang="en-GB" sz="1800" dirty="0" smtClean="0">
                  <a:solidFill>
                    <a:schemeClr val="tx1"/>
                  </a:solidFill>
                </a:rPr>
                <a:t>6</a:t>
              </a: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149595" name="Rectangle 91"/>
            <p:cNvSpPr>
              <a:spLocks noChangeArrowheads="1"/>
            </p:cNvSpPr>
            <p:nvPr/>
          </p:nvSpPr>
          <p:spPr bwMode="auto">
            <a:xfrm>
              <a:off x="1292" y="2193"/>
              <a:ext cx="20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dirty="0"/>
                <a:t> </a:t>
              </a:r>
              <a:r>
                <a:rPr lang="en-GB" dirty="0" smtClean="0"/>
                <a:t>   </a:t>
              </a:r>
              <a:r>
                <a:rPr lang="en-GB" sz="1800" dirty="0" smtClean="0">
                  <a:solidFill>
                    <a:schemeClr val="tx1"/>
                  </a:solidFill>
                </a:rPr>
                <a:t>8</a:t>
              </a: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149596" name="Rectangle 92"/>
            <p:cNvSpPr>
              <a:spLocks noChangeArrowheads="1"/>
            </p:cNvSpPr>
            <p:nvPr/>
          </p:nvSpPr>
          <p:spPr bwMode="auto">
            <a:xfrm>
              <a:off x="1292" y="1913"/>
              <a:ext cx="24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800" dirty="0" smtClean="0">
                  <a:solidFill>
                    <a:schemeClr val="tx1"/>
                  </a:solidFill>
                </a:rPr>
                <a:t>   10</a:t>
              </a: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149597" name="Rectangle 93"/>
            <p:cNvSpPr>
              <a:spLocks noChangeArrowheads="1"/>
            </p:cNvSpPr>
            <p:nvPr/>
          </p:nvSpPr>
          <p:spPr bwMode="auto">
            <a:xfrm>
              <a:off x="1292" y="1634"/>
              <a:ext cx="24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800" dirty="0" smtClean="0">
                  <a:solidFill>
                    <a:schemeClr val="tx1"/>
                  </a:solidFill>
                </a:rPr>
                <a:t>   12</a:t>
              </a: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149598" name="Rectangle 94"/>
            <p:cNvSpPr>
              <a:spLocks noChangeArrowheads="1"/>
            </p:cNvSpPr>
            <p:nvPr/>
          </p:nvSpPr>
          <p:spPr bwMode="auto">
            <a:xfrm>
              <a:off x="2476" y="3751"/>
              <a:ext cx="114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 smtClean="0"/>
                <a:t>Number of Hours</a:t>
              </a: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149599" name="Rectangle 95"/>
            <p:cNvSpPr>
              <a:spLocks noChangeArrowheads="1"/>
            </p:cNvSpPr>
            <p:nvPr/>
          </p:nvSpPr>
          <p:spPr bwMode="auto">
            <a:xfrm>
              <a:off x="1464" y="3414"/>
              <a:ext cx="11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149601" name="Rectangle 97"/>
            <p:cNvSpPr>
              <a:spLocks noChangeArrowheads="1"/>
            </p:cNvSpPr>
            <p:nvPr/>
          </p:nvSpPr>
          <p:spPr bwMode="auto">
            <a:xfrm rot="16200000">
              <a:off x="2001" y="3441"/>
              <a:ext cx="244" cy="2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800" dirty="0" smtClean="0">
                  <a:solidFill>
                    <a:schemeClr val="tx1"/>
                  </a:solidFill>
                </a:rPr>
                <a:t> </a:t>
              </a:r>
              <a:r>
                <a:rPr lang="en-GB" dirty="0" smtClean="0"/>
                <a:t>10</a:t>
              </a: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149567" name="Line 63"/>
            <p:cNvSpPr>
              <a:spLocks noChangeShapeType="1"/>
            </p:cNvSpPr>
            <p:nvPr/>
          </p:nvSpPr>
          <p:spPr bwMode="auto">
            <a:xfrm>
              <a:off x="1852" y="1166"/>
              <a:ext cx="1" cy="2242"/>
            </a:xfrm>
            <a:prstGeom prst="line">
              <a:avLst/>
            </a:prstGeom>
            <a:noFill/>
            <a:ln w="1905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568" name="Line 64"/>
            <p:cNvSpPr>
              <a:spLocks noChangeShapeType="1"/>
            </p:cNvSpPr>
            <p:nvPr/>
          </p:nvSpPr>
          <p:spPr bwMode="auto">
            <a:xfrm>
              <a:off x="2123" y="1166"/>
              <a:ext cx="1" cy="2242"/>
            </a:xfrm>
            <a:prstGeom prst="line">
              <a:avLst/>
            </a:prstGeom>
            <a:noFill/>
            <a:ln w="1905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569" name="Line 65"/>
            <p:cNvSpPr>
              <a:spLocks noChangeShapeType="1"/>
            </p:cNvSpPr>
            <p:nvPr/>
          </p:nvSpPr>
          <p:spPr bwMode="auto">
            <a:xfrm>
              <a:off x="2393" y="1166"/>
              <a:ext cx="1" cy="2242"/>
            </a:xfrm>
            <a:prstGeom prst="line">
              <a:avLst/>
            </a:prstGeom>
            <a:noFill/>
            <a:ln w="1905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570" name="Line 66"/>
            <p:cNvSpPr>
              <a:spLocks noChangeShapeType="1"/>
            </p:cNvSpPr>
            <p:nvPr/>
          </p:nvSpPr>
          <p:spPr bwMode="auto">
            <a:xfrm>
              <a:off x="2664" y="1166"/>
              <a:ext cx="1" cy="2242"/>
            </a:xfrm>
            <a:prstGeom prst="line">
              <a:avLst/>
            </a:prstGeom>
            <a:noFill/>
            <a:ln w="1905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571" name="Line 67"/>
            <p:cNvSpPr>
              <a:spLocks noChangeShapeType="1"/>
            </p:cNvSpPr>
            <p:nvPr/>
          </p:nvSpPr>
          <p:spPr bwMode="auto">
            <a:xfrm>
              <a:off x="2934" y="1166"/>
              <a:ext cx="0" cy="2242"/>
            </a:xfrm>
            <a:prstGeom prst="line">
              <a:avLst/>
            </a:prstGeom>
            <a:noFill/>
            <a:ln w="1905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572" name="Line 68"/>
            <p:cNvSpPr>
              <a:spLocks noChangeShapeType="1"/>
            </p:cNvSpPr>
            <p:nvPr/>
          </p:nvSpPr>
          <p:spPr bwMode="auto">
            <a:xfrm>
              <a:off x="3204" y="1166"/>
              <a:ext cx="1" cy="2242"/>
            </a:xfrm>
            <a:prstGeom prst="line">
              <a:avLst/>
            </a:prstGeom>
            <a:noFill/>
            <a:ln w="1905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573" name="Line 69"/>
            <p:cNvSpPr>
              <a:spLocks noChangeShapeType="1"/>
            </p:cNvSpPr>
            <p:nvPr/>
          </p:nvSpPr>
          <p:spPr bwMode="auto">
            <a:xfrm>
              <a:off x="3474" y="1166"/>
              <a:ext cx="1" cy="2242"/>
            </a:xfrm>
            <a:prstGeom prst="line">
              <a:avLst/>
            </a:prstGeom>
            <a:noFill/>
            <a:ln w="1905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574" name="Line 70"/>
            <p:cNvSpPr>
              <a:spLocks noChangeShapeType="1"/>
            </p:cNvSpPr>
            <p:nvPr/>
          </p:nvSpPr>
          <p:spPr bwMode="auto">
            <a:xfrm>
              <a:off x="3745" y="1166"/>
              <a:ext cx="1" cy="2242"/>
            </a:xfrm>
            <a:prstGeom prst="line">
              <a:avLst/>
            </a:prstGeom>
            <a:noFill/>
            <a:ln w="1905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583" name="Line 79"/>
            <p:cNvSpPr>
              <a:spLocks noChangeShapeType="1"/>
            </p:cNvSpPr>
            <p:nvPr/>
          </p:nvSpPr>
          <p:spPr bwMode="auto">
            <a:xfrm>
              <a:off x="1582" y="1166"/>
              <a:ext cx="1" cy="224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608" name="Line 104"/>
            <p:cNvSpPr>
              <a:spLocks noChangeShapeType="1"/>
            </p:cNvSpPr>
            <p:nvPr/>
          </p:nvSpPr>
          <p:spPr bwMode="auto">
            <a:xfrm>
              <a:off x="4015" y="1166"/>
              <a:ext cx="1" cy="2242"/>
            </a:xfrm>
            <a:prstGeom prst="line">
              <a:avLst/>
            </a:prstGeom>
            <a:noFill/>
            <a:ln w="1905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609" name="Line 105"/>
            <p:cNvSpPr>
              <a:spLocks noChangeShapeType="1"/>
            </p:cNvSpPr>
            <p:nvPr/>
          </p:nvSpPr>
          <p:spPr bwMode="auto">
            <a:xfrm>
              <a:off x="4286" y="1166"/>
              <a:ext cx="1" cy="2242"/>
            </a:xfrm>
            <a:prstGeom prst="line">
              <a:avLst/>
            </a:prstGeom>
            <a:noFill/>
            <a:ln w="1905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610" name="Line 106"/>
            <p:cNvSpPr>
              <a:spLocks noChangeShapeType="1"/>
            </p:cNvSpPr>
            <p:nvPr/>
          </p:nvSpPr>
          <p:spPr bwMode="auto">
            <a:xfrm>
              <a:off x="4557" y="1166"/>
              <a:ext cx="1" cy="2242"/>
            </a:xfrm>
            <a:prstGeom prst="line">
              <a:avLst/>
            </a:prstGeom>
            <a:noFill/>
            <a:ln w="1905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613" name="Line 109"/>
            <p:cNvSpPr>
              <a:spLocks noChangeShapeType="1"/>
            </p:cNvSpPr>
            <p:nvPr/>
          </p:nvSpPr>
          <p:spPr bwMode="auto">
            <a:xfrm>
              <a:off x="1582" y="1442"/>
              <a:ext cx="2974" cy="1"/>
            </a:xfrm>
            <a:prstGeom prst="line">
              <a:avLst/>
            </a:prstGeom>
            <a:noFill/>
            <a:ln w="1905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614" name="Line 110"/>
            <p:cNvSpPr>
              <a:spLocks noChangeShapeType="1"/>
            </p:cNvSpPr>
            <p:nvPr/>
          </p:nvSpPr>
          <p:spPr bwMode="auto">
            <a:xfrm>
              <a:off x="1582" y="1162"/>
              <a:ext cx="2974" cy="1"/>
            </a:xfrm>
            <a:prstGeom prst="line">
              <a:avLst/>
            </a:prstGeom>
            <a:noFill/>
            <a:ln w="1905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621" name="Line 117"/>
            <p:cNvSpPr>
              <a:spLocks noChangeShapeType="1"/>
            </p:cNvSpPr>
            <p:nvPr/>
          </p:nvSpPr>
          <p:spPr bwMode="auto">
            <a:xfrm>
              <a:off x="1549" y="1442"/>
              <a:ext cx="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622" name="Line 118"/>
            <p:cNvSpPr>
              <a:spLocks noChangeShapeType="1"/>
            </p:cNvSpPr>
            <p:nvPr/>
          </p:nvSpPr>
          <p:spPr bwMode="auto">
            <a:xfrm>
              <a:off x="1549" y="1162"/>
              <a:ext cx="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623" name="Line 119"/>
            <p:cNvSpPr>
              <a:spLocks noChangeShapeType="1"/>
            </p:cNvSpPr>
            <p:nvPr/>
          </p:nvSpPr>
          <p:spPr bwMode="auto">
            <a:xfrm>
              <a:off x="1582" y="3407"/>
              <a:ext cx="0" cy="4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624" name="Line 120"/>
            <p:cNvSpPr>
              <a:spLocks noChangeShapeType="1"/>
            </p:cNvSpPr>
            <p:nvPr/>
          </p:nvSpPr>
          <p:spPr bwMode="auto">
            <a:xfrm>
              <a:off x="1852" y="3407"/>
              <a:ext cx="0" cy="4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625" name="Line 121"/>
            <p:cNvSpPr>
              <a:spLocks noChangeShapeType="1"/>
            </p:cNvSpPr>
            <p:nvPr/>
          </p:nvSpPr>
          <p:spPr bwMode="auto">
            <a:xfrm>
              <a:off x="2123" y="3407"/>
              <a:ext cx="0" cy="4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626" name="Line 122"/>
            <p:cNvSpPr>
              <a:spLocks noChangeShapeType="1"/>
            </p:cNvSpPr>
            <p:nvPr/>
          </p:nvSpPr>
          <p:spPr bwMode="auto">
            <a:xfrm>
              <a:off x="2393" y="3407"/>
              <a:ext cx="0" cy="4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627" name="Line 123"/>
            <p:cNvSpPr>
              <a:spLocks noChangeShapeType="1"/>
            </p:cNvSpPr>
            <p:nvPr/>
          </p:nvSpPr>
          <p:spPr bwMode="auto">
            <a:xfrm>
              <a:off x="2664" y="3407"/>
              <a:ext cx="0" cy="4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628" name="Line 124"/>
            <p:cNvSpPr>
              <a:spLocks noChangeShapeType="1"/>
            </p:cNvSpPr>
            <p:nvPr/>
          </p:nvSpPr>
          <p:spPr bwMode="auto">
            <a:xfrm>
              <a:off x="2934" y="3407"/>
              <a:ext cx="0" cy="4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629" name="Line 125"/>
            <p:cNvSpPr>
              <a:spLocks noChangeShapeType="1"/>
            </p:cNvSpPr>
            <p:nvPr/>
          </p:nvSpPr>
          <p:spPr bwMode="auto">
            <a:xfrm>
              <a:off x="3205" y="3407"/>
              <a:ext cx="0" cy="4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630" name="Line 126"/>
            <p:cNvSpPr>
              <a:spLocks noChangeShapeType="1"/>
            </p:cNvSpPr>
            <p:nvPr/>
          </p:nvSpPr>
          <p:spPr bwMode="auto">
            <a:xfrm>
              <a:off x="3475" y="3407"/>
              <a:ext cx="0" cy="4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631" name="Line 127"/>
            <p:cNvSpPr>
              <a:spLocks noChangeShapeType="1"/>
            </p:cNvSpPr>
            <p:nvPr/>
          </p:nvSpPr>
          <p:spPr bwMode="auto">
            <a:xfrm>
              <a:off x="3746" y="3407"/>
              <a:ext cx="0" cy="4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632" name="Line 128"/>
            <p:cNvSpPr>
              <a:spLocks noChangeShapeType="1"/>
            </p:cNvSpPr>
            <p:nvPr/>
          </p:nvSpPr>
          <p:spPr bwMode="auto">
            <a:xfrm>
              <a:off x="4016" y="3407"/>
              <a:ext cx="0" cy="4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633" name="Line 129"/>
            <p:cNvSpPr>
              <a:spLocks noChangeShapeType="1"/>
            </p:cNvSpPr>
            <p:nvPr/>
          </p:nvSpPr>
          <p:spPr bwMode="auto">
            <a:xfrm>
              <a:off x="4287" y="3407"/>
              <a:ext cx="0" cy="4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634" name="Line 130"/>
            <p:cNvSpPr>
              <a:spLocks noChangeShapeType="1"/>
            </p:cNvSpPr>
            <p:nvPr/>
          </p:nvSpPr>
          <p:spPr bwMode="auto">
            <a:xfrm>
              <a:off x="4558" y="3407"/>
              <a:ext cx="0" cy="4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992519" y="16094"/>
            <a:ext cx="757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 smtClean="0"/>
              <a:t>Level 6</a:t>
            </a:r>
            <a:r>
              <a:rPr lang="en-GB" dirty="0" smtClean="0"/>
              <a:t> </a:t>
            </a:r>
          </a:p>
          <a:p>
            <a:r>
              <a:rPr lang="en-GB" dirty="0" smtClean="0"/>
              <a:t>Look at the data set for France.  Draw a Frequency Diagram showing the numbers of hours of TV watched each week by students in France.</a:t>
            </a:r>
            <a:endParaRPr lang="en-GB" dirty="0"/>
          </a:p>
        </p:txBody>
      </p:sp>
      <p:sp>
        <p:nvSpPr>
          <p:cNvPr id="75" name="Rectangle 97"/>
          <p:cNvSpPr>
            <a:spLocks noChangeArrowheads="1"/>
          </p:cNvSpPr>
          <p:nvPr/>
        </p:nvSpPr>
        <p:spPr bwMode="auto">
          <a:xfrm rot="16200000">
            <a:off x="4050400" y="5592164"/>
            <a:ext cx="4716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800" dirty="0" smtClean="0">
                <a:solidFill>
                  <a:schemeClr val="tx1"/>
                </a:solidFill>
              </a:rPr>
              <a:t> </a:t>
            </a:r>
            <a:r>
              <a:rPr lang="en-GB" dirty="0"/>
              <a:t>2</a:t>
            </a:r>
            <a:r>
              <a:rPr lang="en-GB" dirty="0" smtClean="0"/>
              <a:t>0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76" name="Rectangle 97"/>
          <p:cNvSpPr>
            <a:spLocks noChangeArrowheads="1"/>
          </p:cNvSpPr>
          <p:nvPr/>
        </p:nvSpPr>
        <p:spPr bwMode="auto">
          <a:xfrm rot="16200000">
            <a:off x="5039037" y="5610303"/>
            <a:ext cx="4716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800" dirty="0" smtClean="0">
                <a:solidFill>
                  <a:schemeClr val="tx1"/>
                </a:solidFill>
              </a:rPr>
              <a:t> </a:t>
            </a:r>
            <a:r>
              <a:rPr lang="en-GB" dirty="0"/>
              <a:t>3</a:t>
            </a:r>
            <a:r>
              <a:rPr lang="en-GB" dirty="0" smtClean="0"/>
              <a:t>0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77" name="Rectangle 97"/>
          <p:cNvSpPr>
            <a:spLocks noChangeArrowheads="1"/>
          </p:cNvSpPr>
          <p:nvPr/>
        </p:nvSpPr>
        <p:spPr bwMode="auto">
          <a:xfrm rot="16200000">
            <a:off x="6027675" y="5610063"/>
            <a:ext cx="4716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800" dirty="0" smtClean="0">
                <a:solidFill>
                  <a:schemeClr val="tx1"/>
                </a:solidFill>
              </a:rPr>
              <a:t> </a:t>
            </a:r>
            <a:r>
              <a:rPr lang="en-GB" dirty="0"/>
              <a:t>4</a:t>
            </a:r>
            <a:r>
              <a:rPr lang="en-GB" dirty="0" smtClean="0"/>
              <a:t>0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78" name="Rectangle 97"/>
          <p:cNvSpPr>
            <a:spLocks noChangeArrowheads="1"/>
          </p:cNvSpPr>
          <p:nvPr/>
        </p:nvSpPr>
        <p:spPr bwMode="auto">
          <a:xfrm rot="16200000">
            <a:off x="7016313" y="5622408"/>
            <a:ext cx="4716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800" dirty="0" smtClean="0">
                <a:solidFill>
                  <a:schemeClr val="tx1"/>
                </a:solidFill>
              </a:rPr>
              <a:t> </a:t>
            </a:r>
            <a:r>
              <a:rPr lang="en-GB" dirty="0"/>
              <a:t>5</a:t>
            </a:r>
            <a:r>
              <a:rPr lang="en-GB" dirty="0" smtClean="0"/>
              <a:t>0</a:t>
            </a:r>
            <a:endParaRPr lang="en-GB" sz="18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344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88640" y="2060848"/>
            <a:ext cx="4246240" cy="3701008"/>
            <a:chOff x="5257800" y="2057400"/>
            <a:chExt cx="3200400" cy="3200400"/>
          </a:xfrm>
        </p:grpSpPr>
        <p:sp>
          <p:nvSpPr>
            <p:cNvPr id="4" name="Oval 91"/>
            <p:cNvSpPr>
              <a:spLocks noChangeArrowheads="1"/>
            </p:cNvSpPr>
            <p:nvPr/>
          </p:nvSpPr>
          <p:spPr bwMode="auto">
            <a:xfrm>
              <a:off x="5257800" y="2057400"/>
              <a:ext cx="3200400" cy="32004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5" name="Line 94"/>
            <p:cNvSpPr>
              <a:spLocks noChangeShapeType="1"/>
            </p:cNvSpPr>
            <p:nvPr/>
          </p:nvSpPr>
          <p:spPr bwMode="auto">
            <a:xfrm flipV="1">
              <a:off x="6858000" y="2066925"/>
              <a:ext cx="0" cy="1600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992519" y="201414"/>
            <a:ext cx="757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 smtClean="0"/>
              <a:t>Level 6</a:t>
            </a:r>
            <a:r>
              <a:rPr lang="en-GB" dirty="0" smtClean="0"/>
              <a:t> </a:t>
            </a:r>
          </a:p>
          <a:p>
            <a:pPr algn="ctr"/>
            <a:endParaRPr lang="en-GB" dirty="0" smtClean="0"/>
          </a:p>
          <a:p>
            <a:r>
              <a:rPr lang="en-GB" dirty="0" smtClean="0"/>
              <a:t>Look at the data set for France. Draw a </a:t>
            </a:r>
            <a:r>
              <a:rPr lang="en-GB" dirty="0"/>
              <a:t>p</a:t>
            </a:r>
            <a:r>
              <a:rPr lang="en-GB" dirty="0" smtClean="0"/>
              <a:t>ie chart showing the numbers of hours of TV watched each week by students in France</a:t>
            </a:r>
            <a:endParaRPr lang="en-GB" dirty="0"/>
          </a:p>
        </p:txBody>
      </p:sp>
      <p:grpSp>
        <p:nvGrpSpPr>
          <p:cNvPr id="10" name="Group 9"/>
          <p:cNvGrpSpPr/>
          <p:nvPr/>
        </p:nvGrpSpPr>
        <p:grpSpPr>
          <a:xfrm>
            <a:off x="4779606" y="1844824"/>
            <a:ext cx="4040865" cy="3519757"/>
            <a:chOff x="439744" y="3189003"/>
            <a:chExt cx="2854315" cy="3519757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11" name="Group 58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2378818941"/>
                    </p:ext>
                  </p:extLst>
                </p:nvPr>
              </p:nvGraphicFramePr>
              <p:xfrm>
                <a:off x="439744" y="4040613"/>
                <a:ext cx="2854315" cy="2668147"/>
              </p:xfrm>
              <a:graphic>
                <a:graphicData uri="http://schemas.openxmlformats.org/drawingml/2006/table">
                  <a:tbl>
                    <a:tblPr>
                      <a:tableStyleId>{793D81CF-94F2-401A-BA57-92F5A7B2D0C5}</a:tableStyleId>
                    </a:tblPr>
                    <a:tblGrid>
                      <a:gridCol w="1405999"/>
                      <a:gridCol w="1317433"/>
                      <a:gridCol w="1317433"/>
                    </a:tblGrid>
                    <a:tr h="369041">
                      <a:tc>
                        <a:txBody>
                          <a:bodyPr/>
                          <a:lstStyle/>
                          <a:p>
                            <a:pPr marL="0" marR="0" lvl="0" indent="0" algn="ctr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r>
                              <a:rPr kumimoji="0" lang="en-GB" sz="1600" b="0" i="0" u="none" strike="noStrike" cap="none" normalizeH="0" baseline="0" dirty="0" smtClean="0">
                                <a:ln>
                                  <a:noFill/>
                                </a:ln>
                                <a:solidFill>
                                  <a:schemeClr val="dk1"/>
                                </a:solidFill>
                                <a:effectLst/>
                                <a:latin typeface="+mn-lt"/>
                                <a:cs typeface="+mn-cs"/>
                              </a:rPr>
                              <a:t>Hours of TV watched each week</a:t>
                            </a:r>
                            <a:endParaRPr kumimoji="0" lang="en-GB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cs typeface="Arial" charset="0"/>
                            </a:endParaRPr>
                          </a:p>
                        </a:txBody>
                        <a:tcPr marT="45711" marB="45711" horzOverflow="overflow">
                          <a:lnL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L>
                          <a:lnR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R>
                          <a:lnT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T>
                          <a:lnB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B>
                        </a:tcPr>
                      </a:tc>
                      <a:tc>
                        <a:txBody>
                          <a:bodyPr/>
                          <a:lstStyle/>
                          <a:p>
                            <a:pPr marL="0" marR="0" lvl="0" indent="0" algn="ctr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r>
                              <a:rPr kumimoji="0" lang="en-GB" sz="1600" b="0" i="0" u="none" strike="noStrike" cap="none" normalizeH="0" baseline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charset="0"/>
                                <a:cs typeface="Arial" charset="0"/>
                              </a:rPr>
                              <a:t>Frequency</a:t>
                            </a:r>
                          </a:p>
                        </a:txBody>
                        <a:tcPr marT="45711" marB="45711" horzOverflow="overflow">
                          <a:lnL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L>
                          <a:lnR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R>
                          <a:lnT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T>
                          <a:lnB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B>
                        </a:tcPr>
                      </a:tc>
                      <a:tc>
                        <a:txBody>
                          <a:bodyPr/>
                          <a:lstStyle/>
                          <a:p>
                            <a:pPr marL="0" marR="0" lvl="0" indent="0" algn="ctr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r>
                              <a:rPr kumimoji="0" lang="en-GB" sz="1600" b="0" i="0" u="none" strike="noStrike" cap="none" normalizeH="0" baseline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charset="0"/>
                                <a:cs typeface="Arial" charset="0"/>
                              </a:rPr>
                              <a:t>Angle Calculation</a:t>
                            </a:r>
                          </a:p>
                        </a:txBody>
                        <a:tcPr marT="45711" marB="45711" horzOverflow="overflow">
                          <a:lnL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L>
                          <a:lnR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R>
                          <a:lnT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T>
                          <a:lnB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B>
                        </a:tcPr>
                      </a:tc>
                    </a:tr>
                    <a:tr h="369041">
                      <a:tc>
                        <a:txBody>
                          <a:bodyPr/>
                          <a:lstStyle/>
                          <a:p>
                            <a:pPr marL="0" marR="0" lvl="0" indent="0" algn="l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en-GB" sz="1400" u="none" strike="noStrike" cap="none" normalizeH="0" baseline="0" dirty="0" smtClean="0">
                                <a:ln>
                                  <a:noFill/>
                                </a:ln>
                                <a:effectLst/>
                              </a:rPr>
                              <a:t>0 </a:t>
                            </a:r>
                            <a14:m>
                              <m:oMath xmlns:m="http://schemas.openxmlformats.org/officeDocument/2006/math">
                                <m:r>
                                  <a:rPr kumimoji="0" lang="en-GB" sz="1400" i="1" u="none" strike="noStrike" cap="none" normalizeH="0" baseline="0" smtClean="0">
                                    <a:ln>
                                      <a:noFill/>
                                    </a:ln>
                                    <a:effectLst/>
                                    <a:latin typeface="Cambria Math"/>
                                    <a:ea typeface="Cambria Math"/>
                                  </a:rPr>
                                  <m:t>≤</m:t>
                                </m:r>
                                <m:r>
                                  <a:rPr kumimoji="0" lang="en-GB" sz="1400" b="0" i="1" u="none" strike="noStrike" cap="none" normalizeH="0" baseline="0" smtClean="0">
                                    <a:ln>
                                      <a:noFill/>
                                    </a:ln>
                                    <a:effectLst/>
                                    <a:latin typeface="Cambria Math"/>
                                    <a:ea typeface="Cambria Math"/>
                                  </a:rPr>
                                  <m:t>h</m:t>
                                </m:r>
                                <m:r>
                                  <a:rPr kumimoji="0" lang="en-GB" sz="1400" b="0" i="1" u="none" strike="noStrike" cap="none" normalizeH="0" baseline="0" smtClean="0">
                                    <a:ln>
                                      <a:noFill/>
                                    </a:ln>
                                    <a:effectLst/>
                                    <a:latin typeface="Cambria Math"/>
                                    <a:ea typeface="Cambria Math"/>
                                  </a:rPr>
                                  <m:t> &lt;</m:t>
                                </m:r>
                              </m:oMath>
                            </a14:m>
                            <a:r>
                              <a:rPr kumimoji="0" lang="en-GB" sz="1400" u="none" strike="noStrike" cap="none" normalizeH="0" baseline="0" dirty="0" smtClean="0">
                                <a:ln>
                                  <a:noFill/>
                                </a:ln>
                                <a:effectLst/>
                              </a:rPr>
                              <a:t>    10</a:t>
                            </a:r>
                            <a:endParaRPr kumimoji="0" lang="en-GB" sz="1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cs typeface="Arial" charset="0"/>
                            </a:endParaRPr>
                          </a:p>
                        </a:txBody>
                        <a:tcPr marT="45711" marB="45711" horzOverflow="overflow">
                          <a:lnL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L>
                          <a:lnR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R>
                          <a:lnT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T>
                          <a:lnB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B>
                        </a:tcPr>
                      </a:tc>
                      <a:tc>
                        <a:txBody>
                          <a:bodyPr/>
                          <a:lstStyle/>
                          <a:p>
                            <a:pPr marL="0" marR="0" lvl="0" indent="0" algn="ctr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r>
                              <a:rPr kumimoji="0" lang="en-GB" sz="1600" b="0" i="0" u="none" strike="noStrike" cap="none" normalizeH="0" baseline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charset="0"/>
                                <a:cs typeface="Arial" charset="0"/>
                              </a:rPr>
                              <a:t>3</a:t>
                            </a:r>
                          </a:p>
                        </a:txBody>
                        <a:tcPr marT="45711" marB="45711" horzOverflow="overflow">
                          <a:lnL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L>
                          <a:lnR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R>
                          <a:lnT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T>
                          <a:lnB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B>
                        </a:tcPr>
                      </a:tc>
                      <a:tc>
                        <a:txBody>
                          <a:bodyPr/>
                          <a:lstStyle/>
                          <a:p>
                            <a:pPr marL="0" marR="0" lvl="0" indent="0" algn="ctr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endParaRPr kumimoji="0" lang="en-GB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cs typeface="Arial" charset="0"/>
                            </a:endParaRPr>
                          </a:p>
                        </a:txBody>
                        <a:tcPr marT="45711" marB="45711" horzOverflow="overflow">
                          <a:lnL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L>
                          <a:lnR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R>
                          <a:lnT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T>
                          <a:lnB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B>
                        </a:tcPr>
                      </a:tc>
                    </a:tr>
                    <a:tr h="369041">
                      <a:tc>
                        <a:txBody>
                          <a:bodyPr/>
                          <a:lstStyle/>
                          <a:p>
                            <a:pPr marL="0" marR="0" lvl="0" indent="0" algn="l" defTabSz="914400" rtl="0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en-GB" sz="1400" u="none" strike="noStrike" cap="none" normalizeH="0" baseline="0" dirty="0" smtClean="0">
                                <a:ln>
                                  <a:noFill/>
                                </a:ln>
                                <a:effectLst/>
                              </a:rPr>
                              <a:t>10 </a:t>
                            </a:r>
                            <a14:m>
                              <m:oMath xmlns:m="http://schemas.openxmlformats.org/officeDocument/2006/math">
                                <m:r>
                                  <a:rPr kumimoji="0" lang="en-GB" sz="1400" i="1" u="none" strike="noStrike" cap="none" normalizeH="0" baseline="0" smtClean="0">
                                    <a:ln>
                                      <a:noFill/>
                                    </a:ln>
                                    <a:effectLst/>
                                    <a:latin typeface="Cambria Math"/>
                                    <a:ea typeface="Cambria Math"/>
                                  </a:rPr>
                                  <m:t>≤</m:t>
                                </m:r>
                                <m:r>
                                  <a:rPr kumimoji="0" lang="en-GB" sz="1400" b="0" i="1" u="none" strike="noStrike" cap="none" normalizeH="0" baseline="0" smtClean="0">
                                    <a:ln>
                                      <a:noFill/>
                                    </a:ln>
                                    <a:effectLst/>
                                    <a:latin typeface="Cambria Math"/>
                                    <a:ea typeface="Cambria Math"/>
                                  </a:rPr>
                                  <m:t>h</m:t>
                                </m:r>
                                <m:r>
                                  <a:rPr kumimoji="0" lang="en-GB" sz="1400" b="0" i="1" u="none" strike="noStrike" cap="none" normalizeH="0" baseline="0" smtClean="0">
                                    <a:ln>
                                      <a:noFill/>
                                    </a:ln>
                                    <a:effectLst/>
                                    <a:latin typeface="Cambria Math"/>
                                    <a:ea typeface="Cambria Math"/>
                                  </a:rPr>
                                  <m:t> &lt;</m:t>
                                </m:r>
                              </m:oMath>
                            </a14:m>
                            <a:r>
                              <a:rPr kumimoji="0" lang="en-GB" sz="1400" u="none" strike="noStrike" cap="none" normalizeH="0" baseline="0" dirty="0" smtClean="0">
                                <a:ln>
                                  <a:noFill/>
                                </a:ln>
                                <a:effectLst/>
                              </a:rPr>
                              <a:t>  20</a:t>
                            </a:r>
                            <a:endParaRPr kumimoji="0" lang="en-GB" sz="1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cs typeface="Arial" charset="0"/>
                            </a:endParaRPr>
                          </a:p>
                        </a:txBody>
                        <a:tcPr marT="45711" marB="45711" horzOverflow="overflow">
                          <a:lnL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L>
                          <a:lnR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R>
                          <a:lnT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T>
                          <a:lnB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B>
                        </a:tcPr>
                      </a:tc>
                      <a:tc>
                        <a:txBody>
                          <a:bodyPr/>
                          <a:lstStyle/>
                          <a:p>
                            <a:pPr marL="0" marR="0" lvl="0" indent="0" algn="ctr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en-GB" sz="1600" b="0" i="0" u="none" strike="noStrike" cap="none" normalizeH="0" baseline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charset="0"/>
                                <a:cs typeface="Arial" charset="0"/>
                              </a:rPr>
                              <a:t>7</a:t>
                            </a:r>
                          </a:p>
                        </a:txBody>
                        <a:tcPr marT="45711" marB="45711" horzOverflow="overflow">
                          <a:lnL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L>
                          <a:lnR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R>
                          <a:lnT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T>
                          <a:lnB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B>
                        </a:tcPr>
                      </a:tc>
                      <a:tc>
                        <a:txBody>
                          <a:bodyPr/>
                          <a:lstStyle/>
                          <a:p>
                            <a:pPr marL="0" marR="0" lvl="0" indent="0" algn="ctr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cs typeface="Arial" charset="0"/>
                            </a:endParaRPr>
                          </a:p>
                        </a:txBody>
                        <a:tcPr marT="45711" marB="45711" horzOverflow="overflow">
                          <a:lnL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L>
                          <a:lnR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R>
                          <a:lnT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T>
                          <a:lnB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B>
                        </a:tcPr>
                      </a:tc>
                    </a:tr>
                    <a:tr h="369041">
                      <a:tc>
                        <a:txBody>
                          <a:bodyPr/>
                          <a:lstStyle/>
                          <a:p>
                            <a:pPr marL="0" marR="0" lvl="0" indent="0" algn="l" defTabSz="914400" rtl="0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en-GB" sz="1400" u="none" strike="noStrike" cap="none" normalizeH="0" baseline="0" dirty="0" smtClean="0">
                                <a:ln>
                                  <a:noFill/>
                                </a:ln>
                                <a:effectLst/>
                              </a:rPr>
                              <a:t>20 </a:t>
                            </a:r>
                            <a14:m>
                              <m:oMath xmlns:m="http://schemas.openxmlformats.org/officeDocument/2006/math">
                                <m:r>
                                  <a:rPr kumimoji="0" lang="en-GB" sz="1400" i="1" u="none" strike="noStrike" cap="none" normalizeH="0" baseline="0" smtClean="0">
                                    <a:ln>
                                      <a:noFill/>
                                    </a:ln>
                                    <a:effectLst/>
                                    <a:latin typeface="Cambria Math"/>
                                    <a:ea typeface="Cambria Math"/>
                                  </a:rPr>
                                  <m:t>≤</m:t>
                                </m:r>
                                <m:r>
                                  <a:rPr kumimoji="0" lang="en-GB" sz="1400" b="0" i="1" u="none" strike="noStrike" cap="none" normalizeH="0" baseline="0" smtClean="0">
                                    <a:ln>
                                      <a:noFill/>
                                    </a:ln>
                                    <a:effectLst/>
                                    <a:latin typeface="Cambria Math"/>
                                    <a:ea typeface="Cambria Math"/>
                                  </a:rPr>
                                  <m:t>h</m:t>
                                </m:r>
                                <m:r>
                                  <a:rPr kumimoji="0" lang="en-GB" sz="1400" b="0" i="1" u="none" strike="noStrike" cap="none" normalizeH="0" baseline="0" smtClean="0">
                                    <a:ln>
                                      <a:noFill/>
                                    </a:ln>
                                    <a:effectLst/>
                                    <a:latin typeface="Cambria Math"/>
                                    <a:ea typeface="Cambria Math"/>
                                  </a:rPr>
                                  <m:t> &lt;</m:t>
                                </m:r>
                              </m:oMath>
                            </a14:m>
                            <a:r>
                              <a:rPr kumimoji="0" lang="en-GB" sz="1400" u="none" strike="noStrike" cap="none" normalizeH="0" baseline="0" dirty="0" smtClean="0">
                                <a:ln>
                                  <a:noFill/>
                                </a:ln>
                                <a:effectLst/>
                              </a:rPr>
                              <a:t>  30</a:t>
                            </a:r>
                            <a:endParaRPr kumimoji="0" lang="en-GB" sz="1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cs typeface="Arial" charset="0"/>
                            </a:endParaRPr>
                          </a:p>
                        </a:txBody>
                        <a:tcPr marT="45711" marB="45711" horzOverflow="overflow">
                          <a:lnL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L>
                          <a:lnR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R>
                          <a:lnT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T>
                          <a:lnB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B>
                        </a:tcPr>
                      </a:tc>
                      <a:tc>
                        <a:txBody>
                          <a:bodyPr/>
                          <a:lstStyle/>
                          <a:p>
                            <a:pPr marL="0" marR="0" lvl="0" indent="0" algn="ctr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r>
                              <a:rPr kumimoji="0" lang="en-GB" sz="1600" b="0" i="0" u="none" strike="noStrike" cap="none" normalizeH="0" baseline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charset="0"/>
                                <a:cs typeface="Arial" charset="0"/>
                              </a:rPr>
                              <a:t>9</a:t>
                            </a:r>
                          </a:p>
                        </a:txBody>
                        <a:tcPr marT="45711" marB="45711" horzOverflow="overflow">
                          <a:lnL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L>
                          <a:lnR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R>
                          <a:lnT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T>
                          <a:lnB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B>
                        </a:tcPr>
                      </a:tc>
                      <a:tc>
                        <a:txBody>
                          <a:bodyPr/>
                          <a:lstStyle/>
                          <a:p>
                            <a:pPr marL="0" marR="0" lvl="0" indent="0" algn="ctr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endParaRPr kumimoji="0" lang="en-GB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cs typeface="Arial" charset="0"/>
                            </a:endParaRPr>
                          </a:p>
                        </a:txBody>
                        <a:tcPr marT="45711" marB="45711" horzOverflow="overflow">
                          <a:lnL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L>
                          <a:lnR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R>
                          <a:lnT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T>
                          <a:lnB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B>
                        </a:tcPr>
                      </a:tc>
                    </a:tr>
                    <a:tr h="369041">
                      <a:tc>
                        <a:txBody>
                          <a:bodyPr/>
                          <a:lstStyle/>
                          <a:p>
                            <a:pPr marL="0" marR="0" lvl="0" indent="0" algn="l" defTabSz="914400" rtl="0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en-GB" sz="1400" i="0" u="none" strike="noStrike" cap="none" normalizeH="0" baseline="0" dirty="0" smtClean="0">
                                <a:ln>
                                  <a:noFill/>
                                </a:ln>
                                <a:effectLst/>
                                <a:latin typeface="+mn-lt"/>
                                <a:ea typeface="+mn-ea"/>
                              </a:rPr>
                              <a:t>30</a:t>
                            </a:r>
                            <a14:m>
                              <m:oMath xmlns:m="http://schemas.openxmlformats.org/officeDocument/2006/math">
                                <m:r>
                                  <a:rPr kumimoji="0" lang="en-GB" sz="1400" i="1" u="none" strike="noStrike" cap="none" normalizeH="0" baseline="0" smtClean="0">
                                    <a:ln>
                                      <a:noFill/>
                                    </a:ln>
                                    <a:effectLst/>
                                    <a:latin typeface="Cambria Math"/>
                                    <a:ea typeface="Cambria Math"/>
                                  </a:rPr>
                                  <m:t>≤</m:t>
                                </m:r>
                                <m:r>
                                  <a:rPr kumimoji="0" lang="en-GB" sz="1400" b="0" i="1" u="none" strike="noStrike" cap="none" normalizeH="0" baseline="0" smtClean="0">
                                    <a:ln>
                                      <a:noFill/>
                                    </a:ln>
                                    <a:effectLst/>
                                    <a:latin typeface="Cambria Math"/>
                                    <a:ea typeface="Cambria Math"/>
                                  </a:rPr>
                                  <m:t>h</m:t>
                                </m:r>
                                <m:r>
                                  <a:rPr kumimoji="0" lang="en-GB" sz="1400" b="0" i="1" u="none" strike="noStrike" cap="none" normalizeH="0" baseline="0" smtClean="0">
                                    <a:ln>
                                      <a:noFill/>
                                    </a:ln>
                                    <a:effectLst/>
                                    <a:latin typeface="Cambria Math"/>
                                    <a:ea typeface="Cambria Math"/>
                                  </a:rPr>
                                  <m:t> &lt;</m:t>
                                </m:r>
                              </m:oMath>
                            </a14:m>
                            <a:r>
                              <a:rPr kumimoji="0" lang="en-GB" sz="1400" u="none" strike="noStrike" cap="none" normalizeH="0" baseline="0" dirty="0" smtClean="0">
                                <a:ln>
                                  <a:noFill/>
                                </a:ln>
                                <a:effectLst/>
                              </a:rPr>
                              <a:t>   40</a:t>
                            </a:r>
                            <a:endParaRPr kumimoji="0" lang="en-GB" sz="1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cs typeface="Arial" charset="0"/>
                            </a:endParaRPr>
                          </a:p>
                        </a:txBody>
                        <a:tcPr marT="45711" marB="45711" horzOverflow="overflow">
                          <a:lnL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L>
                          <a:lnR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R>
                          <a:lnT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T>
                          <a:lnB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B>
                        </a:tcPr>
                      </a:tc>
                      <a:tc>
                        <a:txBody>
                          <a:bodyPr/>
                          <a:lstStyle/>
                          <a:p>
                            <a:pPr marL="0" marR="0" lvl="0" indent="0" algn="ctr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r>
                              <a:rPr kumimoji="0" lang="en-GB" sz="1600" b="0" i="0" u="none" strike="noStrike" cap="none" normalizeH="0" baseline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charset="0"/>
                                <a:cs typeface="Arial" charset="0"/>
                              </a:rPr>
                              <a:t>4</a:t>
                            </a:r>
                          </a:p>
                        </a:txBody>
                        <a:tcPr marT="45711" marB="45711" horzOverflow="overflow">
                          <a:lnL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L>
                          <a:lnR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R>
                          <a:lnT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T>
                          <a:lnB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B>
                        </a:tcPr>
                      </a:tc>
                      <a:tc>
                        <a:txBody>
                          <a:bodyPr/>
                          <a:lstStyle/>
                          <a:p>
                            <a:pPr marL="0" marR="0" lvl="0" indent="0" algn="ctr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endParaRPr kumimoji="0" lang="en-GB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cs typeface="Arial" charset="0"/>
                            </a:endParaRPr>
                          </a:p>
                        </a:txBody>
                        <a:tcPr marT="45711" marB="45711" horzOverflow="overflow">
                          <a:lnL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L>
                          <a:lnR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R>
                          <a:lnT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T>
                          <a:lnB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B>
                        </a:tcPr>
                      </a:tc>
                    </a:tr>
                    <a:tr h="369041">
                      <a:tc>
                        <a:txBody>
                          <a:bodyPr/>
                          <a:lstStyle/>
                          <a:p>
                            <a:pPr marL="0" marR="0" lvl="0" indent="0" algn="l" defTabSz="914400" rtl="0" eaLnBrk="1" fontAlgn="auto" latinLnBrk="0" hangingPunct="1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en-GB" sz="1400" u="none" strike="noStrike" cap="none" normalizeH="0" baseline="0" dirty="0" smtClean="0">
                                <a:ln>
                                  <a:noFill/>
                                </a:ln>
                                <a:effectLst/>
                              </a:rPr>
                              <a:t>40 </a:t>
                            </a:r>
                            <a14:m>
                              <m:oMath xmlns:m="http://schemas.openxmlformats.org/officeDocument/2006/math">
                                <m:r>
                                  <a:rPr kumimoji="0" lang="en-GB" sz="1400" i="1" u="none" strike="noStrike" cap="none" normalizeH="0" baseline="0" smtClean="0">
                                    <a:ln>
                                      <a:noFill/>
                                    </a:ln>
                                    <a:effectLst/>
                                    <a:latin typeface="Cambria Math"/>
                                    <a:ea typeface="Cambria Math"/>
                                  </a:rPr>
                                  <m:t>≤</m:t>
                                </m:r>
                                <m:r>
                                  <a:rPr kumimoji="0" lang="en-GB" sz="1400" b="0" i="1" u="none" strike="noStrike" cap="none" normalizeH="0" baseline="0" smtClean="0">
                                    <a:ln>
                                      <a:noFill/>
                                    </a:ln>
                                    <a:effectLst/>
                                    <a:latin typeface="Cambria Math"/>
                                    <a:ea typeface="Cambria Math"/>
                                  </a:rPr>
                                  <m:t>h</m:t>
                                </m:r>
                                <m:r>
                                  <a:rPr kumimoji="0" lang="en-GB" sz="1400" b="0" i="1" u="none" strike="noStrike" cap="none" normalizeH="0" baseline="0" smtClean="0">
                                    <a:ln>
                                      <a:noFill/>
                                    </a:ln>
                                    <a:effectLst/>
                                    <a:latin typeface="Cambria Math"/>
                                    <a:ea typeface="Cambria Math"/>
                                  </a:rPr>
                                  <m:t> &lt;</m:t>
                                </m:r>
                              </m:oMath>
                            </a14:m>
                            <a:r>
                              <a:rPr kumimoji="0" lang="en-GB" sz="1400" u="none" strike="noStrike" cap="none" normalizeH="0" baseline="0" dirty="0" smtClean="0">
                                <a:ln>
                                  <a:noFill/>
                                </a:ln>
                                <a:effectLst/>
                              </a:rPr>
                              <a:t>  50</a:t>
                            </a:r>
                            <a:endParaRPr kumimoji="0" lang="en-GB" sz="14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cs typeface="Arial" charset="0"/>
                            </a:endParaRPr>
                          </a:p>
                        </a:txBody>
                        <a:tcPr marT="45711" marB="45711" horzOverflow="overflow">
                          <a:lnL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L>
                          <a:lnR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R>
                          <a:lnT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T>
                          <a:lnB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B>
                        </a:tcPr>
                      </a:tc>
                      <a:tc>
                        <a:txBody>
                          <a:bodyPr/>
                          <a:lstStyle/>
                          <a:p>
                            <a:pPr marL="0" marR="0" lvl="0" indent="0" algn="ctr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r>
                              <a:rPr kumimoji="0" lang="en-GB" sz="1600" b="0" i="0" u="none" strike="noStrike" cap="none" normalizeH="0" baseline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charset="0"/>
                                <a:cs typeface="Arial" charset="0"/>
                              </a:rPr>
                              <a:t>2</a:t>
                            </a:r>
                          </a:p>
                        </a:txBody>
                        <a:tcPr marT="45711" marB="45711" horzOverflow="overflow">
                          <a:lnL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L>
                          <a:lnR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R>
                          <a:lnT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T>
                          <a:lnB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B>
                        </a:tcPr>
                      </a:tc>
                      <a:tc>
                        <a:txBody>
                          <a:bodyPr/>
                          <a:lstStyle/>
                          <a:p>
                            <a:pPr marL="0" marR="0" lvl="0" indent="0" algn="ctr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endParaRPr kumimoji="0" lang="en-GB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cs typeface="Arial" charset="0"/>
                            </a:endParaRPr>
                          </a:p>
                        </a:txBody>
                        <a:tcPr marT="45711" marB="45711" horzOverflow="overflow">
                          <a:lnL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L>
                          <a:lnR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R>
                          <a:lnT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T>
                          <a:lnB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B>
                        </a:tcPr>
                      </a:tc>
                    </a:tr>
                  </a:tbl>
                </a:graphicData>
              </a:graphic>
            </p:graphicFrame>
          </mc:Choice>
          <mc:Fallback xmlns="">
            <p:graphicFrame>
              <p:nvGraphicFramePr>
                <p:cNvPr id="11" name="Group 58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2378818941"/>
                    </p:ext>
                  </p:extLst>
                </p:nvPr>
              </p:nvGraphicFramePr>
              <p:xfrm>
                <a:off x="439744" y="4040613"/>
                <a:ext cx="2854315" cy="2668147"/>
              </p:xfrm>
              <a:graphic>
                <a:graphicData uri="http://schemas.openxmlformats.org/drawingml/2006/table">
                  <a:tbl>
                    <a:tblPr>
                      <a:tableStyleId>{793D81CF-94F2-401A-BA57-92F5A7B2D0C5}</a:tableStyleId>
                    </a:tblPr>
                    <a:tblGrid>
                      <a:gridCol w="1405999"/>
                      <a:gridCol w="1317433"/>
                      <a:gridCol w="1317433"/>
                    </a:tblGrid>
                    <a:tr h="822942">
                      <a:tc>
                        <a:txBody>
                          <a:bodyPr/>
                          <a:lstStyle/>
                          <a:p>
                            <a:pPr marL="0" marR="0" lvl="0" indent="0" algn="ctr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r>
                              <a:rPr kumimoji="0" lang="en-GB" sz="1600" b="0" i="0" u="none" strike="noStrike" cap="none" normalizeH="0" baseline="0" dirty="0" smtClean="0">
                                <a:ln>
                                  <a:noFill/>
                                </a:ln>
                                <a:solidFill>
                                  <a:schemeClr val="dk1"/>
                                </a:solidFill>
                                <a:effectLst/>
                                <a:latin typeface="+mn-lt"/>
                                <a:cs typeface="+mn-cs"/>
                              </a:rPr>
                              <a:t>Hours of TV watched each week</a:t>
                            </a:r>
                            <a:endParaRPr kumimoji="0" lang="en-GB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cs typeface="Arial" charset="0"/>
                            </a:endParaRPr>
                          </a:p>
                        </a:txBody>
                        <a:tcPr marT="45711" marB="45711" horzOverflow="overflow">
                          <a:lnL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L>
                          <a:lnR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R>
                          <a:lnT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T>
                          <a:lnB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B>
                        </a:tcPr>
                      </a:tc>
                      <a:tc>
                        <a:txBody>
                          <a:bodyPr/>
                          <a:lstStyle/>
                          <a:p>
                            <a:pPr marL="0" marR="0" lvl="0" indent="0" algn="ctr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r>
                              <a:rPr kumimoji="0" lang="en-GB" sz="1600" b="0" i="0" u="none" strike="noStrike" cap="none" normalizeH="0" baseline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charset="0"/>
                                <a:cs typeface="Arial" charset="0"/>
                              </a:rPr>
                              <a:t>Frequency</a:t>
                            </a:r>
                            <a:endParaRPr kumimoji="0" lang="en-GB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cs typeface="Arial" charset="0"/>
                            </a:endParaRPr>
                          </a:p>
                        </a:txBody>
                        <a:tcPr marT="45711" marB="45711" horzOverflow="overflow">
                          <a:lnL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L>
                          <a:lnR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R>
                          <a:lnT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T>
                          <a:lnB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B>
                        </a:tcPr>
                      </a:tc>
                      <a:tc>
                        <a:txBody>
                          <a:bodyPr/>
                          <a:lstStyle/>
                          <a:p>
                            <a:pPr marL="0" marR="0" lvl="0" indent="0" algn="ctr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r>
                              <a:rPr kumimoji="0" lang="en-GB" sz="1600" b="0" i="0" u="none" strike="noStrike" cap="none" normalizeH="0" baseline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charset="0"/>
                                <a:cs typeface="Arial" charset="0"/>
                              </a:rPr>
                              <a:t>Angle Calculation</a:t>
                            </a:r>
                            <a:endParaRPr kumimoji="0" lang="en-GB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cs typeface="Arial" charset="0"/>
                            </a:endParaRPr>
                          </a:p>
                        </a:txBody>
                        <a:tcPr marT="45711" marB="45711" horzOverflow="overflow">
                          <a:lnL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L>
                          <a:lnR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R>
                          <a:lnT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T>
                          <a:lnB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B>
                        </a:tcPr>
                      </a:tc>
                    </a:tr>
                    <a:tr h="369041">
                      <a:tc>
                        <a:txBody>
                          <a:bodyPr/>
                          <a:lstStyle/>
                          <a:p>
                            <a:endParaRPr lang="en-US"/>
                          </a:p>
                        </a:txBody>
                        <a:tcPr marT="45711" marB="45711" horzOverflow="overflow">
                          <a:lnL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L>
                          <a:lnR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R>
                          <a:lnT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T>
                          <a:lnB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B>
                          <a:blipFill rotWithShape="1">
                            <a:blip r:embed="rId3"/>
                            <a:stretch>
                              <a:fillRect l="-866" t="-226230" r="-187013" b="-408197"/>
                            </a:stretch>
                          </a:blipFill>
                        </a:tcPr>
                      </a:tc>
                      <a:tc>
                        <a:txBody>
                          <a:bodyPr/>
                          <a:lstStyle/>
                          <a:p>
                            <a:pPr marL="0" marR="0" lvl="0" indent="0" algn="ctr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r>
                              <a:rPr kumimoji="0" lang="en-GB" sz="1600" b="0" i="0" u="none" strike="noStrike" cap="none" normalizeH="0" baseline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charset="0"/>
                                <a:cs typeface="Arial" charset="0"/>
                              </a:rPr>
                              <a:t>3</a:t>
                            </a:r>
                            <a:endParaRPr kumimoji="0" lang="en-GB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cs typeface="Arial" charset="0"/>
                            </a:endParaRPr>
                          </a:p>
                        </a:txBody>
                        <a:tcPr marT="45711" marB="45711" horzOverflow="overflow">
                          <a:lnL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L>
                          <a:lnR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R>
                          <a:lnT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T>
                          <a:lnB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B>
                        </a:tcPr>
                      </a:tc>
                      <a:tc>
                        <a:txBody>
                          <a:bodyPr/>
                          <a:lstStyle/>
                          <a:p>
                            <a:pPr marL="0" marR="0" lvl="0" indent="0" algn="ctr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endParaRPr kumimoji="0" lang="en-GB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cs typeface="Arial" charset="0"/>
                            </a:endParaRPr>
                          </a:p>
                        </a:txBody>
                        <a:tcPr marT="45711" marB="45711" horzOverflow="overflow">
                          <a:lnL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L>
                          <a:lnR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R>
                          <a:lnT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T>
                          <a:lnB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B>
                        </a:tcPr>
                      </a:tc>
                    </a:tr>
                    <a:tr h="369041">
                      <a:tc>
                        <a:txBody>
                          <a:bodyPr/>
                          <a:lstStyle/>
                          <a:p>
                            <a:endParaRPr lang="en-US"/>
                          </a:p>
                        </a:txBody>
                        <a:tcPr marT="45711" marB="45711" horzOverflow="overflow">
                          <a:lnL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L>
                          <a:lnR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R>
                          <a:lnT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T>
                          <a:lnB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B>
                          <a:blipFill rotWithShape="1">
                            <a:blip r:embed="rId3"/>
                            <a:stretch>
                              <a:fillRect l="-866" t="-331667" r="-187013" b="-315000"/>
                            </a:stretch>
                          </a:blipFill>
                        </a:tcPr>
                      </a:tc>
                      <a:tc>
                        <a:txBody>
                          <a:bodyPr/>
                          <a:lstStyle/>
                          <a:p>
                            <a:pPr marL="0" marR="0" lvl="0" indent="0" algn="ctr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r>
                              <a:rPr kumimoji="0" lang="en-GB" sz="1600" b="0" i="0" u="none" strike="noStrike" cap="none" normalizeH="0" baseline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charset="0"/>
                                <a:cs typeface="Arial" charset="0"/>
                              </a:rPr>
                              <a:t>7</a:t>
                            </a:r>
                            <a:endParaRPr kumimoji="0" lang="en-GB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cs typeface="Arial" charset="0"/>
                            </a:endParaRPr>
                          </a:p>
                        </a:txBody>
                        <a:tcPr marT="45711" marB="45711" horzOverflow="overflow">
                          <a:lnL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L>
                          <a:lnR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R>
                          <a:lnT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T>
                          <a:lnB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B>
                        </a:tcPr>
                      </a:tc>
                      <a:tc>
                        <a:txBody>
                          <a:bodyPr/>
                          <a:lstStyle/>
                          <a:p>
                            <a:pPr marL="0" marR="0" lvl="0" indent="0" algn="ctr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  <a:defRPr/>
                            </a:pPr>
                            <a:endParaRPr kumimoji="0" lang="en-GB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cs typeface="Arial" charset="0"/>
                            </a:endParaRPr>
                          </a:p>
                        </a:txBody>
                        <a:tcPr marT="45711" marB="45711" horzOverflow="overflow">
                          <a:lnL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L>
                          <a:lnR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R>
                          <a:lnT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T>
                          <a:lnB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B>
                        </a:tcPr>
                      </a:tc>
                    </a:tr>
                    <a:tr h="369041">
                      <a:tc>
                        <a:txBody>
                          <a:bodyPr/>
                          <a:lstStyle/>
                          <a:p>
                            <a:endParaRPr lang="en-US"/>
                          </a:p>
                        </a:txBody>
                        <a:tcPr marT="45711" marB="45711" horzOverflow="overflow">
                          <a:lnL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L>
                          <a:lnR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R>
                          <a:lnT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T>
                          <a:lnB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B>
                          <a:blipFill rotWithShape="1">
                            <a:blip r:embed="rId3"/>
                            <a:stretch>
                              <a:fillRect l="-866" t="-424590" r="-187013" b="-209836"/>
                            </a:stretch>
                          </a:blipFill>
                        </a:tcPr>
                      </a:tc>
                      <a:tc>
                        <a:txBody>
                          <a:bodyPr/>
                          <a:lstStyle/>
                          <a:p>
                            <a:pPr marL="0" marR="0" lvl="0" indent="0" algn="ctr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r>
                              <a:rPr kumimoji="0" lang="en-GB" sz="1600" b="0" i="0" u="none" strike="noStrike" cap="none" normalizeH="0" baseline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charset="0"/>
                                <a:cs typeface="Arial" charset="0"/>
                              </a:rPr>
                              <a:t>9</a:t>
                            </a:r>
                            <a:endParaRPr kumimoji="0" lang="en-GB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cs typeface="Arial" charset="0"/>
                            </a:endParaRPr>
                          </a:p>
                        </a:txBody>
                        <a:tcPr marT="45711" marB="45711" horzOverflow="overflow">
                          <a:lnL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L>
                          <a:lnR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R>
                          <a:lnT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T>
                          <a:lnB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B>
                        </a:tcPr>
                      </a:tc>
                      <a:tc>
                        <a:txBody>
                          <a:bodyPr/>
                          <a:lstStyle/>
                          <a:p>
                            <a:pPr marL="0" marR="0" lvl="0" indent="0" algn="ctr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endParaRPr kumimoji="0" lang="en-GB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cs typeface="Arial" charset="0"/>
                            </a:endParaRPr>
                          </a:p>
                        </a:txBody>
                        <a:tcPr marT="45711" marB="45711" horzOverflow="overflow">
                          <a:lnL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L>
                          <a:lnR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R>
                          <a:lnT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T>
                          <a:lnB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B>
                        </a:tcPr>
                      </a:tc>
                    </a:tr>
                    <a:tr h="369041">
                      <a:tc>
                        <a:txBody>
                          <a:bodyPr/>
                          <a:lstStyle/>
                          <a:p>
                            <a:endParaRPr lang="en-US"/>
                          </a:p>
                        </a:txBody>
                        <a:tcPr marT="45711" marB="45711" horzOverflow="overflow">
                          <a:lnL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L>
                          <a:lnR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R>
                          <a:lnT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T>
                          <a:lnB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B>
                          <a:blipFill rotWithShape="1">
                            <a:blip r:embed="rId3"/>
                            <a:stretch>
                              <a:fillRect l="-866" t="-533333" r="-187013" b="-113333"/>
                            </a:stretch>
                          </a:blipFill>
                        </a:tcPr>
                      </a:tc>
                      <a:tc>
                        <a:txBody>
                          <a:bodyPr/>
                          <a:lstStyle/>
                          <a:p>
                            <a:pPr marL="0" marR="0" lvl="0" indent="0" algn="ctr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r>
                              <a:rPr kumimoji="0" lang="en-GB" sz="1600" b="0" i="0" u="none" strike="noStrike" cap="none" normalizeH="0" baseline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charset="0"/>
                                <a:cs typeface="Arial" charset="0"/>
                              </a:rPr>
                              <a:t>4</a:t>
                            </a:r>
                            <a:endParaRPr kumimoji="0" lang="en-GB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cs typeface="Arial" charset="0"/>
                            </a:endParaRPr>
                          </a:p>
                        </a:txBody>
                        <a:tcPr marT="45711" marB="45711" horzOverflow="overflow">
                          <a:lnL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L>
                          <a:lnR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R>
                          <a:lnT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T>
                          <a:lnB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B>
                        </a:tcPr>
                      </a:tc>
                      <a:tc>
                        <a:txBody>
                          <a:bodyPr/>
                          <a:lstStyle/>
                          <a:p>
                            <a:pPr marL="0" marR="0" lvl="0" indent="0" algn="ctr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endParaRPr kumimoji="0" lang="en-GB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cs typeface="Arial" charset="0"/>
                            </a:endParaRPr>
                          </a:p>
                        </a:txBody>
                        <a:tcPr marT="45711" marB="45711" horzOverflow="overflow">
                          <a:lnL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L>
                          <a:lnR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R>
                          <a:lnT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T>
                          <a:lnB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B>
                        </a:tcPr>
                      </a:tc>
                    </a:tr>
                    <a:tr h="369041">
                      <a:tc>
                        <a:txBody>
                          <a:bodyPr/>
                          <a:lstStyle/>
                          <a:p>
                            <a:endParaRPr lang="en-US"/>
                          </a:p>
                        </a:txBody>
                        <a:tcPr marT="45711" marB="45711" horzOverflow="overflow">
                          <a:lnL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L>
                          <a:lnR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R>
                          <a:lnT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T>
                          <a:lnB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B>
                          <a:blipFill rotWithShape="1">
                            <a:blip r:embed="rId3"/>
                            <a:stretch>
                              <a:fillRect l="-866" t="-622951" r="-187013" b="-11475"/>
                            </a:stretch>
                          </a:blipFill>
                        </a:tcPr>
                      </a:tc>
                      <a:tc>
                        <a:txBody>
                          <a:bodyPr/>
                          <a:lstStyle/>
                          <a:p>
                            <a:pPr marL="0" marR="0" lvl="0" indent="0" algn="ctr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r>
                              <a:rPr kumimoji="0" lang="en-GB" sz="1600" b="0" i="0" u="none" strike="noStrike" cap="none" normalizeH="0" baseline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charset="0"/>
                                <a:cs typeface="Arial" charset="0"/>
                              </a:rPr>
                              <a:t>2</a:t>
                            </a:r>
                            <a:endParaRPr kumimoji="0" lang="en-GB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cs typeface="Arial" charset="0"/>
                            </a:endParaRPr>
                          </a:p>
                        </a:txBody>
                        <a:tcPr marT="45711" marB="45711" horzOverflow="overflow">
                          <a:lnL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L>
                          <a:lnR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R>
                          <a:lnT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T>
                          <a:lnB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B>
                        </a:tcPr>
                      </a:tc>
                      <a:tc>
                        <a:txBody>
                          <a:bodyPr/>
                          <a:lstStyle/>
                          <a:p>
                            <a:pPr marL="0" marR="0" lvl="0" indent="0" algn="ctr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2000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endParaRPr kumimoji="0" lang="en-GB" sz="16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charset="0"/>
                              <a:cs typeface="Arial" charset="0"/>
                            </a:endParaRPr>
                          </a:p>
                        </a:txBody>
                        <a:tcPr marT="45711" marB="45711" horzOverflow="overflow">
                          <a:lnL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L>
                          <a:lnR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R>
                          <a:lnT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T>
                          <a:lnB w="12700" cap="flat" cmpd="sng" algn="ctr">
                            <a:solidFill>
                              <a:schemeClr val="tx1"/>
                            </a:solidFill>
                            <a:prstDash val="solid"/>
                            <a:round/>
                            <a:headEnd type="none" w="med" len="med"/>
                            <a:tailEnd type="none" w="med" len="med"/>
                          </a:lnB>
                        </a:tcPr>
                      </a:tc>
                    </a:tr>
                  </a:tbl>
                </a:graphicData>
              </a:graphic>
            </p:graphicFrame>
          </mc:Fallback>
        </mc:AlternateContent>
        <p:sp>
          <p:nvSpPr>
            <p:cNvPr id="12" name="Rectangle 11"/>
            <p:cNvSpPr/>
            <p:nvPr/>
          </p:nvSpPr>
          <p:spPr>
            <a:xfrm>
              <a:off x="1443875" y="3189003"/>
              <a:ext cx="1593641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000" b="1" u="sng" dirty="0" smtClean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France</a:t>
              </a:r>
              <a:endParaRPr lang="en-US" sz="40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7709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13590"/>
              </p:ext>
            </p:extLst>
          </p:nvPr>
        </p:nvGraphicFramePr>
        <p:xfrm>
          <a:off x="251520" y="116632"/>
          <a:ext cx="8640960" cy="6480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218"/>
                <a:gridCol w="2752873"/>
                <a:gridCol w="5199869"/>
              </a:tblGrid>
              <a:tr h="106409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Question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Answer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8315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How do you work out the size of angle needed for each category when drawing a pie chart?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8315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ct val="20000"/>
                        </a:spcBef>
                      </a:pPr>
                      <a:r>
                        <a:rPr lang="en-GB" sz="1800" dirty="0" smtClean="0"/>
                        <a:t>Write a statement about</a:t>
                      </a:r>
                      <a:r>
                        <a:rPr lang="en-GB" sz="1800" baseline="0" dirty="0" smtClean="0"/>
                        <a:t> your pie chart </a:t>
                      </a:r>
                      <a:r>
                        <a:rPr lang="en-GB" sz="1800" dirty="0" smtClean="0"/>
                        <a:t>using one or more of the following key words: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dirty="0" smtClean="0"/>
                        <a:t>fraction, percentage, proportion.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9098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323049"/>
              </p:ext>
            </p:extLst>
          </p:nvPr>
        </p:nvGraphicFramePr>
        <p:xfrm>
          <a:off x="251520" y="116632"/>
          <a:ext cx="8640960" cy="6480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218"/>
                <a:gridCol w="2752873"/>
                <a:gridCol w="5199869"/>
              </a:tblGrid>
              <a:tr h="106409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Question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Answer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8315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When is it useful to draw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 a line of best fit onto a scatter diagram?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8315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When is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 it useful to plot data onto a cumulative frequency diagram ?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748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78" y="3573016"/>
            <a:ext cx="4087597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22" y="980728"/>
            <a:ext cx="4105353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992519" y="201414"/>
            <a:ext cx="757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 smtClean="0"/>
              <a:t>Level 8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932040" y="1124744"/>
            <a:ext cx="388843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cumulative frequency graphs for England and France show that</a:t>
            </a:r>
          </a:p>
          <a:p>
            <a:endParaRPr lang="en-GB" dirty="0"/>
          </a:p>
          <a:p>
            <a:pPr>
              <a:lnSpc>
                <a:spcPct val="150000"/>
              </a:lnSpc>
            </a:pPr>
            <a:r>
              <a:rPr lang="en-GB" dirty="0" smtClean="0"/>
              <a:t>………………………………………………………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636641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0" y="0"/>
            <a:ext cx="5766885" cy="6525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92287" y="648323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131840" y="648168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20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999056" y="647119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30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860032" y="645096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40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724128" y="645096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50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289242" y="53732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86401" y="2893303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20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286401" y="112474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30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-717832" y="3074130"/>
            <a:ext cx="3358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Cumulative Frequency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306435" y="64886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Hours of TV watched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289242" y="45811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1289242" y="37170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15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1262302" y="195835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25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2077304" y="22533"/>
            <a:ext cx="657356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Level 8 - Cumulative Frequency showing the number of hours of TV watched each week be pupils in France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4884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0" y="0"/>
            <a:ext cx="5766885" cy="6525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92287" y="648323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131840" y="648168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20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999056" y="647119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30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860032" y="645096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40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724128" y="645096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50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289242" y="53732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86401" y="2893303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20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286401" y="112474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30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-717832" y="3074130"/>
            <a:ext cx="3358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Cumulative Frequency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306435" y="648866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Hours of TV watched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289242" y="45811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1289242" y="37170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15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1262302" y="195835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25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2077304" y="22533"/>
            <a:ext cx="657356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Level 8 - Cumulative Frequency showing the number of hours of TV watched each week be pupils in England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456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807811"/>
              </p:ext>
            </p:extLst>
          </p:nvPr>
        </p:nvGraphicFramePr>
        <p:xfrm>
          <a:off x="214313" y="188913"/>
          <a:ext cx="8605835" cy="6337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2649"/>
                <a:gridCol w="1280531"/>
                <a:gridCol w="1280531"/>
                <a:gridCol w="1280531"/>
                <a:gridCol w="1280531"/>
                <a:gridCol w="1280531"/>
                <a:gridCol w="1280531"/>
              </a:tblGrid>
              <a:tr h="210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Level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26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Data Handling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I can talk about what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simple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lists, tables, pictograms and bar charts show.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I can gather information to answer a question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I can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record data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in a tally chart.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I can construct a frequency table for discrete data.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I can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draw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bar charts and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pictograms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where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each symbol represents more than one. </a:t>
                      </a:r>
                      <a:endParaRPr lang="en-GB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 I can interpret simple bar charts.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I can 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draw a frequency chart and construct a frequency diagram (bar chart) for grouped discrete data.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I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can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Interpret pie charts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I can design a data collection sheet or questionnaire.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I can plot a scatter graph.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I can read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and plot stem and leaf diagrams.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I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can construct pie charts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I can 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construct a frequency diagram (bar chart) for continuous data. </a:t>
                      </a:r>
                    </a:p>
                    <a:p>
                      <a:endParaRPr lang="en-GB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can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line graphs to compare two sets of data. </a:t>
                      </a:r>
                    </a:p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can u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scatter graphs for continuous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data, and to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give an idea of correlation between 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two variables.</a:t>
                      </a:r>
                      <a:endParaRPr lang="en-GB" sz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I can interpret pie charts and scatter graphs for continuous data.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2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can s</a:t>
                      </a: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uggest a problem to explore using statistical methods,</a:t>
                      </a:r>
                      <a:r>
                        <a:rPr lang="en-GB" sz="12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 questions and raise conjectures; identify possible</a:t>
                      </a:r>
                    </a:p>
                    <a:p>
                      <a:r>
                        <a:rPr lang="en-GB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sources of bias and plan how to minimise it.</a:t>
                      </a:r>
                    </a:p>
                    <a:p>
                      <a:endParaRPr lang="en-GB" sz="12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can u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superimposed frequency polygons to compare results.</a:t>
                      </a:r>
                    </a:p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can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plot a line of best fit, find the mean point and make predictions using a line of best fit.</a:t>
                      </a:r>
                    </a:p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Recognise that a prediction based on a line of best fit may be subject to error.</a:t>
                      </a:r>
                    </a:p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en-GB" sz="12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I can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interpret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and construct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cumulative frequency 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</a:rPr>
                        <a:t>graphs.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can construct, interpret and compare box-plots for two sets of data. </a:t>
                      </a:r>
                    </a:p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can r</a:t>
                      </a: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ecognise positive and negative skew from the shape of distributions represented in:</a:t>
                      </a:r>
                    </a:p>
                    <a:p>
                      <a:pPr lvl="0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frequency diagrams</a:t>
                      </a:r>
                    </a:p>
                    <a:p>
                      <a:pPr lvl="0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cumulative frequency diagrams</a:t>
                      </a:r>
                    </a:p>
                    <a:p>
                      <a:pPr lvl="0"/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box plots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6" marR="567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18503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750762"/>
              </p:ext>
            </p:extLst>
          </p:nvPr>
        </p:nvGraphicFramePr>
        <p:xfrm>
          <a:off x="179512" y="188640"/>
          <a:ext cx="8568952" cy="64807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3756"/>
                <a:gridCol w="4295196"/>
              </a:tblGrid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My teachers probing question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My answer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52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9242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What I will do to act upon my ‘Even Better If’’ comment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9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Strategy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Tick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Comments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Complete a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  <a:effectLst/>
                        </a:rPr>
                        <a:t>mymaths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 lesson or booster pack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Use a revision guide or text book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Ask my teacher to explain during a lesson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Ask a peer to explain during a lesson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Ask someone at home to help 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Attend a revision session at school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Attend homework club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Something else (describe your strategy here)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121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>
            <a:spLocks noChangeArrowheads="1"/>
          </p:cNvSpPr>
          <p:nvPr/>
        </p:nvSpPr>
        <p:spPr bwMode="auto">
          <a:xfrm>
            <a:off x="-68263" y="79375"/>
            <a:ext cx="1349376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GB" dirty="0">
              <a:latin typeface="Calibri" pitchFamily="34" charset="0"/>
            </a:endParaRPr>
          </a:p>
        </p:txBody>
      </p:sp>
      <p:graphicFrame>
        <p:nvGraphicFramePr>
          <p:cNvPr id="3" name="Group 357"/>
          <p:cNvGraphicFramePr>
            <a:graphicFrameLocks noGrp="1"/>
          </p:cNvGraphicFramePr>
          <p:nvPr/>
        </p:nvGraphicFramePr>
        <p:xfrm>
          <a:off x="357188" y="214313"/>
          <a:ext cx="8358187" cy="6348411"/>
        </p:xfrm>
        <a:graphic>
          <a:graphicData uri="http://schemas.openxmlformats.org/drawingml/2006/table">
            <a:tbl>
              <a:tblPr/>
              <a:tblGrid>
                <a:gridCol w="1682629"/>
                <a:gridCol w="1053865"/>
                <a:gridCol w="1215501"/>
                <a:gridCol w="4406192"/>
              </a:tblGrid>
              <a:tr h="8718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Key Words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Never heard before?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 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Heard of but not sure what it means? 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Know what it means and can explain it in context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Jot down your ideas here...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90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Pictogram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90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Bar Chart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90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Pie Chart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90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Correlation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7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Discrete Data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7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Continuous Data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73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Line of best fit</a:t>
                      </a:r>
                      <a:endParaRPr lang="en-GB" sz="1400" dirty="0"/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194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714375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5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714375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6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714375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8885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9051" y="1340768"/>
            <a:ext cx="2498656" cy="1640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7348" y="595405"/>
            <a:ext cx="2841165" cy="3021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15" y="667413"/>
            <a:ext cx="3054747" cy="2774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1" name="Group 36"/>
          <p:cNvGrpSpPr>
            <a:grpSpLocks/>
          </p:cNvGrpSpPr>
          <p:nvPr/>
        </p:nvGrpSpPr>
        <p:grpSpPr bwMode="auto">
          <a:xfrm>
            <a:off x="246094" y="5673111"/>
            <a:ext cx="8293100" cy="914400"/>
            <a:chOff x="221" y="1200"/>
            <a:chExt cx="5224" cy="576"/>
          </a:xfrm>
          <a:noFill/>
        </p:grpSpPr>
        <p:sp>
          <p:nvSpPr>
            <p:cNvPr id="32" name="Rectangle 12"/>
            <p:cNvSpPr>
              <a:spLocks noChangeArrowheads="1"/>
            </p:cNvSpPr>
            <p:nvPr/>
          </p:nvSpPr>
          <p:spPr bwMode="auto">
            <a:xfrm>
              <a:off x="221" y="1200"/>
              <a:ext cx="1747" cy="28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en-US" sz="2000" dirty="0"/>
                <a:t>Hours watching TV</a:t>
              </a:r>
              <a:endParaRPr lang="en-GB" sz="2000" dirty="0"/>
            </a:p>
          </p:txBody>
        </p:sp>
        <p:sp>
          <p:nvSpPr>
            <p:cNvPr id="33" name="Rectangle 13"/>
            <p:cNvSpPr>
              <a:spLocks noChangeArrowheads="1"/>
            </p:cNvSpPr>
            <p:nvPr/>
          </p:nvSpPr>
          <p:spPr bwMode="auto">
            <a:xfrm>
              <a:off x="221" y="1488"/>
              <a:ext cx="1747" cy="288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/>
              <a:r>
                <a:rPr lang="en-US" sz="2000" dirty="0"/>
                <a:t>Hours doing homework</a:t>
              </a:r>
              <a:endParaRPr lang="en-GB" sz="2000" dirty="0"/>
            </a:p>
          </p:txBody>
        </p:sp>
        <p:grpSp>
          <p:nvGrpSpPr>
            <p:cNvPr id="34" name="Group 14"/>
            <p:cNvGrpSpPr>
              <a:grpSpLocks/>
            </p:cNvGrpSpPr>
            <p:nvPr/>
          </p:nvGrpSpPr>
          <p:grpSpPr bwMode="auto">
            <a:xfrm>
              <a:off x="1970" y="1200"/>
              <a:ext cx="3475" cy="576"/>
              <a:chOff x="1517" y="1200"/>
              <a:chExt cx="4291" cy="576"/>
            </a:xfrm>
            <a:grpFill/>
          </p:grpSpPr>
          <p:sp>
            <p:nvSpPr>
              <p:cNvPr id="35" name="Rectangle 15"/>
              <p:cNvSpPr>
                <a:spLocks noChangeArrowheads="1"/>
              </p:cNvSpPr>
              <p:nvPr/>
            </p:nvSpPr>
            <p:spPr bwMode="auto">
              <a:xfrm>
                <a:off x="1517" y="1200"/>
                <a:ext cx="432" cy="28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000" dirty="0"/>
                  <a:t>2</a:t>
                </a:r>
                <a:endParaRPr lang="en-GB" sz="2000" dirty="0"/>
              </a:p>
            </p:txBody>
          </p:sp>
          <p:sp>
            <p:nvSpPr>
              <p:cNvPr id="36" name="Rectangle 16"/>
              <p:cNvSpPr>
                <a:spLocks noChangeArrowheads="1"/>
              </p:cNvSpPr>
              <p:nvPr/>
            </p:nvSpPr>
            <p:spPr bwMode="auto">
              <a:xfrm>
                <a:off x="1517" y="1488"/>
                <a:ext cx="432" cy="28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000" dirty="0"/>
                  <a:t>2.5</a:t>
                </a:r>
                <a:endParaRPr lang="en-GB" sz="2000" dirty="0"/>
              </a:p>
            </p:txBody>
          </p:sp>
          <p:sp>
            <p:nvSpPr>
              <p:cNvPr id="37" name="Rectangle 17"/>
              <p:cNvSpPr>
                <a:spLocks noChangeArrowheads="1"/>
              </p:cNvSpPr>
              <p:nvPr/>
            </p:nvSpPr>
            <p:spPr bwMode="auto">
              <a:xfrm>
                <a:off x="1949" y="1200"/>
                <a:ext cx="432" cy="28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000" dirty="0"/>
                  <a:t>4</a:t>
                </a:r>
                <a:endParaRPr lang="en-GB" sz="2000" dirty="0"/>
              </a:p>
            </p:txBody>
          </p:sp>
          <p:sp>
            <p:nvSpPr>
              <p:cNvPr id="38" name="Rectangle 18"/>
              <p:cNvSpPr>
                <a:spLocks noChangeArrowheads="1"/>
              </p:cNvSpPr>
              <p:nvPr/>
            </p:nvSpPr>
            <p:spPr bwMode="auto">
              <a:xfrm>
                <a:off x="1949" y="1488"/>
                <a:ext cx="432" cy="28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000" dirty="0"/>
                  <a:t>0.5</a:t>
                </a:r>
                <a:endParaRPr lang="en-GB" sz="2000" dirty="0"/>
              </a:p>
            </p:txBody>
          </p:sp>
          <p:sp>
            <p:nvSpPr>
              <p:cNvPr id="39" name="Rectangle 19"/>
              <p:cNvSpPr>
                <a:spLocks noChangeArrowheads="1"/>
              </p:cNvSpPr>
              <p:nvPr/>
            </p:nvSpPr>
            <p:spPr bwMode="auto">
              <a:xfrm>
                <a:off x="2381" y="1200"/>
                <a:ext cx="432" cy="28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000" dirty="0"/>
                  <a:t>3.5</a:t>
                </a:r>
                <a:endParaRPr lang="en-GB" sz="2000" dirty="0"/>
              </a:p>
            </p:txBody>
          </p:sp>
          <p:sp>
            <p:nvSpPr>
              <p:cNvPr id="40" name="Rectangle 20"/>
              <p:cNvSpPr>
                <a:spLocks noChangeArrowheads="1"/>
              </p:cNvSpPr>
              <p:nvPr/>
            </p:nvSpPr>
            <p:spPr bwMode="auto">
              <a:xfrm>
                <a:off x="2381" y="1488"/>
                <a:ext cx="432" cy="28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000" dirty="0"/>
                  <a:t>0.5</a:t>
                </a:r>
                <a:endParaRPr lang="en-GB" sz="2000" dirty="0"/>
              </a:p>
            </p:txBody>
          </p:sp>
          <p:sp>
            <p:nvSpPr>
              <p:cNvPr id="41" name="Rectangle 21"/>
              <p:cNvSpPr>
                <a:spLocks noChangeArrowheads="1"/>
              </p:cNvSpPr>
              <p:nvPr/>
            </p:nvSpPr>
            <p:spPr bwMode="auto">
              <a:xfrm>
                <a:off x="2813" y="1200"/>
                <a:ext cx="432" cy="28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000" dirty="0"/>
                  <a:t>2</a:t>
                </a:r>
                <a:endParaRPr lang="en-GB" sz="2000" dirty="0"/>
              </a:p>
            </p:txBody>
          </p:sp>
          <p:sp>
            <p:nvSpPr>
              <p:cNvPr id="42" name="Rectangle 22"/>
              <p:cNvSpPr>
                <a:spLocks noChangeArrowheads="1"/>
              </p:cNvSpPr>
              <p:nvPr/>
            </p:nvSpPr>
            <p:spPr bwMode="auto">
              <a:xfrm>
                <a:off x="2813" y="1488"/>
                <a:ext cx="432" cy="28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000" dirty="0"/>
                  <a:t>2</a:t>
                </a:r>
                <a:endParaRPr lang="en-GB" sz="2000" dirty="0"/>
              </a:p>
            </p:txBody>
          </p:sp>
          <p:sp>
            <p:nvSpPr>
              <p:cNvPr id="43" name="Rectangle 23"/>
              <p:cNvSpPr>
                <a:spLocks noChangeArrowheads="1"/>
              </p:cNvSpPr>
              <p:nvPr/>
            </p:nvSpPr>
            <p:spPr bwMode="auto">
              <a:xfrm>
                <a:off x="3245" y="1200"/>
                <a:ext cx="432" cy="28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000" dirty="0"/>
                  <a:t>1.5</a:t>
                </a:r>
                <a:endParaRPr lang="en-GB" sz="2000" dirty="0"/>
              </a:p>
            </p:txBody>
          </p:sp>
          <p:sp>
            <p:nvSpPr>
              <p:cNvPr id="44" name="Rectangle 24"/>
              <p:cNvSpPr>
                <a:spLocks noChangeArrowheads="1"/>
              </p:cNvSpPr>
              <p:nvPr/>
            </p:nvSpPr>
            <p:spPr bwMode="auto">
              <a:xfrm>
                <a:off x="3245" y="1488"/>
                <a:ext cx="432" cy="28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000" dirty="0"/>
                  <a:t>3</a:t>
                </a:r>
                <a:endParaRPr lang="en-GB" sz="2000" dirty="0"/>
              </a:p>
            </p:txBody>
          </p:sp>
          <p:sp>
            <p:nvSpPr>
              <p:cNvPr id="45" name="Rectangle 25"/>
              <p:cNvSpPr>
                <a:spLocks noChangeArrowheads="1"/>
              </p:cNvSpPr>
              <p:nvPr/>
            </p:nvSpPr>
            <p:spPr bwMode="auto">
              <a:xfrm>
                <a:off x="3677" y="1200"/>
                <a:ext cx="432" cy="28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000" dirty="0"/>
                  <a:t>2.5</a:t>
                </a:r>
                <a:endParaRPr lang="en-GB" sz="2000" dirty="0"/>
              </a:p>
            </p:txBody>
          </p:sp>
          <p:sp>
            <p:nvSpPr>
              <p:cNvPr id="46" name="Rectangle 26"/>
              <p:cNvSpPr>
                <a:spLocks noChangeArrowheads="1"/>
              </p:cNvSpPr>
              <p:nvPr/>
            </p:nvSpPr>
            <p:spPr bwMode="auto">
              <a:xfrm>
                <a:off x="3677" y="1488"/>
                <a:ext cx="432" cy="28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000" dirty="0"/>
                  <a:t>2</a:t>
                </a:r>
                <a:endParaRPr lang="en-GB" sz="2000" dirty="0"/>
              </a:p>
            </p:txBody>
          </p:sp>
          <p:sp>
            <p:nvSpPr>
              <p:cNvPr id="47" name="Rectangle 27"/>
              <p:cNvSpPr>
                <a:spLocks noChangeArrowheads="1"/>
              </p:cNvSpPr>
              <p:nvPr/>
            </p:nvSpPr>
            <p:spPr bwMode="auto">
              <a:xfrm>
                <a:off x="4109" y="1200"/>
                <a:ext cx="432" cy="28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000" dirty="0"/>
                  <a:t>3</a:t>
                </a:r>
                <a:endParaRPr lang="en-GB" sz="2000" dirty="0"/>
              </a:p>
            </p:txBody>
          </p:sp>
          <p:sp>
            <p:nvSpPr>
              <p:cNvPr id="48" name="Rectangle 28"/>
              <p:cNvSpPr>
                <a:spLocks noChangeArrowheads="1"/>
              </p:cNvSpPr>
              <p:nvPr/>
            </p:nvSpPr>
            <p:spPr bwMode="auto">
              <a:xfrm>
                <a:off x="4109" y="1488"/>
                <a:ext cx="432" cy="28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000" dirty="0"/>
                  <a:t>1</a:t>
                </a:r>
                <a:endParaRPr lang="en-GB" sz="2000" dirty="0"/>
              </a:p>
            </p:txBody>
          </p:sp>
          <p:sp>
            <p:nvSpPr>
              <p:cNvPr id="49" name="Rectangle 29"/>
              <p:cNvSpPr>
                <a:spLocks noChangeArrowheads="1"/>
              </p:cNvSpPr>
              <p:nvPr/>
            </p:nvSpPr>
            <p:spPr bwMode="auto">
              <a:xfrm>
                <a:off x="4541" y="1200"/>
                <a:ext cx="432" cy="28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000" dirty="0"/>
                  <a:t>5</a:t>
                </a:r>
                <a:endParaRPr lang="en-GB" sz="2000" dirty="0"/>
              </a:p>
            </p:txBody>
          </p:sp>
          <p:sp>
            <p:nvSpPr>
              <p:cNvPr id="50" name="Rectangle 30"/>
              <p:cNvSpPr>
                <a:spLocks noChangeArrowheads="1"/>
              </p:cNvSpPr>
              <p:nvPr/>
            </p:nvSpPr>
            <p:spPr bwMode="auto">
              <a:xfrm>
                <a:off x="4541" y="1488"/>
                <a:ext cx="432" cy="28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000" dirty="0"/>
                  <a:t>0</a:t>
                </a:r>
                <a:endParaRPr lang="en-GB" sz="2000" dirty="0"/>
              </a:p>
            </p:txBody>
          </p:sp>
          <p:sp>
            <p:nvSpPr>
              <p:cNvPr id="51" name="Rectangle 31"/>
              <p:cNvSpPr>
                <a:spLocks noChangeArrowheads="1"/>
              </p:cNvSpPr>
              <p:nvPr/>
            </p:nvSpPr>
            <p:spPr bwMode="auto">
              <a:xfrm>
                <a:off x="4944" y="1200"/>
                <a:ext cx="432" cy="28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000" dirty="0"/>
                  <a:t>1</a:t>
                </a:r>
                <a:endParaRPr lang="en-GB" sz="2000" dirty="0"/>
              </a:p>
            </p:txBody>
          </p:sp>
          <p:sp>
            <p:nvSpPr>
              <p:cNvPr id="52" name="Rectangle 32"/>
              <p:cNvSpPr>
                <a:spLocks noChangeArrowheads="1"/>
              </p:cNvSpPr>
              <p:nvPr/>
            </p:nvSpPr>
            <p:spPr bwMode="auto">
              <a:xfrm>
                <a:off x="4944" y="1488"/>
                <a:ext cx="432" cy="28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000" dirty="0"/>
                  <a:t>2</a:t>
                </a:r>
                <a:endParaRPr lang="en-GB" sz="2000" dirty="0"/>
              </a:p>
            </p:txBody>
          </p:sp>
          <p:sp>
            <p:nvSpPr>
              <p:cNvPr id="53" name="Rectangle 33"/>
              <p:cNvSpPr>
                <a:spLocks noChangeArrowheads="1"/>
              </p:cNvSpPr>
              <p:nvPr/>
            </p:nvSpPr>
            <p:spPr bwMode="auto">
              <a:xfrm>
                <a:off x="5376" y="1200"/>
                <a:ext cx="432" cy="28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000" dirty="0"/>
                  <a:t>0.5</a:t>
                </a:r>
                <a:endParaRPr lang="en-GB" sz="2000" dirty="0"/>
              </a:p>
            </p:txBody>
          </p:sp>
          <p:sp>
            <p:nvSpPr>
              <p:cNvPr id="54" name="Rectangle 34"/>
              <p:cNvSpPr>
                <a:spLocks noChangeArrowheads="1"/>
              </p:cNvSpPr>
              <p:nvPr/>
            </p:nvSpPr>
            <p:spPr bwMode="auto">
              <a:xfrm>
                <a:off x="5376" y="1488"/>
                <a:ext cx="432" cy="288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000" dirty="0"/>
                  <a:t>3</a:t>
                </a:r>
                <a:endParaRPr lang="en-GB" sz="2000" dirty="0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59908" y="253481"/>
            <a:ext cx="850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data sets below show how many hours a week students in different countries spend watching TV.</a:t>
            </a:r>
            <a:endParaRPr lang="en-GB" dirty="0"/>
          </a:p>
        </p:txBody>
      </p:sp>
      <p:sp>
        <p:nvSpPr>
          <p:cNvPr id="56" name="TextBox 55"/>
          <p:cNvSpPr txBox="1"/>
          <p:nvPr/>
        </p:nvSpPr>
        <p:spPr>
          <a:xfrm>
            <a:off x="256145" y="4797152"/>
            <a:ext cx="8502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 students were asked how many hours of homework they did each week and how many hours they spent watching TV each week. Their results are recorded below.</a:t>
            </a:r>
            <a:endParaRPr lang="en-GB" dirty="0"/>
          </a:p>
        </p:txBody>
      </p:sp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94" y="4209119"/>
            <a:ext cx="1764917" cy="741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4" descr="C:\Users\h.hindle\AppData\Local\Microsoft\Windows\Temporary Internet Files\Content.IE5\GDRTK9ZY\MC90043251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9456" y="2978932"/>
            <a:ext cx="1997845" cy="1598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1016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ext Box 2"/>
          <p:cNvSpPr txBox="1">
            <a:spLocks noChangeArrowheads="1"/>
          </p:cNvSpPr>
          <p:nvPr/>
        </p:nvSpPr>
        <p:spPr bwMode="auto">
          <a:xfrm>
            <a:off x="182563" y="-387350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800" dirty="0">
              <a:solidFill>
                <a:srgbClr val="5B0091"/>
              </a:solidFill>
            </a:endParaRPr>
          </a:p>
        </p:txBody>
      </p:sp>
      <p:grpSp>
        <p:nvGrpSpPr>
          <p:cNvPr id="149644" name="Group 140"/>
          <p:cNvGrpSpPr>
            <a:grpSpLocks/>
          </p:cNvGrpSpPr>
          <p:nvPr/>
        </p:nvGrpSpPr>
        <p:grpSpPr bwMode="auto">
          <a:xfrm>
            <a:off x="1115616" y="908720"/>
            <a:ext cx="7128792" cy="5616624"/>
            <a:chOff x="929" y="1026"/>
            <a:chExt cx="3901" cy="2903"/>
          </a:xfrm>
        </p:grpSpPr>
        <p:sp>
          <p:nvSpPr>
            <p:cNvPr id="149639" name="Rectangle 135"/>
            <p:cNvSpPr>
              <a:spLocks noChangeArrowheads="1"/>
            </p:cNvSpPr>
            <p:nvPr/>
          </p:nvSpPr>
          <p:spPr bwMode="auto">
            <a:xfrm>
              <a:off x="929" y="1026"/>
              <a:ext cx="3901" cy="2903"/>
            </a:xfrm>
            <a:prstGeom prst="rect">
              <a:avLst/>
            </a:prstGeom>
            <a:solidFill>
              <a:srgbClr val="C5E2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49558" name="Rectangle 54"/>
            <p:cNvSpPr>
              <a:spLocks noChangeArrowheads="1"/>
            </p:cNvSpPr>
            <p:nvPr/>
          </p:nvSpPr>
          <p:spPr bwMode="auto">
            <a:xfrm>
              <a:off x="1584" y="1169"/>
              <a:ext cx="2973" cy="224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dirty="0"/>
            </a:p>
          </p:txBody>
        </p:sp>
        <p:sp>
          <p:nvSpPr>
            <p:cNvPr id="149559" name="Text Box 55"/>
            <p:cNvSpPr txBox="1">
              <a:spLocks noChangeArrowheads="1"/>
            </p:cNvSpPr>
            <p:nvPr/>
          </p:nvSpPr>
          <p:spPr bwMode="auto">
            <a:xfrm rot="16169467">
              <a:off x="303" y="2059"/>
              <a:ext cx="166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800" dirty="0">
                  <a:solidFill>
                    <a:schemeClr val="tx1"/>
                  </a:solidFill>
                </a:rPr>
                <a:t>Frequency </a:t>
              </a:r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49561" name="Line 57"/>
            <p:cNvSpPr>
              <a:spLocks noChangeShapeType="1"/>
            </p:cNvSpPr>
            <p:nvPr/>
          </p:nvSpPr>
          <p:spPr bwMode="auto">
            <a:xfrm>
              <a:off x="1582" y="3126"/>
              <a:ext cx="2974" cy="2"/>
            </a:xfrm>
            <a:prstGeom prst="line">
              <a:avLst/>
            </a:prstGeom>
            <a:noFill/>
            <a:ln w="1905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562" name="Line 58"/>
            <p:cNvSpPr>
              <a:spLocks noChangeShapeType="1"/>
            </p:cNvSpPr>
            <p:nvPr/>
          </p:nvSpPr>
          <p:spPr bwMode="auto">
            <a:xfrm>
              <a:off x="1582" y="2845"/>
              <a:ext cx="2974" cy="1"/>
            </a:xfrm>
            <a:prstGeom prst="line">
              <a:avLst/>
            </a:prstGeom>
            <a:noFill/>
            <a:ln w="1905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563" name="Line 59"/>
            <p:cNvSpPr>
              <a:spLocks noChangeShapeType="1"/>
            </p:cNvSpPr>
            <p:nvPr/>
          </p:nvSpPr>
          <p:spPr bwMode="auto">
            <a:xfrm>
              <a:off x="1582" y="2564"/>
              <a:ext cx="2974" cy="1"/>
            </a:xfrm>
            <a:prstGeom prst="line">
              <a:avLst/>
            </a:prstGeom>
            <a:noFill/>
            <a:ln w="1905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564" name="Line 60"/>
            <p:cNvSpPr>
              <a:spLocks noChangeShapeType="1"/>
            </p:cNvSpPr>
            <p:nvPr/>
          </p:nvSpPr>
          <p:spPr bwMode="auto">
            <a:xfrm>
              <a:off x="1582" y="2285"/>
              <a:ext cx="2974" cy="0"/>
            </a:xfrm>
            <a:prstGeom prst="line">
              <a:avLst/>
            </a:prstGeom>
            <a:noFill/>
            <a:ln w="1905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565" name="Line 61"/>
            <p:cNvSpPr>
              <a:spLocks noChangeShapeType="1"/>
            </p:cNvSpPr>
            <p:nvPr/>
          </p:nvSpPr>
          <p:spPr bwMode="auto">
            <a:xfrm>
              <a:off x="1582" y="2004"/>
              <a:ext cx="2974" cy="1"/>
            </a:xfrm>
            <a:prstGeom prst="line">
              <a:avLst/>
            </a:prstGeom>
            <a:noFill/>
            <a:ln w="1905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566" name="Line 62"/>
            <p:cNvSpPr>
              <a:spLocks noChangeShapeType="1"/>
            </p:cNvSpPr>
            <p:nvPr/>
          </p:nvSpPr>
          <p:spPr bwMode="auto">
            <a:xfrm>
              <a:off x="1582" y="1723"/>
              <a:ext cx="2974" cy="1"/>
            </a:xfrm>
            <a:prstGeom prst="line">
              <a:avLst/>
            </a:prstGeom>
            <a:noFill/>
            <a:ln w="1905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584" name="Line 80"/>
            <p:cNvSpPr>
              <a:spLocks noChangeShapeType="1"/>
            </p:cNvSpPr>
            <p:nvPr/>
          </p:nvSpPr>
          <p:spPr bwMode="auto">
            <a:xfrm>
              <a:off x="1549" y="3408"/>
              <a:ext cx="33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585" name="Line 81"/>
            <p:cNvSpPr>
              <a:spLocks noChangeShapeType="1"/>
            </p:cNvSpPr>
            <p:nvPr/>
          </p:nvSpPr>
          <p:spPr bwMode="auto">
            <a:xfrm>
              <a:off x="1549" y="3126"/>
              <a:ext cx="33" cy="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586" name="Line 82"/>
            <p:cNvSpPr>
              <a:spLocks noChangeShapeType="1"/>
            </p:cNvSpPr>
            <p:nvPr/>
          </p:nvSpPr>
          <p:spPr bwMode="auto">
            <a:xfrm>
              <a:off x="1549" y="2845"/>
              <a:ext cx="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587" name="Line 83"/>
            <p:cNvSpPr>
              <a:spLocks noChangeShapeType="1"/>
            </p:cNvSpPr>
            <p:nvPr/>
          </p:nvSpPr>
          <p:spPr bwMode="auto">
            <a:xfrm>
              <a:off x="1549" y="2564"/>
              <a:ext cx="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588" name="Line 84"/>
            <p:cNvSpPr>
              <a:spLocks noChangeShapeType="1"/>
            </p:cNvSpPr>
            <p:nvPr/>
          </p:nvSpPr>
          <p:spPr bwMode="auto">
            <a:xfrm>
              <a:off x="1549" y="2285"/>
              <a:ext cx="3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589" name="Line 85"/>
            <p:cNvSpPr>
              <a:spLocks noChangeShapeType="1"/>
            </p:cNvSpPr>
            <p:nvPr/>
          </p:nvSpPr>
          <p:spPr bwMode="auto">
            <a:xfrm>
              <a:off x="1549" y="2004"/>
              <a:ext cx="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590" name="Line 86"/>
            <p:cNvSpPr>
              <a:spLocks noChangeShapeType="1"/>
            </p:cNvSpPr>
            <p:nvPr/>
          </p:nvSpPr>
          <p:spPr bwMode="auto">
            <a:xfrm>
              <a:off x="1549" y="1723"/>
              <a:ext cx="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591" name="Rectangle 87"/>
            <p:cNvSpPr>
              <a:spLocks noChangeArrowheads="1"/>
            </p:cNvSpPr>
            <p:nvPr/>
          </p:nvSpPr>
          <p:spPr bwMode="auto">
            <a:xfrm>
              <a:off x="1412" y="3310"/>
              <a:ext cx="14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800" dirty="0" smtClean="0">
                  <a:solidFill>
                    <a:schemeClr val="tx1"/>
                  </a:solidFill>
                </a:rPr>
                <a:t>  0</a:t>
              </a: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149592" name="Rectangle 88"/>
            <p:cNvSpPr>
              <a:spLocks noChangeArrowheads="1"/>
            </p:cNvSpPr>
            <p:nvPr/>
          </p:nvSpPr>
          <p:spPr bwMode="auto">
            <a:xfrm>
              <a:off x="1292" y="3030"/>
              <a:ext cx="24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dirty="0"/>
                <a:t> </a:t>
              </a:r>
              <a:r>
                <a:rPr lang="en-GB" dirty="0" smtClean="0"/>
                <a:t>    </a:t>
              </a:r>
              <a:r>
                <a:rPr lang="en-GB" sz="1800" dirty="0" smtClean="0">
                  <a:solidFill>
                    <a:schemeClr val="tx1"/>
                  </a:solidFill>
                </a:rPr>
                <a:t>2</a:t>
              </a: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149593" name="Rectangle 89"/>
            <p:cNvSpPr>
              <a:spLocks noChangeArrowheads="1"/>
            </p:cNvSpPr>
            <p:nvPr/>
          </p:nvSpPr>
          <p:spPr bwMode="auto">
            <a:xfrm>
              <a:off x="1292" y="2751"/>
              <a:ext cx="24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dirty="0"/>
                <a:t> </a:t>
              </a:r>
              <a:r>
                <a:rPr lang="en-GB" dirty="0" smtClean="0"/>
                <a:t>    </a:t>
              </a:r>
              <a:r>
                <a:rPr lang="en-GB" sz="1800" dirty="0" smtClean="0">
                  <a:solidFill>
                    <a:schemeClr val="tx1"/>
                  </a:solidFill>
                </a:rPr>
                <a:t>4</a:t>
              </a: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149594" name="Rectangle 90"/>
            <p:cNvSpPr>
              <a:spLocks noChangeArrowheads="1"/>
            </p:cNvSpPr>
            <p:nvPr/>
          </p:nvSpPr>
          <p:spPr bwMode="auto">
            <a:xfrm>
              <a:off x="1292" y="2472"/>
              <a:ext cx="24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dirty="0"/>
                <a:t> </a:t>
              </a:r>
              <a:r>
                <a:rPr lang="en-GB" dirty="0" smtClean="0"/>
                <a:t>    </a:t>
              </a:r>
              <a:r>
                <a:rPr lang="en-GB" sz="1800" dirty="0" smtClean="0">
                  <a:solidFill>
                    <a:schemeClr val="tx1"/>
                  </a:solidFill>
                </a:rPr>
                <a:t>6</a:t>
              </a: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149595" name="Rectangle 91"/>
            <p:cNvSpPr>
              <a:spLocks noChangeArrowheads="1"/>
            </p:cNvSpPr>
            <p:nvPr/>
          </p:nvSpPr>
          <p:spPr bwMode="auto">
            <a:xfrm>
              <a:off x="1292" y="2193"/>
              <a:ext cx="20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dirty="0"/>
                <a:t> </a:t>
              </a:r>
              <a:r>
                <a:rPr lang="en-GB" dirty="0" smtClean="0"/>
                <a:t>   </a:t>
              </a:r>
              <a:r>
                <a:rPr lang="en-GB" sz="1800" dirty="0" smtClean="0">
                  <a:solidFill>
                    <a:schemeClr val="tx1"/>
                  </a:solidFill>
                </a:rPr>
                <a:t>8</a:t>
              </a: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149596" name="Rectangle 92"/>
            <p:cNvSpPr>
              <a:spLocks noChangeArrowheads="1"/>
            </p:cNvSpPr>
            <p:nvPr/>
          </p:nvSpPr>
          <p:spPr bwMode="auto">
            <a:xfrm>
              <a:off x="1292" y="1913"/>
              <a:ext cx="24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800" dirty="0" smtClean="0">
                  <a:solidFill>
                    <a:schemeClr val="tx1"/>
                  </a:solidFill>
                </a:rPr>
                <a:t>   10</a:t>
              </a: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149597" name="Rectangle 93"/>
            <p:cNvSpPr>
              <a:spLocks noChangeArrowheads="1"/>
            </p:cNvSpPr>
            <p:nvPr/>
          </p:nvSpPr>
          <p:spPr bwMode="auto">
            <a:xfrm>
              <a:off x="1292" y="1634"/>
              <a:ext cx="24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sz="1800" dirty="0" smtClean="0">
                  <a:solidFill>
                    <a:schemeClr val="tx1"/>
                  </a:solidFill>
                </a:rPr>
                <a:t>   12</a:t>
              </a: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149598" name="Rectangle 94"/>
            <p:cNvSpPr>
              <a:spLocks noChangeArrowheads="1"/>
            </p:cNvSpPr>
            <p:nvPr/>
          </p:nvSpPr>
          <p:spPr bwMode="auto">
            <a:xfrm>
              <a:off x="2486" y="3652"/>
              <a:ext cx="114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 smtClean="0"/>
                <a:t>Number of Hours</a:t>
              </a: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149599" name="Rectangle 95"/>
            <p:cNvSpPr>
              <a:spLocks noChangeArrowheads="1"/>
            </p:cNvSpPr>
            <p:nvPr/>
          </p:nvSpPr>
          <p:spPr bwMode="auto">
            <a:xfrm>
              <a:off x="1464" y="3414"/>
              <a:ext cx="11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149601" name="Rectangle 97"/>
            <p:cNvSpPr>
              <a:spLocks noChangeArrowheads="1"/>
            </p:cNvSpPr>
            <p:nvPr/>
          </p:nvSpPr>
          <p:spPr bwMode="auto">
            <a:xfrm>
              <a:off x="1599" y="3414"/>
              <a:ext cx="22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800" dirty="0" smtClean="0">
                  <a:solidFill>
                    <a:schemeClr val="tx1"/>
                  </a:solidFill>
                </a:rPr>
                <a:t> </a:t>
              </a:r>
              <a:r>
                <a:rPr lang="en-GB" dirty="0"/>
                <a:t>5</a:t>
              </a: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149603" name="Rectangle 99"/>
            <p:cNvSpPr>
              <a:spLocks noChangeArrowheads="1"/>
            </p:cNvSpPr>
            <p:nvPr/>
          </p:nvSpPr>
          <p:spPr bwMode="auto">
            <a:xfrm>
              <a:off x="2124" y="3421"/>
              <a:ext cx="22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 smtClean="0"/>
                <a:t> </a:t>
              </a:r>
              <a:r>
                <a:rPr lang="en-GB" dirty="0"/>
                <a:t>6</a:t>
              </a:r>
              <a:endParaRPr lang="en-GB" sz="1800" dirty="0">
                <a:solidFill>
                  <a:schemeClr val="tx1"/>
                </a:solidFill>
              </a:endParaRPr>
            </a:p>
          </p:txBody>
        </p:sp>
        <p:sp>
          <p:nvSpPr>
            <p:cNvPr id="149567" name="Line 63"/>
            <p:cNvSpPr>
              <a:spLocks noChangeShapeType="1"/>
            </p:cNvSpPr>
            <p:nvPr/>
          </p:nvSpPr>
          <p:spPr bwMode="auto">
            <a:xfrm>
              <a:off x="1852" y="1166"/>
              <a:ext cx="1" cy="2242"/>
            </a:xfrm>
            <a:prstGeom prst="line">
              <a:avLst/>
            </a:prstGeom>
            <a:noFill/>
            <a:ln w="1905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568" name="Line 64"/>
            <p:cNvSpPr>
              <a:spLocks noChangeShapeType="1"/>
            </p:cNvSpPr>
            <p:nvPr/>
          </p:nvSpPr>
          <p:spPr bwMode="auto">
            <a:xfrm>
              <a:off x="2123" y="1166"/>
              <a:ext cx="1" cy="2242"/>
            </a:xfrm>
            <a:prstGeom prst="line">
              <a:avLst/>
            </a:prstGeom>
            <a:noFill/>
            <a:ln w="1905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569" name="Line 65"/>
            <p:cNvSpPr>
              <a:spLocks noChangeShapeType="1"/>
            </p:cNvSpPr>
            <p:nvPr/>
          </p:nvSpPr>
          <p:spPr bwMode="auto">
            <a:xfrm>
              <a:off x="2393" y="1166"/>
              <a:ext cx="1" cy="2242"/>
            </a:xfrm>
            <a:prstGeom prst="line">
              <a:avLst/>
            </a:prstGeom>
            <a:noFill/>
            <a:ln w="1905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570" name="Line 66"/>
            <p:cNvSpPr>
              <a:spLocks noChangeShapeType="1"/>
            </p:cNvSpPr>
            <p:nvPr/>
          </p:nvSpPr>
          <p:spPr bwMode="auto">
            <a:xfrm>
              <a:off x="2664" y="1166"/>
              <a:ext cx="1" cy="2242"/>
            </a:xfrm>
            <a:prstGeom prst="line">
              <a:avLst/>
            </a:prstGeom>
            <a:noFill/>
            <a:ln w="1905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571" name="Line 67"/>
            <p:cNvSpPr>
              <a:spLocks noChangeShapeType="1"/>
            </p:cNvSpPr>
            <p:nvPr/>
          </p:nvSpPr>
          <p:spPr bwMode="auto">
            <a:xfrm>
              <a:off x="2934" y="1166"/>
              <a:ext cx="0" cy="2242"/>
            </a:xfrm>
            <a:prstGeom prst="line">
              <a:avLst/>
            </a:prstGeom>
            <a:noFill/>
            <a:ln w="1905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572" name="Line 68"/>
            <p:cNvSpPr>
              <a:spLocks noChangeShapeType="1"/>
            </p:cNvSpPr>
            <p:nvPr/>
          </p:nvSpPr>
          <p:spPr bwMode="auto">
            <a:xfrm>
              <a:off x="3204" y="1166"/>
              <a:ext cx="1" cy="2242"/>
            </a:xfrm>
            <a:prstGeom prst="line">
              <a:avLst/>
            </a:prstGeom>
            <a:noFill/>
            <a:ln w="1905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573" name="Line 69"/>
            <p:cNvSpPr>
              <a:spLocks noChangeShapeType="1"/>
            </p:cNvSpPr>
            <p:nvPr/>
          </p:nvSpPr>
          <p:spPr bwMode="auto">
            <a:xfrm>
              <a:off x="3474" y="1166"/>
              <a:ext cx="1" cy="2242"/>
            </a:xfrm>
            <a:prstGeom prst="line">
              <a:avLst/>
            </a:prstGeom>
            <a:noFill/>
            <a:ln w="1905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574" name="Line 70"/>
            <p:cNvSpPr>
              <a:spLocks noChangeShapeType="1"/>
            </p:cNvSpPr>
            <p:nvPr/>
          </p:nvSpPr>
          <p:spPr bwMode="auto">
            <a:xfrm>
              <a:off x="3745" y="1166"/>
              <a:ext cx="1" cy="2242"/>
            </a:xfrm>
            <a:prstGeom prst="line">
              <a:avLst/>
            </a:prstGeom>
            <a:noFill/>
            <a:ln w="1905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583" name="Line 79"/>
            <p:cNvSpPr>
              <a:spLocks noChangeShapeType="1"/>
            </p:cNvSpPr>
            <p:nvPr/>
          </p:nvSpPr>
          <p:spPr bwMode="auto">
            <a:xfrm>
              <a:off x="1582" y="1166"/>
              <a:ext cx="1" cy="224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608" name="Line 104"/>
            <p:cNvSpPr>
              <a:spLocks noChangeShapeType="1"/>
            </p:cNvSpPr>
            <p:nvPr/>
          </p:nvSpPr>
          <p:spPr bwMode="auto">
            <a:xfrm>
              <a:off x="4015" y="1166"/>
              <a:ext cx="1" cy="2242"/>
            </a:xfrm>
            <a:prstGeom prst="line">
              <a:avLst/>
            </a:prstGeom>
            <a:noFill/>
            <a:ln w="1905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609" name="Line 105"/>
            <p:cNvSpPr>
              <a:spLocks noChangeShapeType="1"/>
            </p:cNvSpPr>
            <p:nvPr/>
          </p:nvSpPr>
          <p:spPr bwMode="auto">
            <a:xfrm>
              <a:off x="4286" y="1166"/>
              <a:ext cx="1" cy="2242"/>
            </a:xfrm>
            <a:prstGeom prst="line">
              <a:avLst/>
            </a:prstGeom>
            <a:noFill/>
            <a:ln w="1905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610" name="Line 106"/>
            <p:cNvSpPr>
              <a:spLocks noChangeShapeType="1"/>
            </p:cNvSpPr>
            <p:nvPr/>
          </p:nvSpPr>
          <p:spPr bwMode="auto">
            <a:xfrm>
              <a:off x="4557" y="1166"/>
              <a:ext cx="1" cy="2242"/>
            </a:xfrm>
            <a:prstGeom prst="line">
              <a:avLst/>
            </a:prstGeom>
            <a:noFill/>
            <a:ln w="1905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613" name="Line 109"/>
            <p:cNvSpPr>
              <a:spLocks noChangeShapeType="1"/>
            </p:cNvSpPr>
            <p:nvPr/>
          </p:nvSpPr>
          <p:spPr bwMode="auto">
            <a:xfrm>
              <a:off x="1582" y="1442"/>
              <a:ext cx="2974" cy="1"/>
            </a:xfrm>
            <a:prstGeom prst="line">
              <a:avLst/>
            </a:prstGeom>
            <a:noFill/>
            <a:ln w="1905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614" name="Line 110"/>
            <p:cNvSpPr>
              <a:spLocks noChangeShapeType="1"/>
            </p:cNvSpPr>
            <p:nvPr/>
          </p:nvSpPr>
          <p:spPr bwMode="auto">
            <a:xfrm>
              <a:off x="1582" y="1162"/>
              <a:ext cx="2974" cy="1"/>
            </a:xfrm>
            <a:prstGeom prst="line">
              <a:avLst/>
            </a:prstGeom>
            <a:noFill/>
            <a:ln w="19050">
              <a:solidFill>
                <a:srgbClr val="99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621" name="Line 117"/>
            <p:cNvSpPr>
              <a:spLocks noChangeShapeType="1"/>
            </p:cNvSpPr>
            <p:nvPr/>
          </p:nvSpPr>
          <p:spPr bwMode="auto">
            <a:xfrm>
              <a:off x="1549" y="1442"/>
              <a:ext cx="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622" name="Line 118"/>
            <p:cNvSpPr>
              <a:spLocks noChangeShapeType="1"/>
            </p:cNvSpPr>
            <p:nvPr/>
          </p:nvSpPr>
          <p:spPr bwMode="auto">
            <a:xfrm>
              <a:off x="1549" y="1162"/>
              <a:ext cx="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623" name="Line 119"/>
            <p:cNvSpPr>
              <a:spLocks noChangeShapeType="1"/>
            </p:cNvSpPr>
            <p:nvPr/>
          </p:nvSpPr>
          <p:spPr bwMode="auto">
            <a:xfrm>
              <a:off x="1582" y="3407"/>
              <a:ext cx="0" cy="4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624" name="Line 120"/>
            <p:cNvSpPr>
              <a:spLocks noChangeShapeType="1"/>
            </p:cNvSpPr>
            <p:nvPr/>
          </p:nvSpPr>
          <p:spPr bwMode="auto">
            <a:xfrm>
              <a:off x="1852" y="3407"/>
              <a:ext cx="0" cy="4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625" name="Line 121"/>
            <p:cNvSpPr>
              <a:spLocks noChangeShapeType="1"/>
            </p:cNvSpPr>
            <p:nvPr/>
          </p:nvSpPr>
          <p:spPr bwMode="auto">
            <a:xfrm>
              <a:off x="2123" y="3407"/>
              <a:ext cx="0" cy="4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626" name="Line 122"/>
            <p:cNvSpPr>
              <a:spLocks noChangeShapeType="1"/>
            </p:cNvSpPr>
            <p:nvPr/>
          </p:nvSpPr>
          <p:spPr bwMode="auto">
            <a:xfrm>
              <a:off x="2393" y="3407"/>
              <a:ext cx="0" cy="4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627" name="Line 123"/>
            <p:cNvSpPr>
              <a:spLocks noChangeShapeType="1"/>
            </p:cNvSpPr>
            <p:nvPr/>
          </p:nvSpPr>
          <p:spPr bwMode="auto">
            <a:xfrm>
              <a:off x="2664" y="3407"/>
              <a:ext cx="0" cy="4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628" name="Line 124"/>
            <p:cNvSpPr>
              <a:spLocks noChangeShapeType="1"/>
            </p:cNvSpPr>
            <p:nvPr/>
          </p:nvSpPr>
          <p:spPr bwMode="auto">
            <a:xfrm>
              <a:off x="2934" y="3407"/>
              <a:ext cx="0" cy="4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629" name="Line 125"/>
            <p:cNvSpPr>
              <a:spLocks noChangeShapeType="1"/>
            </p:cNvSpPr>
            <p:nvPr/>
          </p:nvSpPr>
          <p:spPr bwMode="auto">
            <a:xfrm>
              <a:off x="3205" y="3407"/>
              <a:ext cx="0" cy="4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630" name="Line 126"/>
            <p:cNvSpPr>
              <a:spLocks noChangeShapeType="1"/>
            </p:cNvSpPr>
            <p:nvPr/>
          </p:nvSpPr>
          <p:spPr bwMode="auto">
            <a:xfrm>
              <a:off x="3475" y="3407"/>
              <a:ext cx="0" cy="4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631" name="Line 127"/>
            <p:cNvSpPr>
              <a:spLocks noChangeShapeType="1"/>
            </p:cNvSpPr>
            <p:nvPr/>
          </p:nvSpPr>
          <p:spPr bwMode="auto">
            <a:xfrm>
              <a:off x="3746" y="3407"/>
              <a:ext cx="0" cy="4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632" name="Line 128"/>
            <p:cNvSpPr>
              <a:spLocks noChangeShapeType="1"/>
            </p:cNvSpPr>
            <p:nvPr/>
          </p:nvSpPr>
          <p:spPr bwMode="auto">
            <a:xfrm>
              <a:off x="4016" y="3407"/>
              <a:ext cx="0" cy="4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633" name="Line 129"/>
            <p:cNvSpPr>
              <a:spLocks noChangeShapeType="1"/>
            </p:cNvSpPr>
            <p:nvPr/>
          </p:nvSpPr>
          <p:spPr bwMode="auto">
            <a:xfrm>
              <a:off x="4287" y="3407"/>
              <a:ext cx="0" cy="4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149634" name="Line 130"/>
            <p:cNvSpPr>
              <a:spLocks noChangeShapeType="1"/>
            </p:cNvSpPr>
            <p:nvPr/>
          </p:nvSpPr>
          <p:spPr bwMode="auto">
            <a:xfrm>
              <a:off x="4558" y="3407"/>
              <a:ext cx="0" cy="45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182563" y="16094"/>
            <a:ext cx="8384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 smtClean="0"/>
              <a:t>Level 4</a:t>
            </a:r>
            <a:r>
              <a:rPr lang="en-GB" sz="1600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600" dirty="0"/>
              <a:t>Look at the data set for Germany. </a:t>
            </a:r>
            <a:r>
              <a:rPr lang="en-GB" sz="1600" dirty="0" smtClean="0"/>
              <a:t> Complete </a:t>
            </a:r>
            <a:r>
              <a:rPr lang="en-GB" sz="1600" dirty="0"/>
              <a:t>the tally table 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600" dirty="0"/>
              <a:t>Draw a bar chart to represent the data</a:t>
            </a:r>
            <a:r>
              <a:rPr lang="en-GB" sz="1600" dirty="0" smtClean="0"/>
              <a:t>.</a:t>
            </a:r>
            <a:endParaRPr lang="en-GB" sz="1600" dirty="0"/>
          </a:p>
        </p:txBody>
      </p:sp>
      <p:sp>
        <p:nvSpPr>
          <p:cNvPr id="63" name="Rectangle 99"/>
          <p:cNvSpPr>
            <a:spLocks noChangeArrowheads="1"/>
          </p:cNvSpPr>
          <p:nvPr/>
        </p:nvSpPr>
        <p:spPr bwMode="auto">
          <a:xfrm>
            <a:off x="4329396" y="5525958"/>
            <a:ext cx="3545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dirty="0" smtClean="0"/>
              <a:t> 7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64" name="Rectangle 99"/>
          <p:cNvSpPr>
            <a:spLocks noChangeArrowheads="1"/>
          </p:cNvSpPr>
          <p:nvPr/>
        </p:nvSpPr>
        <p:spPr bwMode="auto">
          <a:xfrm>
            <a:off x="5345805" y="5539114"/>
            <a:ext cx="3545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dirty="0" smtClean="0"/>
              <a:t> 8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65" name="Rectangle 99"/>
          <p:cNvSpPr>
            <a:spLocks noChangeArrowheads="1"/>
          </p:cNvSpPr>
          <p:nvPr/>
        </p:nvSpPr>
        <p:spPr bwMode="auto">
          <a:xfrm>
            <a:off x="6317956" y="5552868"/>
            <a:ext cx="3545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dirty="0" smtClean="0"/>
              <a:t> 9</a:t>
            </a:r>
            <a:endParaRPr lang="en-GB" sz="18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481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910622"/>
              </p:ext>
            </p:extLst>
          </p:nvPr>
        </p:nvGraphicFramePr>
        <p:xfrm>
          <a:off x="1187624" y="1916832"/>
          <a:ext cx="6096000" cy="453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889"/>
                <a:gridCol w="5088111"/>
              </a:tblGrid>
              <a:tr h="756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5</a:t>
                      </a:r>
                      <a:endParaRPr lang="en-GB" sz="4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6</a:t>
                      </a:r>
                      <a:endParaRPr lang="en-GB" sz="4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7</a:t>
                      </a:r>
                      <a:endParaRPr lang="en-GB" sz="4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8</a:t>
                      </a:r>
                      <a:endParaRPr lang="en-GB" sz="4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9</a:t>
                      </a:r>
                      <a:endParaRPr lang="en-GB" sz="4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0853" y="260648"/>
            <a:ext cx="757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 smtClean="0"/>
              <a:t>Level 4</a:t>
            </a:r>
          </a:p>
          <a:p>
            <a:r>
              <a:rPr lang="en-GB" dirty="0" smtClean="0"/>
              <a:t>Draw a pictogram showing the numbers of hours of TV watched each week by students in Germany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067943" y="1183978"/>
            <a:ext cx="4497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Key                =   </a:t>
            </a:r>
            <a:endParaRPr lang="en-GB" sz="3200" dirty="0"/>
          </a:p>
        </p:txBody>
      </p:sp>
      <p:pic>
        <p:nvPicPr>
          <p:cNvPr id="5" name="Picture 4" descr="C:\Users\h.hindle\AppData\Local\Microsoft\Windows\Temporary Internet Files\Content.IE5\GDRTK9ZY\MC90043251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088597"/>
            <a:ext cx="998922" cy="79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0054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549587"/>
              </p:ext>
            </p:extLst>
          </p:nvPr>
        </p:nvGraphicFramePr>
        <p:xfrm>
          <a:off x="251520" y="116632"/>
          <a:ext cx="8640960" cy="6480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218"/>
                <a:gridCol w="2752873"/>
                <a:gridCol w="5199869"/>
              </a:tblGrid>
              <a:tr h="106409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Question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Answer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8315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What are the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 important things to remember when drawing a bar chart?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8315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Make up a statement for</a:t>
                      </a:r>
                      <a:r>
                        <a:rPr lang="en-GB" baseline="0" dirty="0" smtClean="0"/>
                        <a:t> your bar graph or pie chart </a:t>
                      </a:r>
                      <a:r>
                        <a:rPr lang="en-GB" dirty="0" smtClean="0"/>
                        <a:t>using one or more of the following key words:</a:t>
                      </a:r>
                    </a:p>
                    <a:p>
                      <a:r>
                        <a:rPr lang="en-GB" dirty="0" smtClean="0"/>
                        <a:t>total, range, mode.</a:t>
                      </a:r>
                    </a:p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580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385714"/>
              </p:ext>
            </p:extLst>
          </p:nvPr>
        </p:nvGraphicFramePr>
        <p:xfrm>
          <a:off x="1187624" y="1916832"/>
          <a:ext cx="6096000" cy="453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889"/>
                <a:gridCol w="5088111"/>
              </a:tblGrid>
              <a:tr h="756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0</a:t>
                      </a:r>
                      <a:endParaRPr lang="en-GB" sz="4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1</a:t>
                      </a:r>
                      <a:endParaRPr lang="en-GB" sz="4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2</a:t>
                      </a:r>
                      <a:endParaRPr lang="en-GB" sz="4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3</a:t>
                      </a:r>
                      <a:endParaRPr lang="en-GB" sz="4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4</a:t>
                      </a:r>
                      <a:endParaRPr lang="en-GB" sz="4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0853" y="260648"/>
            <a:ext cx="757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 smtClean="0"/>
              <a:t>Level 5</a:t>
            </a:r>
          </a:p>
          <a:p>
            <a:endParaRPr lang="en-GB" dirty="0" smtClean="0"/>
          </a:p>
          <a:p>
            <a:r>
              <a:rPr lang="en-GB" dirty="0" smtClean="0"/>
              <a:t>Look at the data set for England. Draw a Stem and Leaf Diagram showing the numbers of hours of TV watched each week by students in England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499992" y="1460977"/>
            <a:ext cx="4497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Key   1  2    =   </a:t>
            </a:r>
            <a:endParaRPr lang="en-GB" sz="3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724128" y="1460977"/>
            <a:ext cx="0" cy="936104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8414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0" y="0"/>
            <a:ext cx="5766885" cy="6525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32348" y="645096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205897" y="643571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2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082568" y="645026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898148" y="645096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4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724128" y="645096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5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326871" y="452575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314328" y="28861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301785" y="112727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-328950" y="3182735"/>
            <a:ext cx="2686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Hours </a:t>
            </a:r>
            <a:r>
              <a:rPr lang="en-GB" dirty="0"/>
              <a:t> </a:t>
            </a:r>
            <a:r>
              <a:rPr lang="en-GB" dirty="0" smtClean="0"/>
              <a:t>doing Homework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457962" y="6483230"/>
            <a:ext cx="2686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Hours watching TV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992519" y="16094"/>
            <a:ext cx="7574176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 smtClean="0"/>
              <a:t>Level 5</a:t>
            </a:r>
            <a:endParaRPr lang="en-GB" sz="1600" dirty="0" smtClean="0"/>
          </a:p>
          <a:p>
            <a:r>
              <a:rPr lang="en-GB" sz="1600" dirty="0" smtClean="0"/>
              <a:t>Look at the data set for Denmark. Plot a Scatter Graph showing the numbers of hours of TV watched  by students in Denmark each week and the number of hours spent doing homework.</a:t>
            </a:r>
            <a:endParaRPr lang="en-GB" sz="1600" dirty="0"/>
          </a:p>
        </p:txBody>
      </p:sp>
      <p:sp>
        <p:nvSpPr>
          <p:cNvPr id="2" name="Rectangle 1"/>
          <p:cNvSpPr/>
          <p:nvPr/>
        </p:nvSpPr>
        <p:spPr>
          <a:xfrm>
            <a:off x="7092280" y="1127270"/>
            <a:ext cx="1622443" cy="255454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600" u="sng" dirty="0" smtClean="0"/>
              <a:t>Level 7</a:t>
            </a:r>
          </a:p>
          <a:p>
            <a:endParaRPr lang="en-US" sz="1600" dirty="0" smtClean="0"/>
          </a:p>
          <a:p>
            <a:r>
              <a:rPr lang="en-US" sz="1600" dirty="0" smtClean="0"/>
              <a:t>Use your scatter </a:t>
            </a:r>
            <a:r>
              <a:rPr lang="en-US" sz="1600" dirty="0"/>
              <a:t>graph to predict how many hours of homework are done by  pupil who spends 4.5 hours watching TV.</a:t>
            </a:r>
            <a:endParaRPr lang="en-GB" sz="1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1781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982174"/>
              </p:ext>
            </p:extLst>
          </p:nvPr>
        </p:nvGraphicFramePr>
        <p:xfrm>
          <a:off x="251520" y="116632"/>
          <a:ext cx="8640960" cy="6480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218"/>
                <a:gridCol w="2752873"/>
                <a:gridCol w="5199869"/>
              </a:tblGrid>
              <a:tr h="106409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Question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Answer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8315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What are the important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 things to remember when drawing a stem and leaf diagram?</a:t>
                      </a:r>
                      <a:endParaRPr lang="en-GB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8315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Why</a:t>
                      </a:r>
                      <a:r>
                        <a:rPr lang="en-GB" sz="1800" baseline="0" dirty="0" smtClean="0"/>
                        <a:t> do you think you were asked to plot the data for Denmark as a scatter graph instead of a bar chart?</a:t>
                      </a:r>
                      <a:endParaRPr lang="en-GB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42710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1111</Words>
  <Application>Microsoft Office PowerPoint</Application>
  <PresentationFormat>On-screen Show (4:3)</PresentationFormat>
  <Paragraphs>300</Paragraphs>
  <Slides>19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zeb1</dc:creator>
  <cp:lastModifiedBy>zeb1</cp:lastModifiedBy>
  <cp:revision>25</cp:revision>
  <dcterms:created xsi:type="dcterms:W3CDTF">2014-03-30T10:34:12Z</dcterms:created>
  <dcterms:modified xsi:type="dcterms:W3CDTF">2014-04-26T16:50:17Z</dcterms:modified>
</cp:coreProperties>
</file>