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96" r:id="rId3"/>
    <p:sldId id="297" r:id="rId4"/>
    <p:sldId id="272" r:id="rId5"/>
    <p:sldId id="299" r:id="rId6"/>
    <p:sldId id="300" r:id="rId7"/>
    <p:sldId id="301" r:id="rId8"/>
    <p:sldId id="302" r:id="rId9"/>
    <p:sldId id="277" r:id="rId10"/>
    <p:sldId id="298" r:id="rId11"/>
    <p:sldId id="266" r:id="rId1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94660"/>
  </p:normalViewPr>
  <p:slideViewPr>
    <p:cSldViewPr>
      <p:cViewPr varScale="1">
        <p:scale>
          <a:sx n="61" d="100"/>
          <a:sy n="61" d="100"/>
        </p:scale>
        <p:origin x="1358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E85C1-F582-463A-A684-D599CD5F6709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B5535-EAFE-4B5B-98D7-DDCA71EDF0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37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E0EB2-80EA-46CD-88D8-4ABC003F116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24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AA9F42-16D6-4AD5-A854-4829A684121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91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</a:t>
            </a:r>
            <a:r>
              <a:rPr lang="en-US" baseline="0" dirty="0" smtClean="0"/>
              <a:t> slides 3-9, two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B5535-EAFE-4B5B-98D7-DDCA71EDF04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92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Print this slide and the next slide two to a page and give to pupils to glue into their books. These should be printed onto purple paper so that pupils can easily find them in their books.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AA9F42-16D6-4AD5-A854-4829A684121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762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59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6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2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43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88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43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80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9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59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2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BAA00-203D-4FBD-AC85-57C47A2F90A6}" type="datetimeFigureOut">
              <a:rPr lang="en-GB" smtClean="0"/>
              <a:t>24/01/2016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8426-34B9-4FCA-B096-5F7CD03955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601"/>
              </p:ext>
            </p:extLst>
          </p:nvPr>
        </p:nvGraphicFramePr>
        <p:xfrm>
          <a:off x="107504" y="188640"/>
          <a:ext cx="8928992" cy="1822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5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Today’s Title.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Today’s Date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r>
                        <a:rPr lang="en-US" sz="3200" u="sng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3200" u="sng" baseline="0" dirty="0" smtClean="0">
                          <a:solidFill>
                            <a:schemeClr val="tx1"/>
                          </a:solidFill>
                        </a:rPr>
                        <a:t> Assess my Understanding of Fractions</a:t>
                      </a:r>
                      <a:endParaRPr lang="en-GB" sz="32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fld id="{F1817A8C-E62B-4930-84E4-701E6F17F036}" type="datetime5">
                        <a:rPr lang="en-US" sz="3200" u="sng" smtClean="0">
                          <a:solidFill>
                            <a:schemeClr val="tx1"/>
                          </a:solidFill>
                        </a:rPr>
                        <a:t>24-Jan-16</a:t>
                      </a:fld>
                      <a:endParaRPr lang="en-GB" sz="32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644008" y="2132856"/>
            <a:ext cx="4423538" cy="4176464"/>
            <a:chOff x="4644008" y="2132856"/>
            <a:chExt cx="4423538" cy="41764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25987" t="7559" r="26763" b="9490"/>
            <a:stretch/>
          </p:blipFill>
          <p:spPr>
            <a:xfrm>
              <a:off x="4644008" y="2132856"/>
              <a:ext cx="4229273" cy="4176464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080701" y="2281808"/>
              <a:ext cx="33123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                                                                                </a:t>
              </a:r>
            </a:p>
            <a:p>
              <a:r>
                <a:rPr lang="en-US" sz="1600" u="sng" dirty="0" smtClean="0">
                  <a:latin typeface="Comic Sans MS" panose="030F0702030302020204" pitchFamily="66" charset="0"/>
                </a:rPr>
                <a:t>To Assess my Understanding of</a:t>
              </a:r>
            </a:p>
            <a:p>
              <a:r>
                <a:rPr lang="en-US" sz="1600" u="sng" dirty="0" smtClean="0">
                  <a:latin typeface="Comic Sans MS" panose="030F0702030302020204" pitchFamily="66" charset="0"/>
                </a:rPr>
                <a:t>Fractions</a:t>
              </a:r>
              <a:endParaRPr lang="en-GB" sz="1600" u="sng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18593" y="2204864"/>
              <a:ext cx="1348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u="sng" dirty="0" smtClean="0"/>
                <a:t>? / 09 / 15</a:t>
              </a:r>
              <a:endParaRPr lang="en-GB" u="sng" dirty="0"/>
            </a:p>
          </p:txBody>
        </p:sp>
      </p:grp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251521" y="3284984"/>
            <a:ext cx="424847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u="sng" dirty="0"/>
              <a:t>Starter Activity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Complete the ‘Heard the Word </a:t>
            </a:r>
            <a:r>
              <a:rPr lang="en-GB" sz="2000" dirty="0" smtClean="0"/>
              <a:t>Grid.’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Are there any key </a:t>
            </a:r>
            <a:r>
              <a:rPr lang="en-GB" sz="2000" dirty="0" smtClean="0"/>
              <a:t>words that </a:t>
            </a:r>
            <a:r>
              <a:rPr lang="en-GB" sz="2000" dirty="0"/>
              <a:t>you have learnt or have a better understanding of </a:t>
            </a:r>
            <a:r>
              <a:rPr lang="en-GB" sz="2000" dirty="0" smtClean="0"/>
              <a:t>now than </a:t>
            </a:r>
            <a:r>
              <a:rPr lang="en-GB" sz="2000" dirty="0"/>
              <a:t>you did </a:t>
            </a:r>
            <a:r>
              <a:rPr lang="en-GB" sz="2000" dirty="0" smtClean="0"/>
              <a:t>at the start of this unit of work?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204864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Copy down the Title and Date and underline them.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247065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15515" y="116632"/>
              <a:ext cx="8712970" cy="641538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71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5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4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3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45702" marB="4570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2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1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867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Number</a:t>
                          </a:r>
                          <a:r>
                            <a:rPr lang="en-GB" sz="1600" baseline="0" dirty="0" smtClean="0"/>
                            <a:t> – Calculations  with  Fractions</a:t>
                          </a:r>
                          <a:endParaRPr lang="en-GB" sz="1600" dirty="0" smtClean="0"/>
                        </a:p>
                        <a:p>
                          <a:pPr algn="ctr"/>
                          <a:endParaRPr lang="en-GB" sz="1600" dirty="0"/>
                        </a:p>
                      </a:txBody>
                      <a:tcPr marT="45702" marB="45702" vert="vert27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understand and can use unit fractions 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and 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find those fractions on number lines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recognise 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fractions 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that are equivalent to ½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convert mixed numbers to improper fractions and vice </a:t>
                          </a: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versa.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kern="12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I </a:t>
                          </a: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can add and subtract fractions with a common denominator.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I can calculate fractions of an amount – e.g. 2/5 of 60 and ⅜ of 400g.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add and subtract fractions</a:t>
                          </a: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when one denominator is a factor of the other one </a:t>
                          </a: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e.g. </a:t>
                          </a:r>
                          <a:endParaRPr lang="en-GB" sz="1600" kern="12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I can add and subtract complex fractions, including mixed numbers 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e.g</a:t>
                          </a: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. </a:t>
                          </a:r>
                          <a:endParaRPr lang="en-GB" sz="16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+ 3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endParaRPr lang="en-GB" sz="24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understand and can use efficient methods to add, subtract, multiply and divide fractions, including mixed numbers and questions that involve more than one operation.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2904076"/>
                  </p:ext>
                </p:extLst>
              </p:nvPr>
            </p:nvGraphicFramePr>
            <p:xfrm>
              <a:off x="215515" y="116632"/>
              <a:ext cx="8712970" cy="641538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7180"/>
                    <a:gridCol w="1589158"/>
                    <a:gridCol w="1589158"/>
                    <a:gridCol w="1589158"/>
                    <a:gridCol w="1589158"/>
                    <a:gridCol w="1589158"/>
                  </a:tblGrid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5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4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</a:tr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3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45702" marB="45702"/>
                    </a:tc>
                  </a:tr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2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</a:tr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1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</a:tr>
                  <a:tr h="45867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Number</a:t>
                          </a:r>
                          <a:r>
                            <a:rPr lang="en-GB" sz="1600" baseline="0" dirty="0" smtClean="0"/>
                            <a:t> </a:t>
                          </a:r>
                          <a:r>
                            <a:rPr lang="en-GB" sz="1600" baseline="0" dirty="0" smtClean="0"/>
                            <a:t>– Calculations  with  Fractions</a:t>
                          </a:r>
                          <a:endParaRPr lang="en-GB" sz="1600" dirty="0" smtClean="0"/>
                        </a:p>
                        <a:p>
                          <a:pPr algn="ctr"/>
                          <a:endParaRPr lang="en-GB" sz="1600" dirty="0"/>
                        </a:p>
                      </a:txBody>
                      <a:tcPr marT="45702" marB="45702" vert="vert27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understand and can use unit fractions 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and 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find those fractions on number lines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recognise 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fractions 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that are equivalent to ½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convert mixed numbers to improper fractions and vice </a:t>
                          </a: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versa.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kern="12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I </a:t>
                          </a: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can add and subtract fractions with a common denominator.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500" marR="63500" marT="9525" marB="0">
                        <a:blipFill rotWithShape="1">
                          <a:blip r:embed="rId3"/>
                          <a:stretch>
                            <a:fillRect l="-249231" t="-40505" r="-20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500" marR="63500" marT="9525" marB="0">
                        <a:blipFill rotWithShape="1">
                          <a:blip r:embed="rId3"/>
                          <a:stretch>
                            <a:fillRect l="-347893" t="-40505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understand and can use efficient methods to add, subtract, multiply and divide fractions, including mixed numbers and questions that involve more than one operation.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25890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19347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strategy you will use.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34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15515" y="116632"/>
              <a:ext cx="8712970" cy="641538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71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89158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5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4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3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45702" marB="4570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2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1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867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Number</a:t>
                          </a:r>
                          <a:r>
                            <a:rPr lang="en-GB" sz="1600" baseline="0" dirty="0" smtClean="0"/>
                            <a:t> – Calculations  with  Fractions</a:t>
                          </a:r>
                          <a:endParaRPr lang="en-GB" sz="1600" dirty="0" smtClean="0"/>
                        </a:p>
                        <a:p>
                          <a:pPr algn="ctr"/>
                          <a:endParaRPr lang="en-GB" sz="1600" dirty="0"/>
                        </a:p>
                      </a:txBody>
                      <a:tcPr marT="45702" marB="45702" vert="vert27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understand and can use unit fractions 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and 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find those fractions on number lines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recognise 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fractions 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that are equivalent to ½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convert mixed numbers to improper fractions and vice </a:t>
                          </a: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versa.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kern="12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I </a:t>
                          </a: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can add and subtract fractions with a common denominator.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I can calculate fractions of an amount – e.g. 2/5 of 60 and ⅜ of 400g.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add and subtract fractions</a:t>
                          </a: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when one denominator is a factor of the other one </a:t>
                          </a: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e.g. </a:t>
                          </a:r>
                          <a:endParaRPr lang="en-GB" sz="1600" kern="12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I can add and subtract complex fractions, including mixed numbers 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e.g</a:t>
                          </a: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. </a:t>
                          </a:r>
                          <a:endParaRPr lang="en-GB" sz="16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+ 3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endParaRPr lang="en-GB" sz="24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understand and can use efficient methods to add, subtract, multiply and divide fractions, including mixed numbers and questions that involve more than one operation.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2904076"/>
                  </p:ext>
                </p:extLst>
              </p:nvPr>
            </p:nvGraphicFramePr>
            <p:xfrm>
              <a:off x="215515" y="116632"/>
              <a:ext cx="8712970" cy="641538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7180"/>
                    <a:gridCol w="1589158"/>
                    <a:gridCol w="1589158"/>
                    <a:gridCol w="1589158"/>
                    <a:gridCol w="1589158"/>
                    <a:gridCol w="1589158"/>
                  </a:tblGrid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5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4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</a:tr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3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T="45702" marB="45702"/>
                    </a:tc>
                  </a:tr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2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</a:tr>
                  <a:tr h="3657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1</a:t>
                          </a:r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/>
                        </a:p>
                      </a:txBody>
                      <a:tcPr marT="45702" marB="45702"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T="45702" marB="45702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/>
                        </a:p>
                      </a:txBody>
                      <a:tcPr marT="45702" marB="45702"/>
                    </a:tc>
                  </a:tr>
                  <a:tr h="45867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Number</a:t>
                          </a:r>
                          <a:r>
                            <a:rPr lang="en-GB" sz="1600" baseline="0" dirty="0" smtClean="0"/>
                            <a:t> </a:t>
                          </a:r>
                          <a:r>
                            <a:rPr lang="en-GB" sz="1600" baseline="0" dirty="0" smtClean="0"/>
                            <a:t>– Calculations  with  Fractions</a:t>
                          </a:r>
                          <a:endParaRPr lang="en-GB" sz="1600" dirty="0" smtClean="0"/>
                        </a:p>
                        <a:p>
                          <a:pPr algn="ctr"/>
                          <a:endParaRPr lang="en-GB" sz="1600" dirty="0"/>
                        </a:p>
                      </a:txBody>
                      <a:tcPr marT="45702" marB="45702" vert="vert27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understand and can use unit fractions 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and 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find those fractions on number lines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recognise </a:t>
                          </a: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fractions </a:t>
                          </a: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that are equivalent to ½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can convert mixed numbers to improper fractions and vice </a:t>
                          </a: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versa.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en-GB" sz="1600" kern="12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600" kern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I </a:t>
                          </a: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can add and subtract fractions with a common denominator.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500" marR="63500" marT="9525" marB="0">
                        <a:blipFill rotWithShape="1">
                          <a:blip r:embed="rId3"/>
                          <a:stretch>
                            <a:fillRect l="-249231" t="-40505" r="-20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3500" marR="63500" marT="9525" marB="0">
                        <a:blipFill rotWithShape="1">
                          <a:blip r:embed="rId3"/>
                          <a:stretch>
                            <a:fillRect l="-347893" t="-40505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I understand and can use efficient methods to add, subtract, multiply and divide fractions, including mixed numbers and questions that involve more than one operation.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9525" marB="0"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3219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/>
          </p:nvPr>
        </p:nvGraphicFramePr>
        <p:xfrm>
          <a:off x="179511" y="476673"/>
          <a:ext cx="8784976" cy="6008211"/>
        </p:xfrm>
        <a:graphic>
          <a:graphicData uri="http://schemas.openxmlformats.org/drawingml/2006/table">
            <a:tbl>
              <a:tblPr/>
              <a:tblGrid>
                <a:gridCol w="190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7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Methods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Numerator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Equivalent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Mixed</a:t>
                      </a:r>
                      <a:r>
                        <a:rPr lang="en-GB" baseline="0" dirty="0" smtClean="0"/>
                        <a:t> Number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Top</a:t>
                      </a:r>
                      <a:r>
                        <a:rPr lang="en-GB" baseline="0" dirty="0" smtClean="0"/>
                        <a:t> Heavy Fraction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Common 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80182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9961042"/>
                  </p:ext>
                </p:extLst>
              </p:nvPr>
            </p:nvGraphicFramePr>
            <p:xfrm>
              <a:off x="179513" y="116633"/>
              <a:ext cx="8712968" cy="66843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83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4127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Write down 3 fractions that are equivalent to (the same as) ½.</a:t>
                          </a:r>
                        </a:p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True or false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da-DK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da-DK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is equivalent to (the same as)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da-DK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da-DK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?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How do you know?</a:t>
                          </a:r>
                        </a:p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9961042"/>
                  </p:ext>
                </p:extLst>
              </p:nvPr>
            </p:nvGraphicFramePr>
            <p:xfrm>
              <a:off x="179513" y="116633"/>
              <a:ext cx="8712968" cy="66843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83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4127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Write down 3 fractions that are equivalent to (the same as) ½.</a:t>
                          </a:r>
                        </a:p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21302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808" t="-214857" r="-100304" b="-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0" y="622689"/>
                <a:ext cx="3780419" cy="1529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On the number line opposite mark the following fractions:</a:t>
                </a:r>
                <a:endParaRPr lang="en-GB" sz="24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32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3200" b="0" i="1" dirty="0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22689"/>
                <a:ext cx="3780419" cy="1529458"/>
              </a:xfrm>
              <a:prstGeom prst="rect">
                <a:avLst/>
              </a:prstGeom>
              <a:blipFill>
                <a:blip r:embed="rId3"/>
                <a:stretch>
                  <a:fillRect l="-2415" t="-3187" r="-3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220072" y="836712"/>
            <a:ext cx="3456384" cy="648072"/>
            <a:chOff x="473067" y="3789040"/>
            <a:chExt cx="8442172" cy="90005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968"/>
            <a:stretch/>
          </p:blipFill>
          <p:spPr bwMode="auto">
            <a:xfrm>
              <a:off x="539552" y="3789040"/>
              <a:ext cx="8264958" cy="432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73067" y="4165879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0</a:t>
              </a:r>
              <a:endParaRPr lang="en-GB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39175" y="402822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998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7957160"/>
                  </p:ext>
                </p:extLst>
              </p:nvPr>
            </p:nvGraphicFramePr>
            <p:xfrm>
              <a:off x="107504" y="133288"/>
              <a:ext cx="8856984" cy="65557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6845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68452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3877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154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</a:p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</a:p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154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20 people went to a football match, 3 of them left before the end of the match. What fraction of the people is this?</a:t>
                          </a:r>
                        </a:p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21287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Explain how would you would go about writing 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as a top heavy fraction.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7957160"/>
                  </p:ext>
                </p:extLst>
              </p:nvPr>
            </p:nvGraphicFramePr>
            <p:xfrm>
              <a:off x="107504" y="133288"/>
              <a:ext cx="8856984" cy="65557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6845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68452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154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814" t="-21148" r="-100299" b="-20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814" t="-21148" r="-299" b="-20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154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20 people went to a football match, 3 of them left before the end of the match. What fraction of the people is this?</a:t>
                          </a:r>
                        </a:p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21287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814" t="-209143" r="-100299" b="-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9751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594536"/>
                  </p:ext>
                </p:extLst>
              </p:nvPr>
            </p:nvGraphicFramePr>
            <p:xfrm>
              <a:off x="179513" y="116633"/>
              <a:ext cx="8712968" cy="6628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83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4127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</a:p>
                        <a:p>
                          <a:endParaRPr kumimoji="0" lang="en-GB" sz="32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da-DK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da-DK" sz="3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da-DK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da-DK" sz="3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</a:t>
                          </a:r>
                          <a:endParaRPr kumimoji="0" lang="en-GB" sz="32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Which is bigger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of £25 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of £21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How do you know?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Convince me that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a-DK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da-DK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da-DK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of 20 is 12.</a:t>
                          </a:r>
                        </a:p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594536"/>
                  </p:ext>
                </p:extLst>
              </p:nvPr>
            </p:nvGraphicFramePr>
            <p:xfrm>
              <a:off x="179513" y="116633"/>
              <a:ext cx="8712968" cy="66281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83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4127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808" t="-21471" r="-100304" b="-200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808" t="-21471" r="-304" b="-2005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740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808" t="-121471" r="-100304" b="-100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808" t="-221471" r="-100304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5216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6840010"/>
                  </p:ext>
                </p:extLst>
              </p:nvPr>
            </p:nvGraphicFramePr>
            <p:xfrm>
              <a:off x="179513" y="116633"/>
              <a:ext cx="8712968" cy="66781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83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3915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643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Show me how you would work out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a-DK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da-DK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da-DK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+ 7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da-DK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da-DK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2324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In a survey 60 pupils were asked about their favourite subject.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said Science,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said English and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said Maths.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The rest said P.E.  How many said P.E?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You must show all your working out.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19643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Why are equivalent fractions important when adding or subtracting fractions?</a:t>
                          </a:r>
                          <a:endParaRPr kumimoji="0" lang="da-DK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6840010"/>
                  </p:ext>
                </p:extLst>
              </p:nvPr>
            </p:nvGraphicFramePr>
            <p:xfrm>
              <a:off x="179513" y="116633"/>
              <a:ext cx="8712968" cy="66781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83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643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808" t="-21739" r="-100304" b="-2208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3531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808" t="-101292" r="-100304" b="-83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19643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Why are equivalent fractions important when adding or subtracting fractions?</a:t>
                          </a:r>
                          <a:endParaRPr kumimoji="0" lang="da-DK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4146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2610708"/>
                  </p:ext>
                </p:extLst>
              </p:nvPr>
            </p:nvGraphicFramePr>
            <p:xfrm>
              <a:off x="179513" y="116633"/>
              <a:ext cx="8712968" cy="66247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83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4127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x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endParaRPr kumimoji="0" lang="en-GB" sz="3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GB" dirty="0" smtClean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da-DK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kumimoji="0" lang="da-DK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÷</m:t>
                              </m:r>
                              <m:f>
                                <m:fPr>
                                  <m:ctrlPr>
                                    <a:rPr kumimoji="0" lang="da-DK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da-DK" sz="2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</a:t>
                          </a:r>
                        </a:p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Show me two fractions that  multiplied together make a whole.</a:t>
                          </a:r>
                        </a:p>
                        <a:p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True/Never/Sometimes: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‘Multiplying two fractions together gives a bigger answer than either of the fractions you are multiplying.’ </a:t>
                          </a:r>
                        </a:p>
                        <a:p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2610708"/>
                  </p:ext>
                </p:extLst>
              </p:nvPr>
            </p:nvGraphicFramePr>
            <p:xfrm>
              <a:off x="179513" y="116633"/>
              <a:ext cx="8712968" cy="66247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83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02298">
                      <a:extLst>
                        <a:ext uri="{9D8B030D-6E8A-4147-A177-3AD203B41FA5}">
                          <a16:colId xmlns:a16="http://schemas.microsoft.com/office/drawing/2014/main" val="1121938393"/>
                        </a:ext>
                      </a:extLst>
                    </a:gridCol>
                  </a:tblGrid>
                  <a:tr h="4127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u="sng" dirty="0" smtClean="0">
                              <a:solidFill>
                                <a:schemeClr val="tx1"/>
                              </a:solidFill>
                            </a:rPr>
                            <a:t>Questions and Answers</a:t>
                          </a:r>
                          <a:endParaRPr lang="en-GB" sz="2000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Fluency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808" t="-21534" r="-100304" b="-2011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7808" t="-21534" r="-304" b="-2011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Problem Solving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a-DK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Show me two fractions that  multiplied together make a whole.</a:t>
                          </a:r>
                        </a:p>
                        <a:p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7413112"/>
                      </a:ext>
                    </a:extLst>
                  </a:tr>
                  <a:tr h="20706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Reasoning</a:t>
                          </a:r>
                          <a:endParaRPr lang="en-GB" dirty="0"/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True/Never/Sometimes: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‘Multiplying two fractions together gives a bigger answer than either of the fractions you are multiplying.’ </a:t>
                          </a:r>
                        </a:p>
                        <a:p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:endParaRPr lang="en-GB" sz="2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918613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7595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455486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27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747</Words>
  <Application>Microsoft Office PowerPoint</Application>
  <PresentationFormat>On-screen Show (4:3)</PresentationFormat>
  <Paragraphs>165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95</cp:revision>
  <cp:lastPrinted>2015-12-04T17:01:21Z</cp:lastPrinted>
  <dcterms:created xsi:type="dcterms:W3CDTF">2014-09-15T15:07:27Z</dcterms:created>
  <dcterms:modified xsi:type="dcterms:W3CDTF">2016-01-24T07:23:28Z</dcterms:modified>
</cp:coreProperties>
</file>