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27B5A7E-7B0E-4519-ACAE-0246C2C8F7DD}">
          <p14:sldIdLst>
            <p14:sldId id="256"/>
            <p14:sldId id="258"/>
            <p14:sldId id="260"/>
            <p14:sldId id="259"/>
            <p14:sldId id="261"/>
            <p14:sldId id="262"/>
          </p14:sldIdLst>
        </p14:section>
        <p14:section name="Untitled Section" id="{6E87B94A-F48A-446F-AD26-D2347A133F23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94FA-9128-4C95-9834-073FF5121C66}" type="datetimeFigureOut">
              <a:rPr lang="en-GB" smtClean="0"/>
              <a:t>22/02/2014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6E7A-2685-4E54-902E-3446B5212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3967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94FA-9128-4C95-9834-073FF5121C66}" type="datetimeFigureOut">
              <a:rPr lang="en-GB" smtClean="0"/>
              <a:t>22/02/2014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6E7A-2685-4E54-902E-3446B5212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7513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94FA-9128-4C95-9834-073FF5121C66}" type="datetimeFigureOut">
              <a:rPr lang="en-GB" smtClean="0"/>
              <a:t>22/02/2014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6E7A-2685-4E54-902E-3446B5212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1363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94FA-9128-4C95-9834-073FF5121C66}" type="datetimeFigureOut">
              <a:rPr lang="en-GB" smtClean="0"/>
              <a:t>22/02/2014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6E7A-2685-4E54-902E-3446B5212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9463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94FA-9128-4C95-9834-073FF5121C66}" type="datetimeFigureOut">
              <a:rPr lang="en-GB" smtClean="0"/>
              <a:t>22/02/2014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6E7A-2685-4E54-902E-3446B5212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3417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94FA-9128-4C95-9834-073FF5121C66}" type="datetimeFigureOut">
              <a:rPr lang="en-GB" smtClean="0"/>
              <a:t>22/02/2014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6E7A-2685-4E54-902E-3446B5212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2239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94FA-9128-4C95-9834-073FF5121C66}" type="datetimeFigureOut">
              <a:rPr lang="en-GB" smtClean="0"/>
              <a:t>22/02/2014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6E7A-2685-4E54-902E-3446B5212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1721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94FA-9128-4C95-9834-073FF5121C66}" type="datetimeFigureOut">
              <a:rPr lang="en-GB" smtClean="0"/>
              <a:t>22/02/2014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6E7A-2685-4E54-902E-3446B5212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6028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94FA-9128-4C95-9834-073FF5121C66}" type="datetimeFigureOut">
              <a:rPr lang="en-GB" smtClean="0"/>
              <a:t>22/02/2014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6E7A-2685-4E54-902E-3446B5212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6415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94FA-9128-4C95-9834-073FF5121C66}" type="datetimeFigureOut">
              <a:rPr lang="en-GB" smtClean="0"/>
              <a:t>22/02/2014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6E7A-2685-4E54-902E-3446B5212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4247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94FA-9128-4C95-9834-073FF5121C66}" type="datetimeFigureOut">
              <a:rPr lang="en-GB" smtClean="0"/>
              <a:t>22/02/2014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C6E7A-2685-4E54-902E-3446B5212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7037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294FA-9128-4C95-9834-073FF5121C66}" type="datetimeFigureOut">
              <a:rPr lang="en-GB" smtClean="0"/>
              <a:t>22/02/2014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C6E7A-2685-4E54-902E-3446B52127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0848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75126" y="183125"/>
            <a:ext cx="8593747" cy="6556157"/>
            <a:chOff x="287458" y="221617"/>
            <a:chExt cx="4104455" cy="3300918"/>
          </a:xfrm>
        </p:grpSpPr>
        <p:pic>
          <p:nvPicPr>
            <p:cNvPr id="1026" name="Picture 2" descr="C:\Users\zeb1\Desktop\BS6LcYCCAAIFFqj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-5000"/>
                      </a14:imgEffect>
                      <a14:imgEffect>
                        <a14:brightnessContrast bright="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7458" y="221617"/>
              <a:ext cx="4104455" cy="32684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>
              <a:off x="347134" y="3104142"/>
              <a:ext cx="4007652" cy="41839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sz="2400" dirty="0" smtClean="0"/>
                <a:t>Colour in the person that represents your </a:t>
              </a:r>
              <a:r>
                <a:rPr lang="en-GB" sz="2400" dirty="0" err="1" smtClean="0"/>
                <a:t>mindset</a:t>
              </a:r>
              <a:r>
                <a:rPr lang="en-GB" sz="2400" dirty="0" smtClean="0"/>
                <a:t> in today’s lesson. </a:t>
              </a:r>
              <a:endParaRPr lang="en-GB" sz="2400" dirty="0"/>
            </a:p>
          </p:txBody>
        </p:sp>
      </p:grpSp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4426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9" name="Line 13"/>
          <p:cNvSpPr>
            <a:spLocks noChangeShapeType="1"/>
          </p:cNvSpPr>
          <p:nvPr/>
        </p:nvSpPr>
        <p:spPr bwMode="auto">
          <a:xfrm>
            <a:off x="1752600" y="1349139"/>
            <a:ext cx="1295400" cy="566350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 flipH="1">
            <a:off x="7380312" y="2514600"/>
            <a:ext cx="734988" cy="914400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>
            <a:off x="755576" y="3834636"/>
            <a:ext cx="432048" cy="746492"/>
          </a:xfrm>
          <a:prstGeom prst="line">
            <a:avLst/>
          </a:prstGeom>
          <a:noFill/>
          <a:ln w="38100">
            <a:solidFill>
              <a:srgbClr val="6600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152400" y="799018"/>
            <a:ext cx="29337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 dirty="0" smtClean="0"/>
              <a:t>One question I would like answered…</a:t>
            </a:r>
            <a:endParaRPr lang="en-GB" sz="2000" b="1" dirty="0"/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6553200" y="1806714"/>
            <a:ext cx="241128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 dirty="0"/>
              <a:t>Two </a:t>
            </a:r>
            <a:r>
              <a:rPr lang="en-GB" sz="2000" b="1" dirty="0" smtClean="0"/>
              <a:t>things I am not sure about yet….</a:t>
            </a:r>
            <a:endParaRPr lang="en-GB" sz="2000" b="1" dirty="0"/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152400" y="2431690"/>
            <a:ext cx="146685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 dirty="0"/>
              <a:t>Three </a:t>
            </a:r>
            <a:r>
              <a:rPr lang="en-GB" sz="2000" b="1" dirty="0" smtClean="0"/>
              <a:t>things </a:t>
            </a:r>
            <a:r>
              <a:rPr lang="en-GB" sz="2000" b="1" dirty="0"/>
              <a:t>I </a:t>
            </a:r>
            <a:r>
              <a:rPr lang="en-GB" sz="2000" b="1" dirty="0" smtClean="0"/>
              <a:t>have mastered…</a:t>
            </a:r>
            <a:endParaRPr lang="en-GB" sz="2000" b="1" dirty="0"/>
          </a:p>
        </p:txBody>
      </p:sp>
      <p:grpSp>
        <p:nvGrpSpPr>
          <p:cNvPr id="3" name="Group 2"/>
          <p:cNvGrpSpPr/>
          <p:nvPr/>
        </p:nvGrpSpPr>
        <p:grpSpPr>
          <a:xfrm>
            <a:off x="507326" y="980729"/>
            <a:ext cx="8097122" cy="5616624"/>
            <a:chOff x="1943100" y="1948249"/>
            <a:chExt cx="6388921" cy="4217055"/>
          </a:xfrm>
        </p:grpSpPr>
        <p:sp>
          <p:nvSpPr>
            <p:cNvPr id="2" name="Rectangle 1"/>
            <p:cNvSpPr/>
            <p:nvPr/>
          </p:nvSpPr>
          <p:spPr>
            <a:xfrm>
              <a:off x="1943100" y="4761637"/>
              <a:ext cx="2124844" cy="1403667"/>
            </a:xfrm>
            <a:prstGeom prst="rect">
              <a:avLst/>
            </a:prstGeom>
            <a:noFill/>
            <a:ln w="508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082333" y="4761637"/>
              <a:ext cx="2124844" cy="1403667"/>
            </a:xfrm>
            <a:prstGeom prst="rect">
              <a:avLst/>
            </a:prstGeom>
            <a:noFill/>
            <a:ln w="508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207177" y="4761636"/>
              <a:ext cx="2124844" cy="1403667"/>
            </a:xfrm>
            <a:prstGeom prst="rect">
              <a:avLst/>
            </a:prstGeom>
            <a:noFill/>
            <a:ln w="508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987088" y="3351917"/>
              <a:ext cx="2124844" cy="1403667"/>
            </a:xfrm>
            <a:prstGeom prst="rect">
              <a:avLst/>
            </a:prstGeom>
            <a:noFill/>
            <a:ln w="508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144755" y="3357970"/>
              <a:ext cx="2124844" cy="1403667"/>
            </a:xfrm>
            <a:prstGeom prst="rect">
              <a:avLst/>
            </a:prstGeom>
            <a:noFill/>
            <a:ln w="508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109647" y="1948249"/>
              <a:ext cx="2124844" cy="1403667"/>
            </a:xfrm>
            <a:prstGeom prst="rect">
              <a:avLst/>
            </a:prstGeom>
            <a:noFill/>
            <a:ln w="508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2" name="Rectangl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2627784" y="169462"/>
            <a:ext cx="42599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u="sng" dirty="0" smtClean="0"/>
              <a:t>Progress Pyramid</a:t>
            </a:r>
            <a:endParaRPr lang="en-GB" sz="3200" b="1" u="sng" dirty="0"/>
          </a:p>
        </p:txBody>
      </p:sp>
    </p:spTree>
    <p:extLst>
      <p:ext uri="{BB962C8B-B14F-4D97-AF65-F5344CB8AC3E}">
        <p14:creationId xmlns:p14="http://schemas.microsoft.com/office/powerpoint/2010/main" val="2172458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9" grpId="0" animBg="1"/>
      <p:bldP spid="4110" grpId="0" animBg="1"/>
      <p:bldP spid="4111" grpId="0" animBg="1"/>
      <p:bldP spid="4113" grpId="0"/>
      <p:bldP spid="41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4546900"/>
              </p:ext>
            </p:extLst>
          </p:nvPr>
        </p:nvGraphicFramePr>
        <p:xfrm>
          <a:off x="306000" y="1196752"/>
          <a:ext cx="8532000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7648"/>
                <a:gridCol w="7434352"/>
              </a:tblGrid>
              <a:tr h="1066800">
                <a:tc>
                  <a:txBody>
                    <a:bodyPr/>
                    <a:lstStyle/>
                    <a:p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I’m so confident</a:t>
                      </a:r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</a:rPr>
                        <a:t> - I could explain this to someone else!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6800">
                <a:tc>
                  <a:txBody>
                    <a:bodyPr/>
                    <a:lstStyle/>
                    <a:p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I can get to the right answer</a:t>
                      </a:r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</a:rPr>
                        <a:t> but I don’t understand well enough to explain it yet.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6800">
                <a:tc>
                  <a:txBody>
                    <a:bodyPr/>
                    <a:lstStyle/>
                    <a:p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I understand</a:t>
                      </a:r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</a:rPr>
                        <a:t> some of this but I don’t understand all of it yet.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6800">
                <a:tc>
                  <a:txBody>
                    <a:bodyPr/>
                    <a:lstStyle/>
                    <a:p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</a:rPr>
                        <a:t> tried hard and I listened but I am finding this challenging. I will make sure that I get help with this next lesson.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66800">
                <a:tc>
                  <a:txBody>
                    <a:bodyPr/>
                    <a:lstStyle/>
                    <a:p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</a:rPr>
                        <a:t>I do not understand any of this yet. There are things I could do to be a better learner next lesson.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Down Arrow 4"/>
          <p:cNvSpPr/>
          <p:nvPr/>
        </p:nvSpPr>
        <p:spPr>
          <a:xfrm rot="10800000">
            <a:off x="323527" y="1268760"/>
            <a:ext cx="1080120" cy="5256584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79513" y="156722"/>
            <a:ext cx="858802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Colour in the arrow, up to the statement which best describes your current understanding.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67603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260648"/>
            <a:ext cx="849694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/>
              <a:t>My Favourite MISTAKES </a:t>
            </a:r>
            <a:endParaRPr lang="en-GB" sz="6000" dirty="0"/>
          </a:p>
          <a:p>
            <a:endParaRPr lang="en-GB" sz="3600" dirty="0" smtClean="0"/>
          </a:p>
          <a:p>
            <a:r>
              <a:rPr lang="en-GB" sz="3600" b="1" dirty="0" smtClean="0">
                <a:solidFill>
                  <a:srgbClr val="FF0000"/>
                </a:solidFill>
              </a:rPr>
              <a:t>M</a:t>
            </a:r>
            <a:r>
              <a:rPr lang="en-GB" sz="3600" dirty="0" smtClean="0"/>
              <a:t>eans</a:t>
            </a:r>
          </a:p>
          <a:p>
            <a:r>
              <a:rPr lang="en-GB" sz="3600" b="1" dirty="0" smtClean="0">
                <a:solidFill>
                  <a:srgbClr val="FF0000"/>
                </a:solidFill>
              </a:rPr>
              <a:t>I</a:t>
            </a:r>
            <a:r>
              <a:rPr lang="en-GB" sz="3600" dirty="0" smtClean="0"/>
              <a:t> </a:t>
            </a:r>
          </a:p>
          <a:p>
            <a:r>
              <a:rPr lang="en-GB" sz="3600" b="1" dirty="0" smtClean="0">
                <a:solidFill>
                  <a:srgbClr val="FF0000"/>
                </a:solidFill>
              </a:rPr>
              <a:t>S</a:t>
            </a:r>
            <a:r>
              <a:rPr lang="en-GB" sz="3600" dirty="0" smtClean="0"/>
              <a:t>tart </a:t>
            </a:r>
          </a:p>
          <a:p>
            <a:r>
              <a:rPr lang="en-GB" sz="3600" b="1" dirty="0" smtClean="0">
                <a:solidFill>
                  <a:srgbClr val="FF0000"/>
                </a:solidFill>
              </a:rPr>
              <a:t>T</a:t>
            </a:r>
            <a:r>
              <a:rPr lang="en-GB" sz="3600" dirty="0" smtClean="0"/>
              <a:t>o </a:t>
            </a:r>
          </a:p>
          <a:p>
            <a:r>
              <a:rPr lang="en-GB" sz="3600" b="1" dirty="0" smtClean="0">
                <a:solidFill>
                  <a:srgbClr val="FF0000"/>
                </a:solidFill>
              </a:rPr>
              <a:t>A</a:t>
            </a:r>
            <a:r>
              <a:rPr lang="en-GB" sz="3600" dirty="0" smtClean="0"/>
              <a:t>cquire</a:t>
            </a:r>
          </a:p>
          <a:p>
            <a:r>
              <a:rPr lang="en-GB" sz="3600" b="1" dirty="0" smtClean="0">
                <a:solidFill>
                  <a:srgbClr val="FF0000"/>
                </a:solidFill>
              </a:rPr>
              <a:t>K</a:t>
            </a:r>
            <a:r>
              <a:rPr lang="en-GB" sz="3600" dirty="0" smtClean="0"/>
              <a:t>nowledge</a:t>
            </a:r>
          </a:p>
          <a:p>
            <a:r>
              <a:rPr lang="en-GB" sz="3600" b="1" dirty="0" smtClean="0">
                <a:solidFill>
                  <a:srgbClr val="FF0000"/>
                </a:solidFill>
              </a:rPr>
              <a:t>E</a:t>
            </a:r>
            <a:r>
              <a:rPr lang="en-GB" sz="3600" dirty="0" smtClean="0"/>
              <a:t>xperience</a:t>
            </a:r>
          </a:p>
          <a:p>
            <a:r>
              <a:rPr lang="en-GB" sz="3600" b="1" dirty="0" smtClean="0">
                <a:solidFill>
                  <a:srgbClr val="FF0000"/>
                </a:solidFill>
              </a:rPr>
              <a:t>S</a:t>
            </a:r>
            <a:r>
              <a:rPr lang="en-GB" sz="3600" dirty="0" smtClean="0"/>
              <a:t>kills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203848" y="1916832"/>
            <a:ext cx="5616624" cy="4536504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491880" y="2060848"/>
            <a:ext cx="48245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A</a:t>
            </a:r>
            <a:r>
              <a:rPr lang="en-GB" sz="2800" dirty="0" smtClean="0"/>
              <a:t> mistake that moved my learning on……</a:t>
            </a:r>
            <a:endParaRPr lang="en-GB" sz="2800" dirty="0"/>
          </a:p>
        </p:txBody>
      </p:sp>
      <p:pic>
        <p:nvPicPr>
          <p:cNvPr id="3076" name="Picture 4" descr="C:\Program Files\Microsoft Office\Media\CntCD1\ClipArt2\j021570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613" y="5350101"/>
            <a:ext cx="808367" cy="876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0274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3792550"/>
              </p:ext>
            </p:extLst>
          </p:nvPr>
        </p:nvGraphicFramePr>
        <p:xfrm>
          <a:off x="107505" y="114022"/>
          <a:ext cx="8928992" cy="66027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4491"/>
                <a:gridCol w="1206985"/>
                <a:gridCol w="3220619"/>
                <a:gridCol w="1106897"/>
              </a:tblGrid>
              <a:tr h="875797">
                <a:tc>
                  <a:txBody>
                    <a:bodyPr/>
                    <a:lstStyle/>
                    <a:p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Understanding</a:t>
                      </a:r>
                    </a:p>
                    <a:p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Self Assessment………….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Understanding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Teacher Assessment</a:t>
                      </a:r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2610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I’m confident enough to explain this to someone else.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You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 made excellent progress in today’s lesson.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9706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I understand most of this but not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 well enough to explain it to someone else yet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You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 made good progress in today’s lesson.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2610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I’ve really struggled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 with this, I need help to move my understanding on.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You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 did not make enough progress in today’s lesson.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2610">
                <a:tc>
                  <a:txBody>
                    <a:bodyPr/>
                    <a:lstStyle/>
                    <a:p>
                      <a:r>
                        <a:rPr lang="en-GB" sz="1600" b="1" baseline="0" dirty="0" smtClean="0">
                          <a:solidFill>
                            <a:schemeClr val="tx1"/>
                          </a:solidFill>
                        </a:rPr>
                        <a:t>Effort</a:t>
                      </a:r>
                    </a:p>
                    <a:p>
                      <a:r>
                        <a:rPr lang="en-GB" sz="1600" b="1" baseline="0" dirty="0" smtClean="0">
                          <a:solidFill>
                            <a:schemeClr val="tx1"/>
                          </a:solidFill>
                        </a:rPr>
                        <a:t>Self Assessment……….</a:t>
                      </a: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baseline="0" dirty="0" smtClean="0">
                          <a:solidFill>
                            <a:schemeClr val="tx1"/>
                          </a:solidFill>
                        </a:rPr>
                        <a:t>Understanding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baseline="0" dirty="0" smtClean="0">
                          <a:solidFill>
                            <a:schemeClr val="tx1"/>
                          </a:solidFill>
                        </a:rPr>
                        <a:t>Teacher Assessment………….</a:t>
                      </a:r>
                      <a:endParaRPr lang="en-GB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761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1. I have put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 a lot of effort into my learning today.</a:t>
                      </a:r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1.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You demonstrated excellent determination and resilience. You made an effort to show your working out.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236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2. I have put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 some effort into my learning today but I 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know I could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 have pushed myself further.</a:t>
                      </a:r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2.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You demonstrated good determination and resilience. You made some effort to show your working out.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926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3. I was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 not a good learner in today’s lesson. I can do better.</a:t>
                      </a:r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3.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You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</a:rPr>
                        <a:t> gave up too quickly.</a:t>
                      </a:r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1" name="Picture 4" descr="C:\Program Files\Microsoft Office\Media\CntCD1\ClipArt2\j0232133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212976"/>
            <a:ext cx="639384" cy="656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al 1"/>
          <p:cNvSpPr/>
          <p:nvPr/>
        </p:nvSpPr>
        <p:spPr>
          <a:xfrm>
            <a:off x="3564333" y="1040721"/>
            <a:ext cx="360040" cy="36004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3564333" y="1844824"/>
            <a:ext cx="360040" cy="36004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3564333" y="2669080"/>
            <a:ext cx="360040" cy="36004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C:\Program Files\Microsoft Office\Media\CntCD1\Animated\j0254507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6118" y="169379"/>
            <a:ext cx="762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Program Files\Microsoft Office\Media\CntCD1\Animated\j0254507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5663" y="169379"/>
            <a:ext cx="762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C:\Program Files\Microsoft Office\Media\CntCD1\ClipArt2\j0232133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971" y="3212976"/>
            <a:ext cx="639384" cy="656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5119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5414168"/>
              </p:ext>
            </p:extLst>
          </p:nvPr>
        </p:nvGraphicFramePr>
        <p:xfrm>
          <a:off x="323528" y="188640"/>
          <a:ext cx="8568951" cy="65527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6317"/>
                <a:gridCol w="2856317"/>
                <a:gridCol w="2856317"/>
              </a:tblGrid>
              <a:tr h="21842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smtClean="0">
                          <a:solidFill>
                            <a:schemeClr val="tx1"/>
                          </a:solidFill>
                        </a:rPr>
                        <a:t>Tips I would give a friend to solve this problem are .........</a:t>
                      </a:r>
                      <a:endParaRPr lang="en-GB" sz="18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smtClean="0">
                          <a:solidFill>
                            <a:schemeClr val="tx1"/>
                          </a:solidFill>
                          <a:effectLst/>
                        </a:rPr>
                        <a:t>I have made a link between this topic and …</a:t>
                      </a:r>
                      <a:endParaRPr lang="en-GB" sz="1400" b="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smtClean="0">
                          <a:solidFill>
                            <a:schemeClr val="tx1"/>
                          </a:solidFill>
                          <a:effectLst/>
                        </a:rPr>
                        <a:t>To help me move forward, when I got stuck </a:t>
                      </a:r>
                      <a:r>
                        <a:rPr lang="en-GB" sz="1800" b="0" dirty="0" smtClean="0">
                          <a:solidFill>
                            <a:schemeClr val="tx1"/>
                          </a:solidFill>
                          <a:effectLst/>
                        </a:rPr>
                        <a:t>today, I </a:t>
                      </a:r>
                      <a:r>
                        <a:rPr lang="en-GB" sz="1800" b="0" dirty="0" smtClean="0">
                          <a:solidFill>
                            <a:schemeClr val="tx1"/>
                          </a:solidFill>
                          <a:effectLst/>
                        </a:rPr>
                        <a:t>….</a:t>
                      </a:r>
                      <a:endParaRPr lang="en-GB" sz="1400" b="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842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smtClean="0">
                          <a:effectLst/>
                        </a:rPr>
                        <a:t>Today I interacted with the teacher by ……</a:t>
                      </a:r>
                      <a:endParaRPr lang="en-GB" sz="1400" b="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smtClean="0">
                          <a:effectLst/>
                        </a:rPr>
                        <a:t>Today I am still unsure about ………………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0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0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smtClean="0">
                          <a:effectLst/>
                        </a:rPr>
                        <a:t>To </a:t>
                      </a:r>
                      <a:r>
                        <a:rPr lang="en-GB" sz="1800" b="0" dirty="0" smtClean="0">
                          <a:effectLst/>
                        </a:rPr>
                        <a:t>fill in this gap I intend to …………</a:t>
                      </a:r>
                      <a:endParaRPr lang="en-GB" sz="1400" b="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smtClean="0">
                          <a:effectLst/>
                        </a:rPr>
                        <a:t>A barrier to my learning today was………..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0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0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smtClean="0">
                          <a:effectLst/>
                        </a:rPr>
                        <a:t>I </a:t>
                      </a:r>
                      <a:r>
                        <a:rPr lang="en-GB" sz="1800" b="0" dirty="0" smtClean="0">
                          <a:effectLst/>
                        </a:rPr>
                        <a:t>will try to overcome by …..</a:t>
                      </a:r>
                      <a:endParaRPr lang="en-GB" sz="1400" b="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842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smtClean="0">
                          <a:effectLst/>
                        </a:rPr>
                        <a:t>Today I explained to ……….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0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smtClean="0">
                          <a:effectLst/>
                        </a:rPr>
                        <a:t>how to …………..</a:t>
                      </a:r>
                      <a:endParaRPr lang="en-GB" sz="1400" b="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</a:rPr>
                        <a:t>Something I have learnt today about the way I learn is ………</a:t>
                      </a:r>
                      <a:endParaRPr lang="en-GB" sz="1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At home, I need to look at ………………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919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449</Words>
  <Application>Microsoft Office PowerPoint</Application>
  <PresentationFormat>On-screen Show (4:3)</PresentationFormat>
  <Paragraphs>62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zeb1</dc:creator>
  <cp:lastModifiedBy>zeb1</cp:lastModifiedBy>
  <cp:revision>18</cp:revision>
  <dcterms:created xsi:type="dcterms:W3CDTF">2013-11-22T19:20:50Z</dcterms:created>
  <dcterms:modified xsi:type="dcterms:W3CDTF">2014-02-22T19:22:06Z</dcterms:modified>
</cp:coreProperties>
</file>