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3" r:id="rId2"/>
    <p:sldId id="264" r:id="rId3"/>
    <p:sldId id="283" r:id="rId4"/>
    <p:sldId id="284" r:id="rId5"/>
    <p:sldId id="285" r:id="rId6"/>
    <p:sldId id="286" r:id="rId7"/>
    <p:sldId id="302" r:id="rId8"/>
    <p:sldId id="324" r:id="rId9"/>
    <p:sldId id="271" r:id="rId10"/>
    <p:sldId id="275" r:id="rId11"/>
    <p:sldId id="276"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17" r:id="rId25"/>
    <p:sldId id="318" r:id="rId26"/>
    <p:sldId id="320" r:id="rId27"/>
    <p:sldId id="325" r:id="rId28"/>
    <p:sldId id="321" r:id="rId29"/>
    <p:sldId id="308" r:id="rId30"/>
    <p:sldId id="309" r:id="rId31"/>
    <p:sldId id="322" r:id="rId32"/>
    <p:sldId id="311" r:id="rId33"/>
    <p:sldId id="312" r:id="rId34"/>
    <p:sldId id="313" r:id="rId35"/>
    <p:sldId id="314" r:id="rId36"/>
    <p:sldId id="303" r:id="rId37"/>
    <p:sldId id="304" r:id="rId38"/>
    <p:sldId id="305" r:id="rId39"/>
    <p:sldId id="307" r:id="rId40"/>
    <p:sldId id="274" r:id="rId41"/>
    <p:sldId id="315" r:id="rId42"/>
    <p:sldId id="323" r:id="rId4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BCE60-BE99-472F-82FA-E9E36BED9F7C}" type="doc">
      <dgm:prSet loTypeId="urn:microsoft.com/office/officeart/2005/8/layout/venn1" loCatId="relationship" qsTypeId="urn:microsoft.com/office/officeart/2005/8/quickstyle/simple1" qsCatId="simple" csTypeId="urn:microsoft.com/office/officeart/2005/8/colors/accent1_2" csCatId="accent1" phldr="1"/>
      <dgm:spPr/>
    </dgm:pt>
    <dgm:pt modelId="{8D59490B-5B57-4175-99F9-3C92FAE9EF58}">
      <dgm:prSet phldrT="[Text]" custT="1"/>
      <dgm:spPr>
        <a:solidFill>
          <a:schemeClr val="accent1">
            <a:lumMod val="20000"/>
            <a:lumOff val="80000"/>
          </a:schemeClr>
        </a:solidFill>
      </dgm:spPr>
      <dgm:t>
        <a:bodyPr/>
        <a:lstStyle/>
        <a:p>
          <a:r>
            <a:rPr lang="en-GB" sz="2800" dirty="0" smtClean="0"/>
            <a:t>Growth Mind-set</a:t>
          </a:r>
          <a:endParaRPr lang="en-GB" sz="2800" dirty="0"/>
        </a:p>
      </dgm:t>
    </dgm:pt>
    <dgm:pt modelId="{26851B8E-2AFF-4DD0-825F-2B8888A9FCCD}" type="parTrans" cxnId="{FE51CA00-7723-4F8B-8D72-C7E0FCA9A18E}">
      <dgm:prSet/>
      <dgm:spPr/>
      <dgm:t>
        <a:bodyPr/>
        <a:lstStyle/>
        <a:p>
          <a:endParaRPr lang="en-GB"/>
        </a:p>
      </dgm:t>
    </dgm:pt>
    <dgm:pt modelId="{C7C8B86F-C69A-425E-BDE0-12CE32321DDC}" type="sibTrans" cxnId="{FE51CA00-7723-4F8B-8D72-C7E0FCA9A18E}">
      <dgm:prSet/>
      <dgm:spPr/>
      <dgm:t>
        <a:bodyPr/>
        <a:lstStyle/>
        <a:p>
          <a:endParaRPr lang="en-GB"/>
        </a:p>
      </dgm:t>
    </dgm:pt>
    <dgm:pt modelId="{36FC4FB9-CE64-47C1-A396-0EA4E7A9245B}">
      <dgm:prSet phldrT="[Text]" custT="1"/>
      <dgm:spPr>
        <a:solidFill>
          <a:schemeClr val="accent1">
            <a:lumMod val="40000"/>
            <a:lumOff val="60000"/>
            <a:alpha val="50000"/>
          </a:schemeClr>
        </a:solidFill>
      </dgm:spPr>
      <dgm:t>
        <a:bodyPr/>
        <a:lstStyle/>
        <a:p>
          <a:r>
            <a:rPr lang="en-GB" sz="2800" dirty="0" smtClean="0"/>
            <a:t>Fixed Mind-set</a:t>
          </a:r>
          <a:endParaRPr lang="en-GB" sz="2800" dirty="0"/>
        </a:p>
      </dgm:t>
    </dgm:pt>
    <dgm:pt modelId="{7BAB47AE-C49B-43A0-B5AB-C57E21797DF7}" type="parTrans" cxnId="{FD986413-FEAD-4955-A60A-1F06720CC329}">
      <dgm:prSet/>
      <dgm:spPr/>
      <dgm:t>
        <a:bodyPr/>
        <a:lstStyle/>
        <a:p>
          <a:endParaRPr lang="en-GB"/>
        </a:p>
      </dgm:t>
    </dgm:pt>
    <dgm:pt modelId="{4520C61B-9834-4E14-A8CB-CAD5DA5DF3D0}" type="sibTrans" cxnId="{FD986413-FEAD-4955-A60A-1F06720CC329}">
      <dgm:prSet/>
      <dgm:spPr/>
      <dgm:t>
        <a:bodyPr/>
        <a:lstStyle/>
        <a:p>
          <a:endParaRPr lang="en-GB"/>
        </a:p>
      </dgm:t>
    </dgm:pt>
    <dgm:pt modelId="{EBFB36FC-7D9D-4A9F-BB50-15F2FA72B7C4}" type="pres">
      <dgm:prSet presAssocID="{755BCE60-BE99-472F-82FA-E9E36BED9F7C}" presName="compositeShape" presStyleCnt="0">
        <dgm:presLayoutVars>
          <dgm:chMax val="7"/>
          <dgm:dir/>
          <dgm:resizeHandles val="exact"/>
        </dgm:presLayoutVars>
      </dgm:prSet>
      <dgm:spPr/>
    </dgm:pt>
    <dgm:pt modelId="{33B0B246-9DE3-4900-9C0C-48AF2FD982B4}" type="pres">
      <dgm:prSet presAssocID="{8D59490B-5B57-4175-99F9-3C92FAE9EF58}" presName="circ1" presStyleLbl="vennNode1" presStyleIdx="0" presStyleCnt="2"/>
      <dgm:spPr/>
      <dgm:t>
        <a:bodyPr/>
        <a:lstStyle/>
        <a:p>
          <a:endParaRPr lang="en-GB"/>
        </a:p>
      </dgm:t>
    </dgm:pt>
    <dgm:pt modelId="{2C078E89-6FDD-4885-ADA7-D07694314A62}" type="pres">
      <dgm:prSet presAssocID="{8D59490B-5B57-4175-99F9-3C92FAE9EF58}" presName="circ1Tx" presStyleLbl="revTx" presStyleIdx="0" presStyleCnt="0">
        <dgm:presLayoutVars>
          <dgm:chMax val="0"/>
          <dgm:chPref val="0"/>
          <dgm:bulletEnabled val="1"/>
        </dgm:presLayoutVars>
      </dgm:prSet>
      <dgm:spPr/>
      <dgm:t>
        <a:bodyPr/>
        <a:lstStyle/>
        <a:p>
          <a:endParaRPr lang="en-GB"/>
        </a:p>
      </dgm:t>
    </dgm:pt>
    <dgm:pt modelId="{A38E637C-87BB-429C-8BB3-F823905053E2}" type="pres">
      <dgm:prSet presAssocID="{36FC4FB9-CE64-47C1-A396-0EA4E7A9245B}" presName="circ2" presStyleLbl="vennNode1" presStyleIdx="1" presStyleCnt="2"/>
      <dgm:spPr/>
      <dgm:t>
        <a:bodyPr/>
        <a:lstStyle/>
        <a:p>
          <a:endParaRPr lang="en-GB"/>
        </a:p>
      </dgm:t>
    </dgm:pt>
    <dgm:pt modelId="{35AD08D4-2624-472F-963A-69A46BF66400}" type="pres">
      <dgm:prSet presAssocID="{36FC4FB9-CE64-47C1-A396-0EA4E7A9245B}" presName="circ2Tx" presStyleLbl="revTx" presStyleIdx="0" presStyleCnt="0">
        <dgm:presLayoutVars>
          <dgm:chMax val="0"/>
          <dgm:chPref val="0"/>
          <dgm:bulletEnabled val="1"/>
        </dgm:presLayoutVars>
      </dgm:prSet>
      <dgm:spPr/>
      <dgm:t>
        <a:bodyPr/>
        <a:lstStyle/>
        <a:p>
          <a:endParaRPr lang="en-GB"/>
        </a:p>
      </dgm:t>
    </dgm:pt>
  </dgm:ptLst>
  <dgm:cxnLst>
    <dgm:cxn modelId="{EEA7D830-B5FA-462C-8AD0-5F4B0C5D53E8}" type="presOf" srcId="{8D59490B-5B57-4175-99F9-3C92FAE9EF58}" destId="{33B0B246-9DE3-4900-9C0C-48AF2FD982B4}" srcOrd="0" destOrd="0" presId="urn:microsoft.com/office/officeart/2005/8/layout/venn1"/>
    <dgm:cxn modelId="{62581585-A24D-4A55-B51E-92727C57C65F}" type="presOf" srcId="{755BCE60-BE99-472F-82FA-E9E36BED9F7C}" destId="{EBFB36FC-7D9D-4A9F-BB50-15F2FA72B7C4}" srcOrd="0" destOrd="0" presId="urn:microsoft.com/office/officeart/2005/8/layout/venn1"/>
    <dgm:cxn modelId="{8FA7D3CF-93B0-4422-B897-810E2E7E2699}" type="presOf" srcId="{36FC4FB9-CE64-47C1-A396-0EA4E7A9245B}" destId="{35AD08D4-2624-472F-963A-69A46BF66400}" srcOrd="1" destOrd="0" presId="urn:microsoft.com/office/officeart/2005/8/layout/venn1"/>
    <dgm:cxn modelId="{FD986413-FEAD-4955-A60A-1F06720CC329}" srcId="{755BCE60-BE99-472F-82FA-E9E36BED9F7C}" destId="{36FC4FB9-CE64-47C1-A396-0EA4E7A9245B}" srcOrd="1" destOrd="0" parTransId="{7BAB47AE-C49B-43A0-B5AB-C57E21797DF7}" sibTransId="{4520C61B-9834-4E14-A8CB-CAD5DA5DF3D0}"/>
    <dgm:cxn modelId="{562C76F7-B5E6-4262-BD6B-D7E8418E2F33}" type="presOf" srcId="{8D59490B-5B57-4175-99F9-3C92FAE9EF58}" destId="{2C078E89-6FDD-4885-ADA7-D07694314A62}" srcOrd="1" destOrd="0" presId="urn:microsoft.com/office/officeart/2005/8/layout/venn1"/>
    <dgm:cxn modelId="{20E89004-0DEB-44B1-8B4C-EABE2A712EBC}" type="presOf" srcId="{36FC4FB9-CE64-47C1-A396-0EA4E7A9245B}" destId="{A38E637C-87BB-429C-8BB3-F823905053E2}" srcOrd="0" destOrd="0" presId="urn:microsoft.com/office/officeart/2005/8/layout/venn1"/>
    <dgm:cxn modelId="{FE51CA00-7723-4F8B-8D72-C7E0FCA9A18E}" srcId="{755BCE60-BE99-472F-82FA-E9E36BED9F7C}" destId="{8D59490B-5B57-4175-99F9-3C92FAE9EF58}" srcOrd="0" destOrd="0" parTransId="{26851B8E-2AFF-4DD0-825F-2B8888A9FCCD}" sibTransId="{C7C8B86F-C69A-425E-BDE0-12CE32321DDC}"/>
    <dgm:cxn modelId="{3A64C29F-38AA-45EB-83A5-FC0B16D780A3}" type="presParOf" srcId="{EBFB36FC-7D9D-4A9F-BB50-15F2FA72B7C4}" destId="{33B0B246-9DE3-4900-9C0C-48AF2FD982B4}" srcOrd="0" destOrd="0" presId="urn:microsoft.com/office/officeart/2005/8/layout/venn1"/>
    <dgm:cxn modelId="{4657C210-FD78-437A-81E5-E9D7C4741979}" type="presParOf" srcId="{EBFB36FC-7D9D-4A9F-BB50-15F2FA72B7C4}" destId="{2C078E89-6FDD-4885-ADA7-D07694314A62}" srcOrd="1" destOrd="0" presId="urn:microsoft.com/office/officeart/2005/8/layout/venn1"/>
    <dgm:cxn modelId="{9543640C-EE11-42A3-82EF-115B7EB07B94}" type="presParOf" srcId="{EBFB36FC-7D9D-4A9F-BB50-15F2FA72B7C4}" destId="{A38E637C-87BB-429C-8BB3-F823905053E2}" srcOrd="2" destOrd="0" presId="urn:microsoft.com/office/officeart/2005/8/layout/venn1"/>
    <dgm:cxn modelId="{A1B83BFB-6543-4092-87F3-FBD7D1BC44E3}" type="presParOf" srcId="{EBFB36FC-7D9D-4A9F-BB50-15F2FA72B7C4}" destId="{35AD08D4-2624-472F-963A-69A46BF6640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BCE60-BE99-472F-82FA-E9E36BED9F7C}" type="doc">
      <dgm:prSet loTypeId="urn:microsoft.com/office/officeart/2005/8/layout/venn1" loCatId="relationship" qsTypeId="urn:microsoft.com/office/officeart/2005/8/quickstyle/simple1" qsCatId="simple" csTypeId="urn:microsoft.com/office/officeart/2005/8/colors/accent1_2" csCatId="accent1" phldr="1"/>
      <dgm:spPr/>
    </dgm:pt>
    <dgm:pt modelId="{8D59490B-5B57-4175-99F9-3C92FAE9EF58}">
      <dgm:prSet phldrT="[Text]" custT="1"/>
      <dgm:spPr>
        <a:solidFill>
          <a:schemeClr val="accent1">
            <a:lumMod val="20000"/>
            <a:lumOff val="80000"/>
          </a:schemeClr>
        </a:solidFill>
      </dgm:spPr>
      <dgm:t>
        <a:bodyPr/>
        <a:lstStyle/>
        <a:p>
          <a:r>
            <a:rPr lang="en-GB" sz="2800" dirty="0" smtClean="0"/>
            <a:t>Growth </a:t>
          </a:r>
        </a:p>
        <a:p>
          <a:r>
            <a:rPr lang="en-GB" sz="2800" dirty="0" smtClean="0"/>
            <a:t>Mind-Set</a:t>
          </a:r>
        </a:p>
      </dgm:t>
    </dgm:pt>
    <dgm:pt modelId="{26851B8E-2AFF-4DD0-825F-2B8888A9FCCD}" type="parTrans" cxnId="{FE51CA00-7723-4F8B-8D72-C7E0FCA9A18E}">
      <dgm:prSet/>
      <dgm:spPr/>
      <dgm:t>
        <a:bodyPr/>
        <a:lstStyle/>
        <a:p>
          <a:endParaRPr lang="en-GB"/>
        </a:p>
      </dgm:t>
    </dgm:pt>
    <dgm:pt modelId="{C7C8B86F-C69A-425E-BDE0-12CE32321DDC}" type="sibTrans" cxnId="{FE51CA00-7723-4F8B-8D72-C7E0FCA9A18E}">
      <dgm:prSet/>
      <dgm:spPr/>
      <dgm:t>
        <a:bodyPr/>
        <a:lstStyle/>
        <a:p>
          <a:endParaRPr lang="en-GB"/>
        </a:p>
      </dgm:t>
    </dgm:pt>
    <dgm:pt modelId="{36FC4FB9-CE64-47C1-A396-0EA4E7A9245B}">
      <dgm:prSet phldrT="[Text]" custT="1"/>
      <dgm:spPr>
        <a:solidFill>
          <a:schemeClr val="accent1">
            <a:lumMod val="40000"/>
            <a:lumOff val="60000"/>
            <a:alpha val="50000"/>
          </a:schemeClr>
        </a:solidFill>
      </dgm:spPr>
      <dgm:t>
        <a:bodyPr/>
        <a:lstStyle/>
        <a:p>
          <a:r>
            <a:rPr lang="en-GB" sz="2800" dirty="0" smtClean="0"/>
            <a:t>        Fixed Mind-Set</a:t>
          </a:r>
          <a:endParaRPr lang="en-GB" sz="2800" dirty="0"/>
        </a:p>
      </dgm:t>
    </dgm:pt>
    <dgm:pt modelId="{7BAB47AE-C49B-43A0-B5AB-C57E21797DF7}" type="parTrans" cxnId="{FD986413-FEAD-4955-A60A-1F06720CC329}">
      <dgm:prSet/>
      <dgm:spPr/>
      <dgm:t>
        <a:bodyPr/>
        <a:lstStyle/>
        <a:p>
          <a:endParaRPr lang="en-GB"/>
        </a:p>
      </dgm:t>
    </dgm:pt>
    <dgm:pt modelId="{4520C61B-9834-4E14-A8CB-CAD5DA5DF3D0}" type="sibTrans" cxnId="{FD986413-FEAD-4955-A60A-1F06720CC329}">
      <dgm:prSet/>
      <dgm:spPr/>
      <dgm:t>
        <a:bodyPr/>
        <a:lstStyle/>
        <a:p>
          <a:endParaRPr lang="en-GB"/>
        </a:p>
      </dgm:t>
    </dgm:pt>
    <dgm:pt modelId="{EBFB36FC-7D9D-4A9F-BB50-15F2FA72B7C4}" type="pres">
      <dgm:prSet presAssocID="{755BCE60-BE99-472F-82FA-E9E36BED9F7C}" presName="compositeShape" presStyleCnt="0">
        <dgm:presLayoutVars>
          <dgm:chMax val="7"/>
          <dgm:dir/>
          <dgm:resizeHandles val="exact"/>
        </dgm:presLayoutVars>
      </dgm:prSet>
      <dgm:spPr/>
    </dgm:pt>
    <dgm:pt modelId="{33B0B246-9DE3-4900-9C0C-48AF2FD982B4}" type="pres">
      <dgm:prSet presAssocID="{8D59490B-5B57-4175-99F9-3C92FAE9EF58}" presName="circ1" presStyleLbl="vennNode1" presStyleIdx="0" presStyleCnt="2" custScaleX="128633" custScaleY="129603"/>
      <dgm:spPr/>
      <dgm:t>
        <a:bodyPr/>
        <a:lstStyle/>
        <a:p>
          <a:endParaRPr lang="en-GB"/>
        </a:p>
      </dgm:t>
    </dgm:pt>
    <dgm:pt modelId="{2C078E89-6FDD-4885-ADA7-D07694314A62}" type="pres">
      <dgm:prSet presAssocID="{8D59490B-5B57-4175-99F9-3C92FAE9EF58}" presName="circ1Tx" presStyleLbl="revTx" presStyleIdx="0" presStyleCnt="0">
        <dgm:presLayoutVars>
          <dgm:chMax val="0"/>
          <dgm:chPref val="0"/>
          <dgm:bulletEnabled val="1"/>
        </dgm:presLayoutVars>
      </dgm:prSet>
      <dgm:spPr/>
      <dgm:t>
        <a:bodyPr/>
        <a:lstStyle/>
        <a:p>
          <a:endParaRPr lang="en-GB"/>
        </a:p>
      </dgm:t>
    </dgm:pt>
    <dgm:pt modelId="{A38E637C-87BB-429C-8BB3-F823905053E2}" type="pres">
      <dgm:prSet presAssocID="{36FC4FB9-CE64-47C1-A396-0EA4E7A9245B}" presName="circ2" presStyleLbl="vennNode1" presStyleIdx="1" presStyleCnt="2" custScaleX="121788" custScaleY="129603"/>
      <dgm:spPr/>
      <dgm:t>
        <a:bodyPr/>
        <a:lstStyle/>
        <a:p>
          <a:endParaRPr lang="en-GB"/>
        </a:p>
      </dgm:t>
    </dgm:pt>
    <dgm:pt modelId="{35AD08D4-2624-472F-963A-69A46BF66400}" type="pres">
      <dgm:prSet presAssocID="{36FC4FB9-CE64-47C1-A396-0EA4E7A9245B}" presName="circ2Tx" presStyleLbl="revTx" presStyleIdx="0" presStyleCnt="0">
        <dgm:presLayoutVars>
          <dgm:chMax val="0"/>
          <dgm:chPref val="0"/>
          <dgm:bulletEnabled val="1"/>
        </dgm:presLayoutVars>
      </dgm:prSet>
      <dgm:spPr/>
      <dgm:t>
        <a:bodyPr/>
        <a:lstStyle/>
        <a:p>
          <a:endParaRPr lang="en-GB"/>
        </a:p>
      </dgm:t>
    </dgm:pt>
  </dgm:ptLst>
  <dgm:cxnLst>
    <dgm:cxn modelId="{20D33F40-C0D8-40DF-B068-04681271CB5E}" type="presOf" srcId="{755BCE60-BE99-472F-82FA-E9E36BED9F7C}" destId="{EBFB36FC-7D9D-4A9F-BB50-15F2FA72B7C4}" srcOrd="0" destOrd="0" presId="urn:microsoft.com/office/officeart/2005/8/layout/venn1"/>
    <dgm:cxn modelId="{2725C13E-BAF9-40AB-9A73-0319EB2DF45B}" type="presOf" srcId="{8D59490B-5B57-4175-99F9-3C92FAE9EF58}" destId="{33B0B246-9DE3-4900-9C0C-48AF2FD982B4}" srcOrd="0" destOrd="0" presId="urn:microsoft.com/office/officeart/2005/8/layout/venn1"/>
    <dgm:cxn modelId="{FD986413-FEAD-4955-A60A-1F06720CC329}" srcId="{755BCE60-BE99-472F-82FA-E9E36BED9F7C}" destId="{36FC4FB9-CE64-47C1-A396-0EA4E7A9245B}" srcOrd="1" destOrd="0" parTransId="{7BAB47AE-C49B-43A0-B5AB-C57E21797DF7}" sibTransId="{4520C61B-9834-4E14-A8CB-CAD5DA5DF3D0}"/>
    <dgm:cxn modelId="{C3E02152-19D2-4865-9DF9-F809BCA711BD}" type="presOf" srcId="{36FC4FB9-CE64-47C1-A396-0EA4E7A9245B}" destId="{A38E637C-87BB-429C-8BB3-F823905053E2}" srcOrd="0" destOrd="0" presId="urn:microsoft.com/office/officeart/2005/8/layout/venn1"/>
    <dgm:cxn modelId="{72722876-0266-4140-A511-C374F8FDB178}" type="presOf" srcId="{8D59490B-5B57-4175-99F9-3C92FAE9EF58}" destId="{2C078E89-6FDD-4885-ADA7-D07694314A62}" srcOrd="1" destOrd="0" presId="urn:microsoft.com/office/officeart/2005/8/layout/venn1"/>
    <dgm:cxn modelId="{FE51CA00-7723-4F8B-8D72-C7E0FCA9A18E}" srcId="{755BCE60-BE99-472F-82FA-E9E36BED9F7C}" destId="{8D59490B-5B57-4175-99F9-3C92FAE9EF58}" srcOrd="0" destOrd="0" parTransId="{26851B8E-2AFF-4DD0-825F-2B8888A9FCCD}" sibTransId="{C7C8B86F-C69A-425E-BDE0-12CE32321DDC}"/>
    <dgm:cxn modelId="{987CB02B-3DCC-4D9A-85C0-3B219857B98A}" type="presOf" srcId="{36FC4FB9-CE64-47C1-A396-0EA4E7A9245B}" destId="{35AD08D4-2624-472F-963A-69A46BF66400}" srcOrd="1" destOrd="0" presId="urn:microsoft.com/office/officeart/2005/8/layout/venn1"/>
    <dgm:cxn modelId="{4565788D-235F-4BB8-A46B-8B889E228B9A}" type="presParOf" srcId="{EBFB36FC-7D9D-4A9F-BB50-15F2FA72B7C4}" destId="{33B0B246-9DE3-4900-9C0C-48AF2FD982B4}" srcOrd="0" destOrd="0" presId="urn:microsoft.com/office/officeart/2005/8/layout/venn1"/>
    <dgm:cxn modelId="{350083F5-F5AD-48E7-AD82-0DE3E9C378C0}" type="presParOf" srcId="{EBFB36FC-7D9D-4A9F-BB50-15F2FA72B7C4}" destId="{2C078E89-6FDD-4885-ADA7-D07694314A62}" srcOrd="1" destOrd="0" presId="urn:microsoft.com/office/officeart/2005/8/layout/venn1"/>
    <dgm:cxn modelId="{D667E241-6B55-4AF7-BB41-7B17D5DD6F78}" type="presParOf" srcId="{EBFB36FC-7D9D-4A9F-BB50-15F2FA72B7C4}" destId="{A38E637C-87BB-429C-8BB3-F823905053E2}" srcOrd="2" destOrd="0" presId="urn:microsoft.com/office/officeart/2005/8/layout/venn1"/>
    <dgm:cxn modelId="{A677BE76-A8ED-4EB9-B62D-DDEF7D8B6FEC}" type="presParOf" srcId="{EBFB36FC-7D9D-4A9F-BB50-15F2FA72B7C4}" destId="{35AD08D4-2624-472F-963A-69A46BF6640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0B246-9DE3-4900-9C0C-48AF2FD982B4}">
      <dsp:nvSpPr>
        <dsp:cNvPr id="0" name=""/>
        <dsp:cNvSpPr/>
      </dsp:nvSpPr>
      <dsp:spPr>
        <a:xfrm>
          <a:off x="191181" y="738442"/>
          <a:ext cx="4715803" cy="4715803"/>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Growth Mind-set</a:t>
          </a:r>
          <a:endParaRPr lang="en-GB" sz="2800" kern="1200" dirty="0"/>
        </a:p>
      </dsp:txBody>
      <dsp:txXfrm>
        <a:off x="849694" y="1294536"/>
        <a:ext cx="2719022" cy="3603614"/>
      </dsp:txXfrm>
    </dsp:sp>
    <dsp:sp modelId="{A38E637C-87BB-429C-8BB3-F823905053E2}">
      <dsp:nvSpPr>
        <dsp:cNvPr id="0" name=""/>
        <dsp:cNvSpPr/>
      </dsp:nvSpPr>
      <dsp:spPr>
        <a:xfrm>
          <a:off x="3589958" y="738442"/>
          <a:ext cx="4715803" cy="4715803"/>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Fixed Mind-set</a:t>
          </a:r>
          <a:endParaRPr lang="en-GB" sz="2800" kern="1200" dirty="0"/>
        </a:p>
      </dsp:txBody>
      <dsp:txXfrm>
        <a:off x="4928227" y="1294536"/>
        <a:ext cx="2719022" cy="3603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0B246-9DE3-4900-9C0C-48AF2FD982B4}">
      <dsp:nvSpPr>
        <dsp:cNvPr id="0" name=""/>
        <dsp:cNvSpPr/>
      </dsp:nvSpPr>
      <dsp:spPr>
        <a:xfrm>
          <a:off x="-389587" y="6"/>
          <a:ext cx="5860450" cy="5904642"/>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Growth </a:t>
          </a:r>
        </a:p>
        <a:p>
          <a:pPr lvl="0" algn="ctr" defTabSz="1244600">
            <a:lnSpc>
              <a:spcPct val="90000"/>
            </a:lnSpc>
            <a:spcBef>
              <a:spcPct val="0"/>
            </a:spcBef>
            <a:spcAft>
              <a:spcPct val="35000"/>
            </a:spcAft>
          </a:pPr>
          <a:r>
            <a:rPr lang="en-GB" sz="2800" kern="1200" dirty="0" smtClean="0"/>
            <a:t>Mind-Set</a:t>
          </a:r>
        </a:p>
      </dsp:txBody>
      <dsp:txXfrm>
        <a:off x="428763" y="696290"/>
        <a:ext cx="3378998" cy="4512074"/>
      </dsp:txXfrm>
    </dsp:sp>
    <dsp:sp modelId="{A38E637C-87BB-429C-8BB3-F823905053E2}">
      <dsp:nvSpPr>
        <dsp:cNvPr id="0" name=""/>
        <dsp:cNvSpPr/>
      </dsp:nvSpPr>
      <dsp:spPr>
        <a:xfrm>
          <a:off x="3049904" y="6"/>
          <a:ext cx="5548595" cy="5904642"/>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        Fixed Mind-Set</a:t>
          </a:r>
          <a:endParaRPr lang="en-GB" sz="2800" kern="1200" dirty="0"/>
        </a:p>
      </dsp:txBody>
      <dsp:txXfrm>
        <a:off x="4624505" y="696290"/>
        <a:ext cx="3199190" cy="45120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593FB5E-9BA4-4BED-AD62-7AD7423057C3}" type="datetimeFigureOut">
              <a:rPr lang="en-GB" smtClean="0"/>
              <a:t>02/02/2014</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E2CF13CF-FCF9-450A-A056-91C950504FB8}" type="slidenum">
              <a:rPr lang="en-GB" smtClean="0"/>
              <a:t>‹#›</a:t>
            </a:fld>
            <a:endParaRPr lang="en-GB"/>
          </a:p>
        </p:txBody>
      </p:sp>
    </p:spTree>
    <p:extLst>
      <p:ext uri="{BB962C8B-B14F-4D97-AF65-F5344CB8AC3E}">
        <p14:creationId xmlns:p14="http://schemas.microsoft.com/office/powerpoint/2010/main" val="304412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screen as colleagues</a:t>
            </a:r>
            <a:r>
              <a:rPr lang="en-GB" baseline="0" dirty="0" smtClean="0"/>
              <a:t> arrive. Explain about question and use of post its to ask questions.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a:t>
            </a:fld>
            <a:endParaRPr lang="en-GB"/>
          </a:p>
        </p:txBody>
      </p:sp>
    </p:spTree>
    <p:extLst>
      <p:ext uri="{BB962C8B-B14F-4D97-AF65-F5344CB8AC3E}">
        <p14:creationId xmlns:p14="http://schemas.microsoft.com/office/powerpoint/2010/main" val="100204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3 Paired task – In</a:t>
            </a:r>
            <a:r>
              <a:rPr lang="en-GB" baseline="0" dirty="0" smtClean="0"/>
              <a:t> pairs colleagues to discuss rephrasing of fixed </a:t>
            </a:r>
            <a:r>
              <a:rPr lang="en-GB" baseline="0" dirty="0" err="1" smtClean="0"/>
              <a:t>mindset</a:t>
            </a:r>
            <a:r>
              <a:rPr lang="en-GB" baseline="0" dirty="0" smtClean="0"/>
              <a:t> comments.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11</a:t>
            </a:fld>
            <a:endParaRPr lang="en-GB"/>
          </a:p>
        </p:txBody>
      </p:sp>
    </p:spTree>
    <p:extLst>
      <p:ext uri="{BB962C8B-B14F-4D97-AF65-F5344CB8AC3E}">
        <p14:creationId xmlns:p14="http://schemas.microsoft.com/office/powerpoint/2010/main" val="96921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importance</a:t>
            </a:r>
            <a:r>
              <a:rPr lang="en-GB" baseline="0" dirty="0" smtClean="0"/>
              <a:t> of making pupils aware that they can change their </a:t>
            </a:r>
            <a:r>
              <a:rPr lang="en-GB" baseline="0" dirty="0" err="1" smtClean="0"/>
              <a:t>mindset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12</a:t>
            </a:fld>
            <a:endParaRPr lang="en-GB"/>
          </a:p>
        </p:txBody>
      </p:sp>
    </p:spTree>
    <p:extLst>
      <p:ext uri="{BB962C8B-B14F-4D97-AF65-F5344CB8AC3E}">
        <p14:creationId xmlns:p14="http://schemas.microsoft.com/office/powerpoint/2010/main" val="286689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a:t>
            </a:r>
            <a:r>
              <a:rPr lang="en-GB" baseline="0" dirty="0" smtClean="0"/>
              <a:t> colleagues to the speech bubbles which will be positioned around the room.</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13</a:t>
            </a:fld>
            <a:endParaRPr lang="en-GB"/>
          </a:p>
        </p:txBody>
      </p:sp>
    </p:spTree>
    <p:extLst>
      <p:ext uri="{BB962C8B-B14F-4D97-AF65-F5344CB8AC3E}">
        <p14:creationId xmlns:p14="http://schemas.microsoft.com/office/powerpoint/2010/main" val="389517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these</a:t>
            </a:r>
            <a:r>
              <a:rPr lang="en-GB" baseline="0" dirty="0" smtClean="0"/>
              <a:t> around the room on posters.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14</a:t>
            </a:fld>
            <a:endParaRPr lang="en-GB"/>
          </a:p>
        </p:txBody>
      </p:sp>
    </p:spTree>
    <p:extLst>
      <p:ext uri="{BB962C8B-B14F-4D97-AF65-F5344CB8AC3E}">
        <p14:creationId xmlns:p14="http://schemas.microsoft.com/office/powerpoint/2010/main" val="185142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4 Group Task –</a:t>
            </a:r>
            <a:r>
              <a:rPr lang="en-GB" baseline="0" dirty="0" smtClean="0"/>
              <a:t> Give each group a set of these 5 templates to discuss. Do they use anything similar in their classrooms? Are there any that they might consider using?</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19</a:t>
            </a:fld>
            <a:endParaRPr lang="en-GB"/>
          </a:p>
        </p:txBody>
      </p:sp>
    </p:spTree>
    <p:extLst>
      <p:ext uri="{BB962C8B-B14F-4D97-AF65-F5344CB8AC3E}">
        <p14:creationId xmlns:p14="http://schemas.microsoft.com/office/powerpoint/2010/main" val="103481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these posters on the tables</a:t>
            </a:r>
            <a:r>
              <a:rPr lang="en-GB" baseline="0" dirty="0" smtClean="0"/>
              <a:t> as people arrive. What do you believe in, what don’t you believe in, do these resonate with you? (Expand this into a full task, or disappear the task depending on time.)</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24</a:t>
            </a:fld>
            <a:endParaRPr lang="en-GB"/>
          </a:p>
        </p:txBody>
      </p:sp>
    </p:spTree>
    <p:extLst>
      <p:ext uri="{BB962C8B-B14F-4D97-AF65-F5344CB8AC3E}">
        <p14:creationId xmlns:p14="http://schemas.microsoft.com/office/powerpoint/2010/main" val="1565313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the importance of changing the culture of learning with reference to PACA</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29</a:t>
            </a:fld>
            <a:endParaRPr lang="en-GB"/>
          </a:p>
        </p:txBody>
      </p:sp>
    </p:spTree>
    <p:extLst>
      <p:ext uri="{BB962C8B-B14F-4D97-AF65-F5344CB8AC3E}">
        <p14:creationId xmlns:p14="http://schemas.microsoft.com/office/powerpoint/2010/main" val="421739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growth </a:t>
            </a:r>
            <a:r>
              <a:rPr lang="en-GB" dirty="0" err="1" smtClean="0"/>
              <a:t>mindset</a:t>
            </a:r>
            <a:r>
              <a:rPr lang="en-GB" dirty="0" smtClean="0"/>
              <a:t> is much more than</a:t>
            </a:r>
            <a:r>
              <a:rPr lang="en-GB" baseline="0" dirty="0" smtClean="0"/>
              <a:t> a ‘can do’ attitude, it is about what pupils do when faced with what they perceive to be failure.</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33</a:t>
            </a:fld>
            <a:endParaRPr lang="en-GB"/>
          </a:p>
        </p:txBody>
      </p:sp>
    </p:spTree>
    <p:extLst>
      <p:ext uri="{BB962C8B-B14F-4D97-AF65-F5344CB8AC3E}">
        <p14:creationId xmlns:p14="http://schemas.microsoft.com/office/powerpoint/2010/main" val="256370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we celebrated progress in assemblies rather than grades.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36</a:t>
            </a:fld>
            <a:endParaRPr lang="en-GB"/>
          </a:p>
        </p:txBody>
      </p:sp>
    </p:spTree>
    <p:extLst>
      <p:ext uri="{BB962C8B-B14F-4D97-AF65-F5344CB8AC3E}">
        <p14:creationId xmlns:p14="http://schemas.microsoft.com/office/powerpoint/2010/main" val="72709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we celebrating progress in assemblies rather than grades.</a:t>
            </a:r>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37</a:t>
            </a:fld>
            <a:endParaRPr lang="en-GB"/>
          </a:p>
        </p:txBody>
      </p:sp>
    </p:spTree>
    <p:extLst>
      <p:ext uri="{BB962C8B-B14F-4D97-AF65-F5344CB8AC3E}">
        <p14:creationId xmlns:p14="http://schemas.microsoft.com/office/powerpoint/2010/main" val="6941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a:t>
            </a:r>
            <a:r>
              <a:rPr lang="en-GB" baseline="0" dirty="0" smtClean="0"/>
              <a:t> introduction.</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a:t>
            </a:fld>
            <a:endParaRPr lang="en-GB"/>
          </a:p>
        </p:txBody>
      </p:sp>
    </p:spTree>
    <p:extLst>
      <p:ext uri="{BB962C8B-B14F-4D97-AF65-F5344CB8AC3E}">
        <p14:creationId xmlns:p14="http://schemas.microsoft.com/office/powerpoint/2010/main" val="3530599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we celebrating progress in assemblies rather than grades.</a:t>
            </a:r>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38</a:t>
            </a:fld>
            <a:endParaRPr lang="en-GB"/>
          </a:p>
        </p:txBody>
      </p:sp>
    </p:spTree>
    <p:extLst>
      <p:ext uri="{BB962C8B-B14F-4D97-AF65-F5344CB8AC3E}">
        <p14:creationId xmlns:p14="http://schemas.microsoft.com/office/powerpoint/2010/main" val="233814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the importance of sharing progress with students in addition to sharing attainment.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39</a:t>
            </a:fld>
            <a:endParaRPr lang="en-GB"/>
          </a:p>
        </p:txBody>
      </p:sp>
    </p:spTree>
    <p:extLst>
      <p:ext uri="{BB962C8B-B14F-4D97-AF65-F5344CB8AC3E}">
        <p14:creationId xmlns:p14="http://schemas.microsoft.com/office/powerpoint/2010/main" val="344324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Activity 5</a:t>
            </a:r>
            <a:r>
              <a:rPr lang="en-GB" baseline="0" smtClean="0"/>
              <a:t> </a:t>
            </a:r>
            <a:r>
              <a:rPr lang="en-GB" smtClean="0"/>
              <a:t>–</a:t>
            </a:r>
            <a:r>
              <a:rPr lang="en-GB" baseline="0" smtClean="0"/>
              <a:t> </a:t>
            </a:r>
            <a:r>
              <a:rPr lang="en-GB" baseline="0" dirty="0" smtClean="0"/>
              <a:t>Provide post it notes, whole group discussion.</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40</a:t>
            </a:fld>
            <a:endParaRPr lang="en-GB"/>
          </a:p>
        </p:txBody>
      </p:sp>
    </p:spTree>
    <p:extLst>
      <p:ext uri="{BB962C8B-B14F-4D97-AF65-F5344CB8AC3E}">
        <p14:creationId xmlns:p14="http://schemas.microsoft.com/office/powerpoint/2010/main" val="91419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Website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41</a:t>
            </a:fld>
            <a:endParaRPr lang="en-GB"/>
          </a:p>
        </p:txBody>
      </p:sp>
    </p:spTree>
    <p:extLst>
      <p:ext uri="{BB962C8B-B14F-4D97-AF65-F5344CB8AC3E}">
        <p14:creationId xmlns:p14="http://schemas.microsoft.com/office/powerpoint/2010/main" val="94615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1 Sorting</a:t>
            </a:r>
            <a:r>
              <a:rPr lang="en-GB" baseline="0" dirty="0" smtClean="0"/>
              <a:t> Activity</a:t>
            </a:r>
            <a:r>
              <a:rPr lang="en-GB" dirty="0" smtClean="0"/>
              <a:t> - These statements will be given</a:t>
            </a:r>
            <a:r>
              <a:rPr lang="en-GB" baseline="0" dirty="0" smtClean="0"/>
              <a:t> to groups of 4 on index cards. In groups </a:t>
            </a:r>
            <a:r>
              <a:rPr lang="en-GB" dirty="0" smtClean="0"/>
              <a:t>colleagues will</a:t>
            </a:r>
            <a:r>
              <a:rPr lang="en-GB" baseline="0" dirty="0" smtClean="0"/>
              <a:t> </a:t>
            </a:r>
            <a:r>
              <a:rPr lang="en-GB" dirty="0" smtClean="0"/>
              <a:t>decide where</a:t>
            </a:r>
            <a:r>
              <a:rPr lang="en-GB" baseline="0" dirty="0" smtClean="0"/>
              <a:t> to put each of these statements in the Venn diagram. They will have a blank copy of the Venn diagram to complete as a group.</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a:t>
            </a:fld>
            <a:endParaRPr lang="en-GB"/>
          </a:p>
        </p:txBody>
      </p:sp>
    </p:spTree>
    <p:extLst>
      <p:ext uri="{BB962C8B-B14F-4D97-AF65-F5344CB8AC3E}">
        <p14:creationId xmlns:p14="http://schemas.microsoft.com/office/powerpoint/2010/main" val="28690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After each group of 4 has completed their own </a:t>
            </a:r>
            <a:r>
              <a:rPr lang="en-GB" baseline="0" dirty="0" err="1" smtClean="0"/>
              <a:t>venn</a:t>
            </a:r>
            <a:r>
              <a:rPr lang="en-GB" baseline="0" dirty="0" smtClean="0"/>
              <a:t> diagram, ask each group to place the index cards on the board using blue tack. Discuss whether all the groups agree, are there any controversial statements.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4</a:t>
            </a:fld>
            <a:endParaRPr lang="en-GB"/>
          </a:p>
        </p:txBody>
      </p:sp>
    </p:spTree>
    <p:extLst>
      <p:ext uri="{BB962C8B-B14F-4D97-AF65-F5344CB8AC3E}">
        <p14:creationId xmlns:p14="http://schemas.microsoft.com/office/powerpoint/2010/main" val="13632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5</a:t>
            </a:fld>
            <a:endParaRPr lang="en-GB"/>
          </a:p>
        </p:txBody>
      </p:sp>
    </p:spTree>
    <p:extLst>
      <p:ext uri="{BB962C8B-B14F-4D97-AF65-F5344CB8AC3E}">
        <p14:creationId xmlns:p14="http://schemas.microsoft.com/office/powerpoint/2010/main" val="327820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the point that growth </a:t>
            </a:r>
            <a:r>
              <a:rPr lang="en-GB" dirty="0" err="1" smtClean="0"/>
              <a:t>mindset</a:t>
            </a:r>
            <a:r>
              <a:rPr lang="en-GB" dirty="0" smtClean="0"/>
              <a:t> is not about saying that</a:t>
            </a:r>
            <a:r>
              <a:rPr lang="en-GB" baseline="0" dirty="0" smtClean="0"/>
              <a:t> all children can achieve an A* but it is about saying all children have the potential to make greater progress than we thought possible or to make less progress than we expected, and their </a:t>
            </a:r>
            <a:r>
              <a:rPr lang="en-GB" baseline="0" dirty="0" err="1" smtClean="0"/>
              <a:t>mindset</a:t>
            </a:r>
            <a:r>
              <a:rPr lang="en-GB" baseline="0" dirty="0" smtClean="0"/>
              <a:t> will play a part in this. Colleagues should think about 7 pupils they teach, 3 fixed, 3 growth, 1 in the middle. Get them to add these students names to the Venn diagrams they used earlier. What statements might these pupils make about themselves.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6</a:t>
            </a:fld>
            <a:endParaRPr lang="en-GB"/>
          </a:p>
        </p:txBody>
      </p:sp>
    </p:spTree>
    <p:extLst>
      <p:ext uri="{BB962C8B-B14F-4D97-AF65-F5344CB8AC3E}">
        <p14:creationId xmlns:p14="http://schemas.microsoft.com/office/powerpoint/2010/main" val="196027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Share with colleagues </a:t>
            </a:r>
            <a:r>
              <a:rPr lang="en-GB" dirty="0" smtClean="0"/>
              <a:t>how</a:t>
            </a:r>
            <a:r>
              <a:rPr lang="en-GB" baseline="0" dirty="0" smtClean="0"/>
              <a:t> they could use the questionnaire to identify growth </a:t>
            </a:r>
            <a:r>
              <a:rPr lang="en-GB" baseline="0" dirty="0" err="1" smtClean="0"/>
              <a:t>mindset</a:t>
            </a:r>
            <a:r>
              <a:rPr lang="en-GB" baseline="0" dirty="0" smtClean="0"/>
              <a:t> students. Base data, what does this look like at the end of the year.</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7</a:t>
            </a:fld>
            <a:endParaRPr lang="en-GB"/>
          </a:p>
        </p:txBody>
      </p:sp>
    </p:spTree>
    <p:extLst>
      <p:ext uri="{BB962C8B-B14F-4D97-AF65-F5344CB8AC3E}">
        <p14:creationId xmlns:p14="http://schemas.microsoft.com/office/powerpoint/2010/main" val="410556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Cut out the statements, don’t reveal which are fixed to begin with. Ask colleagues to put them on a continuum, which do they do most frequently.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8</a:t>
            </a:fld>
            <a:endParaRPr lang="en-GB"/>
          </a:p>
        </p:txBody>
      </p:sp>
    </p:spTree>
    <p:extLst>
      <p:ext uri="{BB962C8B-B14F-4D97-AF65-F5344CB8AC3E}">
        <p14:creationId xmlns:p14="http://schemas.microsoft.com/office/powerpoint/2010/main" val="140659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Share this table with colleagues. Ask colleagues to pick 3 of the strategies which they currently use which promote a fixed </a:t>
            </a:r>
            <a:r>
              <a:rPr lang="en-GB" baseline="0" dirty="0" err="1" smtClean="0"/>
              <a:t>mindset</a:t>
            </a:r>
            <a:r>
              <a:rPr lang="en-GB" baseline="0" dirty="0" smtClean="0"/>
              <a:t>, how they could they tweak these to promote a growth </a:t>
            </a:r>
            <a:r>
              <a:rPr lang="en-GB" baseline="0" dirty="0" err="1" smtClean="0"/>
              <a:t>mindset</a:t>
            </a:r>
            <a:r>
              <a:rPr lang="en-GB" baseline="0" dirty="0" smtClean="0"/>
              <a:t>? (How can you change your habits.)</a:t>
            </a:r>
            <a:endParaRPr lang="en-GB" dirty="0" smtClean="0"/>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9</a:t>
            </a:fld>
            <a:endParaRPr lang="en-GB"/>
          </a:p>
        </p:txBody>
      </p:sp>
    </p:spTree>
    <p:extLst>
      <p:ext uri="{BB962C8B-B14F-4D97-AF65-F5344CB8AC3E}">
        <p14:creationId xmlns:p14="http://schemas.microsoft.com/office/powerpoint/2010/main" val="140659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02/02/2014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74963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02/02/2014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14058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02/02/2014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40217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02/02/2014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8123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EF40C-90FE-4388-92BF-D1DE29C49E03}" type="datetimeFigureOut">
              <a:rPr lang="en-GB" smtClean="0"/>
              <a:t>02/02/2014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09698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DEF40C-90FE-4388-92BF-D1DE29C49E03}" type="datetimeFigureOut">
              <a:rPr lang="en-GB" smtClean="0"/>
              <a:t>02/02/2014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41332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DEF40C-90FE-4388-92BF-D1DE29C49E03}" type="datetimeFigureOut">
              <a:rPr lang="en-GB" smtClean="0"/>
              <a:t>02/02/2014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361665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DEF40C-90FE-4388-92BF-D1DE29C49E03}" type="datetimeFigureOut">
              <a:rPr lang="en-GB" smtClean="0"/>
              <a:t>02/02/2014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0945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EF40C-90FE-4388-92BF-D1DE29C49E03}" type="datetimeFigureOut">
              <a:rPr lang="en-GB" smtClean="0"/>
              <a:t>02/02/2014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129336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EF40C-90FE-4388-92BF-D1DE29C49E03}" type="datetimeFigureOut">
              <a:rPr lang="en-GB" smtClean="0"/>
              <a:t>02/02/2014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164668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EF40C-90FE-4388-92BF-D1DE29C49E03}" type="datetimeFigureOut">
              <a:rPr lang="en-GB" smtClean="0"/>
              <a:t>02/02/2014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144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EF40C-90FE-4388-92BF-D1DE29C49E03}" type="datetimeFigureOut">
              <a:rPr lang="en-GB" smtClean="0"/>
              <a:t>02/02/2014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005F-15CF-457E-9144-31F1BA757B5D}" type="slidenum">
              <a:rPr lang="en-GB" smtClean="0"/>
              <a:t>‹#›</a:t>
            </a:fld>
            <a:endParaRPr lang="en-GB"/>
          </a:p>
        </p:txBody>
      </p:sp>
    </p:spTree>
    <p:extLst>
      <p:ext uri="{BB962C8B-B14F-4D97-AF65-F5344CB8AC3E}">
        <p14:creationId xmlns:p14="http://schemas.microsoft.com/office/powerpoint/2010/main" val="204049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smtClean="0"/>
              <a:t>Carol S. Dweck:</a:t>
            </a:r>
            <a:r>
              <a:rPr lang="en-GB" dirty="0" smtClean="0"/>
              <a:t> </a:t>
            </a:r>
            <a:r>
              <a:rPr lang="en-GB" dirty="0" err="1" smtClean="0"/>
              <a:t>Mindset</a:t>
            </a:r>
            <a:endParaRPr lang="en-GB" dirty="0" smtClean="0"/>
          </a:p>
          <a:p>
            <a:pPr marL="0" indent="0">
              <a:buNone/>
            </a:pPr>
            <a:endParaRPr lang="en-GB" dirty="0" smtClean="0"/>
          </a:p>
          <a:p>
            <a:pPr marL="0" indent="0">
              <a:buNone/>
            </a:pPr>
            <a:endParaRPr lang="en-GB" dirty="0"/>
          </a:p>
          <a:p>
            <a:pPr marL="0" indent="0">
              <a:buNone/>
            </a:pPr>
            <a:r>
              <a:rPr lang="en-GB" dirty="0" smtClean="0"/>
              <a:t>‘IQ tests can measure current skills, but nothing can measure someone's potential. It is impossible to tell what people are capable of in the future if they catch fire and apply themselves.’</a:t>
            </a:r>
            <a:endParaRPr lang="en-GB" dirty="0"/>
          </a:p>
        </p:txBody>
      </p:sp>
      <p:sp>
        <p:nvSpPr>
          <p:cNvPr id="2" name="AutoShape 2" descr="data:image/jpeg;base64,/9j/4AAQSkZJRgABAQAAAQABAAD/2wCEAAkGBxQSEhQUEhIUFRUUFBQXFRYXFBUWFxYUFxUWFxcUFhQYHCggGBolGxcVIjEhJSkrLi4uFx8zODMsNygtLisBCgoKDg0OGxAQGiwcHCQsLCwsLCwsLCwsLCwsLCwsLCwsLCwsLCwsLCwsLCwsLCwsLCwsLCw0LC4sLCwsLiwsLP/AABEIAMUBAAMBIgACEQEDEQH/xAAcAAABBQEBAQAAAAAAAAAAAAAAAQMEBgcCBQj/xABMEAACAQIDAwcEDggEBgMAAAABAgADEQQSIQUxQQYTIlFhcZEHMoGhFBcjNEJSU2Jzk7Gz0fA1kpSisrTB00NyguEVFiQzY9JVw/H/xAAZAQEAAwEBAAAAAAAAAAAAAAAAAQIDBAX/xAAiEQEBAQACAwABBQEAAAAAAAAAAQIDERIhMVEEEzJBYSL/2gAMAwEAAhEDEQA/ANEhCEAhCEAhCEAhCEAhCEAhCEAhCEAhCECBU3nvM5nb7z3mczzdfXXPjmE6MSQkCLARZMCTqEIBCLCSEixYQEhFhJBCEIEyEIjMACSQANSSbADrJnoOMsJyjgi6kEdYII8ROalZV85lW+65Av3XgOQjVTEIpszop6iwB8CZ01VQQpZQTuBIBPcOMDuE4qVAouxAHWSAPExBXW2bOuW9s2YWvutfdeA5CM08UjGy1EJ6gyk+AMdMBYRWQjeCPQYBD1HwMBIRcpvaxv1W18IvNnqPgYHMSKykbwR3wgQn3nvnM7fee+czztT27J8IYk6iSvQSM4nFJTF3a0Z2ntJKClmPomabc2s9ZiSd/wCbAS+MXStvS5bT5Z0aei3dvAekzzqHLkk609PRKK1M31EWmpB0nROLMU8q1TBcqaT2DXUnr3T3kYEXBuJi9N9NfGW/kbtkq/NOdG809tt3pmeuPr4tNL3CAizNckIQgEIQgS4d8I3WYhSVXMbaLcC57zoJ6DjVPkY/MOcOx6GIT2Xh9wAzn3ekO5iGHY56p1tD3XaOCqHWmtTE0qYNirFaJL1u/NdR2ITxjtfYdephcIoYUcVhTSy1AVcaIKdYrvurIWIBA1AkraWznFbBmjSvSwpe/TUMVakaYCgnVhoTe3fA55QUlOL2aSqk8/X1IF/etU/aAfRHOVeykxKUabEqTXUrUW2em4R2V1a2hBAPbOts4Wq+Iwj06YZMPUqO55xVJD0XpAIp3kZr623dsk7VSqTRNOnnyVQ79NVsoVlIW+9ulfWw03wPP2dtI1VrYTFqoxNOk+cW6FekVIGIpA6FTpcDzWuNI3tWgv8Awh1yrb2De2UWvzIN92++t5N5RbF9koCj8ziKYJoVha6EixVrXuh3Ea9e+G08DUbAtQRAajYcUrFgFVjTy3LcQD1QOtnbNo1MJQWpRpsvsehoUX5JdQd6ntEj8hca969Gqxqew8U9FXbVmpDVMx4sAbX36SRs58QlClT9jqKiUkQsay8zdFC5rrdyNL2yyRyf2WuHQhmLvUd6lapaxes5uzBb6AaAC+4cYHr4ikygkNmRjvvcE3uL9RnSg8yOla1Q7zb4IjYqBVZb5s1uBsLG99QNZ0HXmwubXNm8023WtA4qMyt51yosDv0tfQ+nfHEY802p89OJ6jGHCgCxudbm1uqwjqOvNlb6lgdxtpwgMs5Nrm9hYd2v4mJEiwPNq1GzHTift74I53GVurys/wCr5jmre780WLf+TJmt3yytoR3zj1np05ruI7WBJ3AXiyPtFSaVQLvNN7d+UzFes85S7RNWra+i/bxni313RKr7+s3j2zFVt53iwnXJ4xl13TtKgWINt+no4x/FYEKo7d89SjhCyqUFyPyRed4qjlTpA3a9l42NtezqlPP22/b9KqTlMQYi27QjUSVtHAOOllsO+/jPIvrNJ1Yx1OmtcjNr+yKHSN3pkK195Bvlb7Z78z/yX+fXHzU9TNNBnPqdVfPwkIsQyqSQiwgSoQhPQcghCEAhCEAhCEAhCEAhCEAhCEAiRYQMa2tUy42q3xcU7fq1iZqtffftmScoffWJ+nrfxtNVo1M1JG66aH90Tn5I2wkSNtN7Uah6qb/wmPAzz+UQJw1YLv5tvC2vqnLPraskrHWWPYfQoKwXMXY8BusdLkG26VisDL9yDqK2GUPbosynxzD1MJ08vrMRwzvXSRsdGLAmkUudd27tt4+mTdr7KbnCadiCBv1tp1ceHhJGJx6A6aKp4Le54AARrG7cUuqpnvYWIGgPzphXX4/08PD7EqvfPl3G9lsN/CwHDrlM2nh+brOp4TUm25pZt44TNOUfSxLEcbH02mnFf+mHPmTKw+TjEBa7Kf8AEQBe8a2mkzNfJ/s9mrB7dGnqT28B33mlSOT+TLPwRIsSUSQwgYQJUIQnoOQQhAQGWxVMaGogPVnUf1iezKfylP6xPxmc8veVFbALhuYSj7r7JL56SvqtY2sf9RlQ9tHG/Ewv7Ov4wN19mU/lKf1ifjD2ZT+Up/WJ+Mwr20cb8TC/s6/jD20cb8TC/s6/jA3X2ZT+Up/WJ+MPZlP5Sn9Yn4zCvbRxvxML+zr+MPbRxvxML+zr+MDdfZlP5Sn9Yn4w9mU/lKf1ifjMK9tHG/Ewv7Ov4z3uQvLrE4vHUaFZMPkcVc2Wgqno0XcWPeoga6DFkPYw/wCnofQUfu1kyAQhEgYtt/31iPp633jTSuTtTNg6B/8AEB+rcf0ma7f99Yj6et940v8AyGqZsEg+K1Vf3yR/FMNtsvWQxW137jvjazsTkv1sznljyf5gipTuaTGx+YeAPZ1Hsicjq+r0wbXAYHrN7HTwmjkcN4/PCRW2TSJutNVb4yqAe423jsl/3O89VGZ467V98UyFUKgAg+6MTlv1HKLiLVqutyrUQetFZie7OABPVbD/AAXFuriD3dc6o7KpjXXuFh9krK7J7eFRw1S2eswZjewsAB1X6zK3tvBlsQgUqM5VczGyhjuzHgJcdr4pR0U3LvnkbW2OGwFWu97qUcdRLOtMKewhpfjt8mHN86XLk9sgYWkKdyxJux+d2dk9SZhyU5XvhwtKtepSGgPw6Y6gfhKOo+g8JoOzNsUMR/2agY/F1Vh3odZO8WVhnUsToRYkos5MIRIEuEIT0HIICEBAxfyy+bge7F/fCZoJpfll83A92L++EzSAT1Ng7HOJLjOEyBCLqSGL1EpqtxuOZxv4AnhPLnv0OT1cCmVYLzopMLMw88tlBsN4yEnquJFsn1bOLr57Jtzky2Fpq71UYs+VVXW4yK+YNe1rMNd2+eDLAdjV6gKisHWmW+E5UMtPMbKw32sveRPHx+ENJ2RiCVNjY3F+Iv2bvRImpfRrNnvpHlt8lH6Vw3dX/lqsqUtvko/SuG7q/wDLVZZVvWxve9D6Cj92smSHsb3vQ+go/drJkAhCEDFdve+sR9PW+8bhLv5PbjDuCCLVTa4I0Kg6XnvMlNWYhUBLG5Ci5N9STbfO/ZA7fz3zm1rtvmGDoT3zsGR2xCljqNbEa+McDTmv1rDl52pjDPbU6AbzwHbeVjbnLRKYK4e1R/jnzF/9j6u2TnN18RbIt1ZMykdf5v3yrnEE5hmPRJU69X+xEncgWrV6T167Fi7FU3AKib8qjQXYsP8ATPIxtE0sdXU7qmRx35cunpEtcWL8ezFamSco3nQd53Sz+UOgKWymQaZqmHT0Bw32JIOw8JzmIpjfY3PcNfttJnlfxGXC0afF62b0Kjf+wluH6jmrKFjtNrbju3HiO0HhGbzpTOxyrJs7ldiaVrvzq/Fqan9fzvSby77D5SUsVoDkqfJsRc9qn4Q9fZMmvAVLbpTXFNRaasbgYSh8i+VDF1w9dswbSk584HeEY8QeB33IGsvN5y6zc3qtZe02JCUbbfJnaVWvVehtI0qbMSlO79EdU7nKvMUTN/8Ak/a//wAsfF5fdj4d6dGklV+cqIiq76nMw3trrr/WBkXll83A92L++EzQTS/LL5uB7sX98JmkAlgXlVUBXoIQjs4HSGrUhStcG4AAuO0mPvypBpPT5qw9jrQpWKiygKGZ2y3LEqGsLA3NxxE3/nRC2Z6BI56rUNMFAjKyZKYPRvdQeBtfMeOlbO/sXzq5+V42D5SVKRORUsarVbEs2pQrlJLXIF7663E8Z2JJJNybknrPXLfiOV1KogVqB0JY25uxZ61OpUW2XRDzffdjwneI5aoSGGH1FQscxQh1Wg1Jc4y6sbqT3EDfok69yF1b6tUu0tvko/SuG7q/8tVlWr1SzFmN2Yksesk3J8ZafJR+lcN3V/5arLKN62P73ofQUfu1ibVxRpUy6gEgqNb21IH9YxhqTPglSm2R3wiqj/FdqGVW9BIMptLk5jsP7pidoHEUxoaZLnU6BulpoZnzWzFsbfp5NcuZfy0DCVMyKx+EoOm7Xqj0z/C8mNoGqlVdosKJdHFG9Swp3B5vq3aTQDLZveZWe51qyflUcbimWtUUg2znidxOkkYepdQeu49IMadueeruD0qtRG7VzHIfD7JKpUcqW1vmuLDs1nn7lmrHVn3k2aYYG6g66yRs6m/SCsyAEZWZQQ3WoN7+oRs4gAWYgd519AEYq7SrIPcgxHxbLbwIvInfafXSH5RcXVXCKpy2qVlVmW+qhXbKe8qPDtmYgS9crdpvWwpWoqDLURh0WVwdV806HQmUYTt4f4ufc6rT+QPKxajUcIaASyFVYPe5RSxuCN5sTvk/lhgL1qJG8pUBPcyEfaZm/JTE83jcM/AVkB/yscjepjNb5XtlbDG293X0lR+HqlOXPXxpxX2b5PbGYrUqBijspSmw4aglvEAeMx3aWJqVartWd2YMwOclilmN1sT0bHgOqbdtrHGlRdKZIanSYsw+DZSdOo31vMIXT8/1luGekcl7rTsRs/D+w6imkoQUrrU6Nx0WOdW3kiwNzvv2zMEP2CPtiXyZM7ZPi5jl3/FvaRnNgfzwk8PHrHfd7V3qa+FRrxc0bpnSKTNmZwOQQQbEEEHqINwR6ZseydoCvRp1R8NbnsYaMP1gZi95f/Jvjb06lK/mMHA7G0PrA8ZhzZ9dtMX20WEITdiICEBAxfyy+bge7F/fCZpNL8svm4Huxf3wmaKNRc23a9XbALz0dgbQWhXSq6FwmY5Q2U3KMqkEg2IJB3cJYa+Mos+XnqQAw7qDb3JXJVRlOXNqgLZTex0vrOcRtGgyG1RFSpWYPTKdM0+cpheHRC00zXB3sRKef+Nv25+Xi8odtNinUkBVRSAoNxmYlnbquWJ3Dqnkky6ttJM1Y89RLLTtSsMgXMzNkRshzZQFGoG+3XGqeOpWwq87ROS7MCpCEhNC5y3RyWYHeLqDI8r+C8c/Kny2+Sj9K4bur/y1WV/bdZXr1GViyltGIAJAFgSAAOHVLB5KP0rhu6v/AC1WXjKzq9N62P73ofQUfulneOwgqoUYkAkbuw3trONje96H0FH7tZMiyWdUzq5vcN0KQVVUahQACezjHIQiTr4W91UWpCnXqutyzs4a5084ncN9oin41372a3gNJ3jW90ew+G2/vPCNWPXOXV7refE6jiFXdTA7rD/9j4xCN1j0TzfN1YqJymMVvNue3cvjMtZlXmqi8tlHsR7EGzU/41EzgTQ9vg1MNVtrZc3RBI6JudfRM8nR+n68eoz5e+3aMQbg2I1B6iNQfG3hNy2Ri12jg6NUrZ1ZXK9VWmbMAfitrbv6xMME1nyY1T7FTKfNaoCOu7k2l+Selc/Xscs1WjgMSfhNTK34kvYX8SZh5mweVPFAYCw31K9NPDPU/wDr9cx8yeOejRCPz2xvEHSORmtNFHKtfQRXO4Rtm1v+fzundJeJ3mB289rkbjeaxVPqe9M9zbv3gs8NjrOqVQqwI3ggjvBuJWzudJl6fQkIQllBAQgIGL+WXzcD3Yv74TM5vnKPkvRxy0hiPZaNRNYDm6L2OeqWvcoQdALWPGeJ7V2C+U2h9Qf7UDH7xc01/wBq/BfKbQ+oP9qHtX4L5TaH1B/tQMgvC81/2r8F8ptD6g/2oe1dgvlNofUn+1Ax+W3yUfpXDd1f+Wqy5+1dgvlNofUn+1PS5O8h8Lg8QmIptjWennsHoNlOdGQ3tTB3MePCBddje96H0FH7tZMkXZSEUKIYEEUaQIIsQQiggjgR1SVAIQhAre0Vp3qHpKwLnUEAm53EixnkUKdZ9ysB+qPXqZ6m0NrlXcAbmYXJ6iZX8byoVfOrKOxTc+q8823VvUdnWZHrps0jV3A7tT+sfwjuainUx7el4X0lJr8rEJsqu56yQo/H1Tza/KOs3mhU7hmPrk/s719PPM+NB2ntoClUsL+5vv3eaR/WZgm6FXGVH8+ox7CdPAaTik86uHj8Ix5NeR4TV/Jet8KOHuj/AGzKJpnkvLmgQHAAqH175fk+Iz9c+V2tanh6fE1Kj+ChR/EZmt5dfKvic1egh3pSa/8Aqe1/BRKJUq20G8+qTj4jX127204xoxVW3eeM4Msqbfh3x4NoTGTHBrADEWdN1TlYH0TCEJKohEhAWESLAIRIQFhEhAWJFiXgLCJCAsIQgYVyuqFsVXGYm1esLEmwGduG6eKac1jbnk7Fao9Wm9RWqMznMuZbsSTYjUantlU2jyGxdL/D5xetNfFTZvAGYTkja5qpLTnagz0v+HsDZlIPURY+En4XYbtuU+Em8kPGvEpn8iJUFjLphOS3FrAcZXuU1KnTrFabhhlW9iD0tbjT0SOPkmr1E7z1PaIjXE9/kpyg9jFgx0Jvbt75V6VW3dOamIKsbWINprZ2zle/y020uIxHOLu5tFHeCxJ/eng0F4neZxmznMbX7N0kCJOkWkcxozp2jTSRzUfQ2jym2+RnMm5Dw/2gcn1mcubaR3J6JHqqb6wPoyEISVTFQNnFr5bDda+bNrmvwy9Xb1iMVBWtUta5KmlqNBcAq3oUtf52m6ToQIRFW68NKV/NtcMeez233W1svEx/DZrNnvfPUt5vmF2KbvmW3x6EBjB58o5wdLW5016RtoNxIsbcOsxhUrZW6RBy6eZfOHY6GxABXKNeuToQPPRa4RLm75jntltlysNN29sptvG6P9O73v8ACyWy2tkFrg63zX7JJhAjYMvlUVB09cxFrXA3jsPDj9sbqJV90Kt8NObFlPRvSLHw5wW3690mwgR6GfKQ2rXq2ItYDO3N/ukddspvEwee3T45bXy3HQXNmtwzXtaSYQCJFiQPZw46K/5R9kcIjdC+Vf8AKv2COTnv1vKiYnZtKp59ND22FxPNxXJhCPc3ameGgYeG/wBc9099oZha/Dr4eJ0lbjN+pmqzLlDyO2gVZabUqqkW0Yo3dlbT1zPMdyZxmHBNbCVUUfCCZkA6zUS6gd5E+hH2gp8xs3+QB9erMejG6uE54FaiaHgWLk9jAi3gJM3MT1EWeX180RmuNfCbXtfkLhHY2QI3xqTZfFPNv6JVNp+TCrvw9ZH+bUujehlBBPhLZ583/EXi1/ShUdNZIv49XZ13k3aHJzE4e/O0XUD4Vsy9+Zbi3faQFHHwN5rL38Uss+keNNHnjRkoNFbyXTBtpa/HWcUQL98f5gcNIDRRhqTeI1Q3HrjxccYyx10kj6JhCEKiEIQCEIQCEIQCEIQCEIQCEIQCJFiQPWpOQgNgBYasbDdvkWptVNys1U9VNdPS50HjGDhKQs1apmvYhSxO/cAn+0fGIt/26Nuo1Oj4IOlbwnJrbpkKDWfcqUx1n3Rx3cB64xiadFCOfq523hWOc37KYH2CFVXfz6rW6k6A8RqfGJQw6J5ihesganvO8+mYa5bV5j8nRjmP/bpZRuzVNP3Br6DacPUYjpNm7Ny+H43gzTgzPyq8zDR7AB3CO0xECxxRISaqieNtLk7hq9+cooSd7AZW/WWxnuVBGrR3Z8Ou2fbR8mqG5oVmX5tQBh+stjbvvKttHkZjKP8Ahc4vxqZD/u6N6ptNohE1z+o3P9UvFmvnx6RU2KHMOB0I9Bgxvreb1jdn0qwtVpJUHzlBt3E6j0StbQ8n+Ge5pF6LfNOZfSrfiJ0Z/VZv30yvDf6ZG1Ixaay6bU5CYunrS5usOw5G/VbT1yrYnA1qbWrUqlM/OQqPQx0PoM2zvOvlZ3Nj6BhCE0ZiEIQCEIQCEIQCEIQCEIQCEIQCJFhAkUCFF1UKTvNrsTxNzAmEJ5e7/wBV3ZnUcmJCEosIloQgCiOCEJIR43aEJBCFYZYkIoQic2hCQkZYrUwRZgGHUQCPAxYR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SEhQUEhIUFRUUFBQXFRYXFBUWFxYUFxUWFxcUFhQYHCggGBolGxcVIjEhJSkrLi4uFx8zODMsNygtLisBCgoKDg0OGxAQGiwcHCQsLCwsLCwsLCwsLCwsLCwsLCwsLCwsLCwsLCwsLCwsLCwsLCwsLCw0LC4sLCwsLiwsLP/AABEIAMUBAAMBIgACEQEDEQH/xAAcAAABBQEBAQAAAAAAAAAAAAAAAQMEBgcCBQj/xABMEAACAQIDAwcEDggEBgMAAAABAgADEQQSIQUxQQYTIlFhcZEHMoGhFBcjNEJSU2Jzk7Gz0fA1kpSisrTB00NyguEVFiQzY9JVw/H/xAAZAQEAAwEBAAAAAAAAAAAAAAAAAQIDBAX/xAAiEQEBAQACAwABBQEAAAAAAAAAAQIDERIhMVEEEzJBYSL/2gAMAwEAAhEDEQA/ANEhCEAhCEAhCEAhCEAhCEAhCEAhCEAhCECBU3nvM5nb7z3mczzdfXXPjmE6MSQkCLARZMCTqEIBCLCSEixYQEhFhJBCEIEyEIjMACSQANSSbADrJnoOMsJyjgi6kEdYII8ROalZV85lW+65Av3XgOQjVTEIpszop6iwB8CZ01VQQpZQTuBIBPcOMDuE4qVAouxAHWSAPExBXW2bOuW9s2YWvutfdeA5CM08UjGy1EJ6gyk+AMdMBYRWQjeCPQYBD1HwMBIRcpvaxv1W18IvNnqPgYHMSKykbwR3wgQn3nvnM7fee+czztT27J8IYk6iSvQSM4nFJTF3a0Z2ntJKClmPomabc2s9ZiSd/wCbAS+MXStvS5bT5Z0aei3dvAekzzqHLkk609PRKK1M31EWmpB0nROLMU8q1TBcqaT2DXUnr3T3kYEXBuJi9N9NfGW/kbtkq/NOdG809tt3pmeuPr4tNL3CAizNckIQgEIQgS4d8I3WYhSVXMbaLcC57zoJ6DjVPkY/MOcOx6GIT2Xh9wAzn3ekO5iGHY56p1tD3XaOCqHWmtTE0qYNirFaJL1u/NdR2ITxjtfYdephcIoYUcVhTSy1AVcaIKdYrvurIWIBA1AkraWznFbBmjSvSwpe/TUMVakaYCgnVhoTe3fA55QUlOL2aSqk8/X1IF/etU/aAfRHOVeykxKUabEqTXUrUW2em4R2V1a2hBAPbOts4Wq+Iwj06YZMPUqO55xVJD0XpAIp3kZr623dsk7VSqTRNOnnyVQ79NVsoVlIW+9ulfWw03wPP2dtI1VrYTFqoxNOk+cW6FekVIGIpA6FTpcDzWuNI3tWgv8Awh1yrb2De2UWvzIN92++t5N5RbF9koCj8ziKYJoVha6EixVrXuh3Ea9e+G08DUbAtQRAajYcUrFgFVjTy3LcQD1QOtnbNo1MJQWpRpsvsehoUX5JdQd6ntEj8hca969Gqxqew8U9FXbVmpDVMx4sAbX36SRs58QlClT9jqKiUkQsay8zdFC5rrdyNL2yyRyf2WuHQhmLvUd6lapaxes5uzBb6AaAC+4cYHr4ikygkNmRjvvcE3uL9RnSg8yOla1Q7zb4IjYqBVZb5s1uBsLG99QNZ0HXmwubXNm8023WtA4qMyt51yosDv0tfQ+nfHEY802p89OJ6jGHCgCxudbm1uqwjqOvNlb6lgdxtpwgMs5Nrm9hYd2v4mJEiwPNq1GzHTift74I53GVurys/wCr5jmre780WLf+TJmt3yytoR3zj1np05ruI7WBJ3AXiyPtFSaVQLvNN7d+UzFes85S7RNWra+i/bxni313RKr7+s3j2zFVt53iwnXJ4xl13TtKgWINt+no4x/FYEKo7d89SjhCyqUFyPyRed4qjlTpA3a9l42NtezqlPP22/b9KqTlMQYi27QjUSVtHAOOllsO+/jPIvrNJ1Yx1OmtcjNr+yKHSN3pkK195Bvlb7Z78z/yX+fXHzU9TNNBnPqdVfPwkIsQyqSQiwgSoQhPQcghCEAhCEAhCEAhCEAhCEAhCEAiRYQMa2tUy42q3xcU7fq1iZqtffftmScoffWJ+nrfxtNVo1M1JG66aH90Tn5I2wkSNtN7Uah6qb/wmPAzz+UQJw1YLv5tvC2vqnLPraskrHWWPYfQoKwXMXY8BusdLkG26VisDL9yDqK2GUPbosynxzD1MJ08vrMRwzvXSRsdGLAmkUudd27tt4+mTdr7KbnCadiCBv1tp1ceHhJGJx6A6aKp4Le54AARrG7cUuqpnvYWIGgPzphXX4/08PD7EqvfPl3G9lsN/CwHDrlM2nh+brOp4TUm25pZt44TNOUfSxLEcbH02mnFf+mHPmTKw+TjEBa7Kf8AEQBe8a2mkzNfJ/s9mrB7dGnqT28B33mlSOT+TLPwRIsSUSQwgYQJUIQnoOQQhAQGWxVMaGogPVnUf1iezKfylP6xPxmc8veVFbALhuYSj7r7JL56SvqtY2sf9RlQ9tHG/Ewv7Ov4wN19mU/lKf1ifjD2ZT+Up/WJ+Mwr20cb8TC/s6/jD20cb8TC/s6/jA3X2ZT+Up/WJ+MPZlP5Sn9Yn4zCvbRxvxML+zr+MPbRxvxML+zr+MDdfZlP5Sn9Yn4w9mU/lKf1ifjMK9tHG/Ewv7Ov4z3uQvLrE4vHUaFZMPkcVc2Wgqno0XcWPeoga6DFkPYw/wCnofQUfu1kyAQhEgYtt/31iPp633jTSuTtTNg6B/8AEB+rcf0ma7f99Yj6et940v8AyGqZsEg+K1Vf3yR/FMNtsvWQxW137jvjazsTkv1sznljyf5gipTuaTGx+YeAPZ1Hsicjq+r0wbXAYHrN7HTwmjkcN4/PCRW2TSJutNVb4yqAe423jsl/3O89VGZ467V98UyFUKgAg+6MTlv1HKLiLVqutyrUQetFZie7OABPVbD/AAXFuriD3dc6o7KpjXXuFh9krK7J7eFRw1S2eswZjewsAB1X6zK3tvBlsQgUqM5VczGyhjuzHgJcdr4pR0U3LvnkbW2OGwFWu97qUcdRLOtMKewhpfjt8mHN86XLk9sgYWkKdyxJux+d2dk9SZhyU5XvhwtKtepSGgPw6Y6gfhKOo+g8JoOzNsUMR/2agY/F1Vh3odZO8WVhnUsToRYkos5MIRIEuEIT0HIICEBAxfyy+bge7F/fCZoJpfll83A92L++EzSAT1Ng7HOJLjOEyBCLqSGL1EpqtxuOZxv4AnhPLnv0OT1cCmVYLzopMLMw88tlBsN4yEnquJFsn1bOLr57Jtzky2Fpq71UYs+VVXW4yK+YNe1rMNd2+eDLAdjV6gKisHWmW+E5UMtPMbKw32sveRPHx+ENJ2RiCVNjY3F+Iv2bvRImpfRrNnvpHlt8lH6Vw3dX/lqsqUtvko/SuG7q/wDLVZZVvWxve9D6Cj92smSHsb3vQ+go/drJkAhCEDFdve+sR9PW+8bhLv5PbjDuCCLVTa4I0Kg6XnvMlNWYhUBLG5Ci5N9STbfO/ZA7fz3zm1rtvmGDoT3zsGR2xCljqNbEa+McDTmv1rDl52pjDPbU6AbzwHbeVjbnLRKYK4e1R/jnzF/9j6u2TnN18RbIt1ZMykdf5v3yrnEE5hmPRJU69X+xEncgWrV6T167Fi7FU3AKib8qjQXYsP8ATPIxtE0sdXU7qmRx35cunpEtcWL8ezFamSco3nQd53Sz+UOgKWymQaZqmHT0Bw32JIOw8JzmIpjfY3PcNfttJnlfxGXC0afF62b0Kjf+wluH6jmrKFjtNrbju3HiO0HhGbzpTOxyrJs7ldiaVrvzq/Fqan9fzvSby77D5SUsVoDkqfJsRc9qn4Q9fZMmvAVLbpTXFNRaasbgYSh8i+VDF1w9dswbSk584HeEY8QeB33IGsvN5y6zc3qtZe02JCUbbfJnaVWvVehtI0qbMSlO79EdU7nKvMUTN/8Ak/a//wAsfF5fdj4d6dGklV+cqIiq76nMw3trrr/WBkXll83A92L++EzQTS/LL5uB7sX98JmkAlgXlVUBXoIQjs4HSGrUhStcG4AAuO0mPvypBpPT5qw9jrQpWKiygKGZ2y3LEqGsLA3NxxE3/nRC2Z6BI56rUNMFAjKyZKYPRvdQeBtfMeOlbO/sXzq5+V42D5SVKRORUsarVbEs2pQrlJLXIF7663E8Z2JJJNybknrPXLfiOV1KogVqB0JY25uxZ61OpUW2XRDzffdjwneI5aoSGGH1FQscxQh1Wg1Jc4y6sbqT3EDfok69yF1b6tUu0tvko/SuG7q/8tVlWr1SzFmN2Yksesk3J8ZafJR+lcN3V/5arLKN62P73ofQUfu1ibVxRpUy6gEgqNb21IH9YxhqTPglSm2R3wiqj/FdqGVW9BIMptLk5jsP7pidoHEUxoaZLnU6BulpoZnzWzFsbfp5NcuZfy0DCVMyKx+EoOm7Xqj0z/C8mNoGqlVdosKJdHFG9Swp3B5vq3aTQDLZveZWe51qyflUcbimWtUUg2znidxOkkYepdQeu49IMadueeruD0qtRG7VzHIfD7JKpUcqW1vmuLDs1nn7lmrHVn3k2aYYG6g66yRs6m/SCsyAEZWZQQ3WoN7+oRs4gAWYgd519AEYq7SrIPcgxHxbLbwIvInfafXSH5RcXVXCKpy2qVlVmW+qhXbKe8qPDtmYgS9crdpvWwpWoqDLURh0WVwdV806HQmUYTt4f4ufc6rT+QPKxajUcIaASyFVYPe5RSxuCN5sTvk/lhgL1qJG8pUBPcyEfaZm/JTE83jcM/AVkB/yscjepjNb5XtlbDG293X0lR+HqlOXPXxpxX2b5PbGYrUqBijspSmw4aglvEAeMx3aWJqVartWd2YMwOclilmN1sT0bHgOqbdtrHGlRdKZIanSYsw+DZSdOo31vMIXT8/1luGekcl7rTsRs/D+w6imkoQUrrU6Nx0WOdW3kiwNzvv2zMEP2CPtiXyZM7ZPi5jl3/FvaRnNgfzwk8PHrHfd7V3qa+FRrxc0bpnSKTNmZwOQQQbEEEHqINwR6ZseydoCvRp1R8NbnsYaMP1gZi95f/Jvjb06lK/mMHA7G0PrA8ZhzZ9dtMX20WEITdiICEBAxfyy+bge7F/fCZpNL8svm4Huxf3wmaKNRc23a9XbALz0dgbQWhXSq6FwmY5Q2U3KMqkEg2IJB3cJYa+Mos+XnqQAw7qDb3JXJVRlOXNqgLZTex0vrOcRtGgyG1RFSpWYPTKdM0+cpheHRC00zXB3sRKef+Nv25+Xi8odtNinUkBVRSAoNxmYlnbquWJ3Dqnkky6ttJM1Y89RLLTtSsMgXMzNkRshzZQFGoG+3XGqeOpWwq87ROS7MCpCEhNC5y3RyWYHeLqDI8r+C8c/Kny2+Sj9K4bur/y1WV/bdZXr1GViyltGIAJAFgSAAOHVLB5KP0rhu6v/AC1WXjKzq9N62P73ofQUfulneOwgqoUYkAkbuw3trONje96H0FH7tZMiyWdUzq5vcN0KQVVUahQACezjHIQiTr4W91UWpCnXqutyzs4a5084ncN9oin41372a3gNJ3jW90ew+G2/vPCNWPXOXV7refE6jiFXdTA7rD/9j4xCN1j0TzfN1YqJymMVvNue3cvjMtZlXmqi8tlHsR7EGzU/41EzgTQ9vg1MNVtrZc3RBI6JudfRM8nR+n68eoz5e+3aMQbg2I1B6iNQfG3hNy2Ri12jg6NUrZ1ZXK9VWmbMAfitrbv6xMME1nyY1T7FTKfNaoCOu7k2l+Selc/Xscs1WjgMSfhNTK34kvYX8SZh5mweVPFAYCw31K9NPDPU/wDr9cx8yeOejRCPz2xvEHSORmtNFHKtfQRXO4Rtm1v+fzundJeJ3mB289rkbjeaxVPqe9M9zbv3gs8NjrOqVQqwI3ggjvBuJWzudJl6fQkIQllBAQgIGL+WXzcD3Yv74TM5vnKPkvRxy0hiPZaNRNYDm6L2OeqWvcoQdALWPGeJ7V2C+U2h9Qf7UDH7xc01/wBq/BfKbQ+oP9qHtX4L5TaH1B/tQMgvC81/2r8F8ptD6g/2oe1dgvlNofUn+1Ax+W3yUfpXDd1f+Wqy5+1dgvlNofUn+1PS5O8h8Lg8QmIptjWennsHoNlOdGQ3tTB3MePCBddje96H0FH7tZMkXZSEUKIYEEUaQIIsQQiggjgR1SVAIQhAre0Vp3qHpKwLnUEAm53EixnkUKdZ9ysB+qPXqZ6m0NrlXcAbmYXJ6iZX8byoVfOrKOxTc+q8823VvUdnWZHrps0jV3A7tT+sfwjuainUx7el4X0lJr8rEJsqu56yQo/H1Tza/KOs3mhU7hmPrk/s719PPM+NB2ntoClUsL+5vv3eaR/WZgm6FXGVH8+ox7CdPAaTik86uHj8Ix5NeR4TV/Jet8KOHuj/AGzKJpnkvLmgQHAAqH175fk+Iz9c+V2tanh6fE1Kj+ChR/EZmt5dfKvic1egh3pSa/8Aqe1/BRKJUq20G8+qTj4jX127204xoxVW3eeM4Msqbfh3x4NoTGTHBrADEWdN1TlYH0TCEJKohEhAWESLAIRIQFhEhAWJFiXgLCJCAsIQgYVyuqFsVXGYm1esLEmwGduG6eKac1jbnk7Fao9Wm9RWqMznMuZbsSTYjUantlU2jyGxdL/D5xetNfFTZvAGYTkja5qpLTnagz0v+HsDZlIPURY+En4XYbtuU+Em8kPGvEpn8iJUFjLphOS3FrAcZXuU1KnTrFabhhlW9iD0tbjT0SOPkmr1E7z1PaIjXE9/kpyg9jFgx0Jvbt75V6VW3dOamIKsbWINprZ2zle/y020uIxHOLu5tFHeCxJ/eng0F4neZxmznMbX7N0kCJOkWkcxozp2jTSRzUfQ2jym2+RnMm5Dw/2gcn1mcubaR3J6JHqqb6wPoyEISVTFQNnFr5bDda+bNrmvwy9Xb1iMVBWtUta5KmlqNBcAq3oUtf52m6ToQIRFW68NKV/NtcMeez233W1svEx/DZrNnvfPUt5vmF2KbvmW3x6EBjB58o5wdLW5016RtoNxIsbcOsxhUrZW6RBy6eZfOHY6GxABXKNeuToQPPRa4RLm75jntltlysNN29sptvG6P9O73v8ACyWy2tkFrg63zX7JJhAjYMvlUVB09cxFrXA3jsPDj9sbqJV90Kt8NObFlPRvSLHw5wW3690mwgR6GfKQ2rXq2ItYDO3N/ukddspvEwee3T45bXy3HQXNmtwzXtaSYQCJFiQPZw46K/5R9kcIjdC+Vf8AKv2COTnv1vKiYnZtKp59ND22FxPNxXJhCPc3ameGgYeG/wBc9099oZha/Dr4eJ0lbjN+pmqzLlDyO2gVZabUqqkW0Yo3dlbT1zPMdyZxmHBNbCVUUfCCZkA6zUS6gd5E+hH2gp8xs3+QB9erMejG6uE54FaiaHgWLk9jAi3gJM3MT1EWeX180RmuNfCbXtfkLhHY2QI3xqTZfFPNv6JVNp+TCrvw9ZH+bUujehlBBPhLZ583/EXi1/ShUdNZIv49XZ13k3aHJzE4e/O0XUD4Vsy9+Zbi3faQFHHwN5rL38Uss+keNNHnjRkoNFbyXTBtpa/HWcUQL98f5gcNIDRRhqTeI1Q3HrjxccYyx10kj6JhCEKiEIQCEIQCEIQCEIQCEIQCEIQCJFiQPWpOQgNgBYasbDdvkWptVNys1U9VNdPS50HjGDhKQs1apmvYhSxO/cAn+0fGIt/26Nuo1Oj4IOlbwnJrbpkKDWfcqUx1n3Rx3cB64xiadFCOfq523hWOc37KYH2CFVXfz6rW6k6A8RqfGJQw6J5ihesganvO8+mYa5bV5j8nRjmP/bpZRuzVNP3Br6DacPUYjpNm7Ny+H43gzTgzPyq8zDR7AB3CO0xECxxRISaqieNtLk7hq9+cooSd7AZW/WWxnuVBGrR3Z8Ou2fbR8mqG5oVmX5tQBh+stjbvvKttHkZjKP8Ahc4vxqZD/u6N6ptNohE1z+o3P9UvFmvnx6RU2KHMOB0I9Bgxvreb1jdn0qwtVpJUHzlBt3E6j0StbQ8n+Ge5pF6LfNOZfSrfiJ0Z/VZv30yvDf6ZG1Ixaay6bU5CYunrS5usOw5G/VbT1yrYnA1qbWrUqlM/OQqPQx0PoM2zvOvlZ3Nj6BhCE0ZiEIQCEIQCEIQCEIQCEIQCEIQCJFhAkUCFF1UKTvNrsTxNzAmEJ5e7/wBV3ZnUcmJCEosIloQgCiOCEJIR43aEJBCFYZYkIoQic2hCQkZYrUwRZgGHUQCPAxYR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053" y="885773"/>
            <a:ext cx="3073563" cy="2365203"/>
          </a:xfrm>
          <a:prstGeom prst="rect">
            <a:avLst/>
          </a:prstGeom>
        </p:spPr>
      </p:pic>
      <p:sp>
        <p:nvSpPr>
          <p:cNvPr id="6" name="Rectangle 5"/>
          <p:cNvSpPr/>
          <p:nvPr/>
        </p:nvSpPr>
        <p:spPr>
          <a:xfrm>
            <a:off x="155575" y="195985"/>
            <a:ext cx="572547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Growth Mindset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519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91264" cy="2952328"/>
          </a:xfrm>
        </p:spPr>
        <p:txBody>
          <a:bodyPr>
            <a:normAutofit fontScale="90000"/>
          </a:bodyPr>
          <a:lstStyle/>
          <a:p>
            <a:r>
              <a:rPr lang="en-GB" dirty="0"/>
              <a:t>Modelling a Growth - </a:t>
            </a:r>
            <a:r>
              <a:rPr lang="en-GB" dirty="0" err="1"/>
              <a:t>Mindset</a:t>
            </a:r>
            <a:r>
              <a:rPr lang="en-GB" dirty="0"/>
              <a:t/>
            </a:r>
            <a:br>
              <a:rPr lang="en-GB" dirty="0"/>
            </a:br>
            <a:r>
              <a:rPr lang="en-GB" dirty="0"/>
              <a:t>What </a:t>
            </a:r>
            <a:r>
              <a:rPr lang="en-GB" dirty="0" smtClean="0"/>
              <a:t>growth </a:t>
            </a:r>
            <a:r>
              <a:rPr lang="en-GB" dirty="0" err="1" smtClean="0"/>
              <a:t>mindset</a:t>
            </a:r>
            <a:r>
              <a:rPr lang="en-GB" dirty="0" smtClean="0"/>
              <a:t> phrases could you suggest to students to rephrase their fixed </a:t>
            </a:r>
            <a:r>
              <a:rPr lang="en-GB" dirty="0" err="1" smtClean="0"/>
              <a:t>mindset</a:t>
            </a:r>
            <a:r>
              <a:rPr lang="en-GB" dirty="0" smtClean="0"/>
              <a:t> phrases?</a:t>
            </a:r>
            <a:endParaRPr lang="en-GB" dirty="0"/>
          </a:p>
        </p:txBody>
      </p:sp>
      <p:pic>
        <p:nvPicPr>
          <p:cNvPr id="1026" name="Picture 2" descr="C:\Program Files\Microsoft Office\Media\CntCD1\ClipArt5\j028128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933056"/>
            <a:ext cx="1323315" cy="195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83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75192268"/>
              </p:ext>
            </p:extLst>
          </p:nvPr>
        </p:nvGraphicFramePr>
        <p:xfrm>
          <a:off x="251520" y="332656"/>
          <a:ext cx="8640962" cy="5940000"/>
        </p:xfrm>
        <a:graphic>
          <a:graphicData uri="http://schemas.openxmlformats.org/drawingml/2006/table">
            <a:tbl>
              <a:tblPr firstRow="1" firstCol="1" bandRow="1">
                <a:tableStyleId>{5C22544A-7EE6-4342-B048-85BDC9FD1C3A}</a:tableStyleId>
              </a:tblPr>
              <a:tblGrid>
                <a:gridCol w="4320481"/>
                <a:gridCol w="4320481"/>
              </a:tblGrid>
              <a:tr h="742500">
                <a:tc>
                  <a:txBody>
                    <a:bodyPr/>
                    <a:lstStyle/>
                    <a:p>
                      <a:pPr algn="ctr">
                        <a:lnSpc>
                          <a:spcPts val="1600"/>
                        </a:lnSpc>
                        <a:spcBef>
                          <a:spcPts val="750"/>
                        </a:spcBef>
                        <a:spcAft>
                          <a:spcPts val="1800"/>
                        </a:spcAft>
                      </a:pPr>
                      <a:r>
                        <a:rPr lang="en-GB" sz="1600" b="1" dirty="0" smtClean="0">
                          <a:solidFill>
                            <a:schemeClr val="tx1"/>
                          </a:solidFill>
                          <a:effectLst/>
                          <a:latin typeface="+mn-lt"/>
                          <a:ea typeface="+mn-ea"/>
                          <a:cs typeface="+mn-cs"/>
                        </a:rPr>
                        <a:t>What</a:t>
                      </a:r>
                      <a:r>
                        <a:rPr lang="en-GB" sz="1600" b="1" baseline="0" dirty="0" smtClean="0">
                          <a:solidFill>
                            <a:schemeClr val="tx1"/>
                          </a:solidFill>
                          <a:effectLst/>
                          <a:latin typeface="+mn-lt"/>
                          <a:ea typeface="+mn-ea"/>
                          <a:cs typeface="+mn-cs"/>
                        </a:rPr>
                        <a:t> fixed mind set pupils might say</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Bef>
                          <a:spcPts val="750"/>
                        </a:spcBef>
                        <a:spcAft>
                          <a:spcPts val="1800"/>
                        </a:spcAft>
                      </a:pPr>
                      <a:r>
                        <a:rPr lang="en-GB" sz="1600" b="1" dirty="0" smtClean="0">
                          <a:solidFill>
                            <a:schemeClr val="tx1"/>
                          </a:solidFill>
                          <a:effectLst/>
                          <a:latin typeface="+mn-lt"/>
                          <a:ea typeface="+mn-ea"/>
                          <a:cs typeface="+mn-cs"/>
                        </a:rPr>
                        <a:t>What</a:t>
                      </a:r>
                      <a:r>
                        <a:rPr lang="en-GB" sz="1600" b="1" baseline="0" dirty="0" smtClean="0">
                          <a:solidFill>
                            <a:schemeClr val="tx1"/>
                          </a:solidFill>
                          <a:effectLst/>
                          <a:latin typeface="+mn-lt"/>
                          <a:ea typeface="+mn-ea"/>
                          <a:cs typeface="+mn-cs"/>
                        </a:rPr>
                        <a:t> we could encourage them to say</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a:solidFill>
                            <a:schemeClr val="tx1"/>
                          </a:solidFill>
                          <a:effectLst/>
                        </a:rPr>
                        <a:t>I'm so stupid.</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a:solidFill>
                            <a:schemeClr val="tx1"/>
                          </a:solidFill>
                          <a:effectLst/>
                        </a:rPr>
                        <a:t>I'm </a:t>
                      </a:r>
                      <a:r>
                        <a:rPr lang="en-GB" sz="1600" b="1" dirty="0" smtClean="0">
                          <a:solidFill>
                            <a:schemeClr val="tx1"/>
                          </a:solidFill>
                          <a:effectLst/>
                        </a:rPr>
                        <a:t>brilliant</a:t>
                      </a:r>
                      <a:r>
                        <a:rPr lang="en-GB" sz="1600" b="1" baseline="0" dirty="0" smtClean="0">
                          <a:solidFill>
                            <a:schemeClr val="tx1"/>
                          </a:solidFill>
                          <a:effectLst/>
                        </a:rPr>
                        <a:t> </a:t>
                      </a:r>
                      <a:r>
                        <a:rPr lang="en-GB" sz="1600" b="1" dirty="0" smtClean="0">
                          <a:solidFill>
                            <a:schemeClr val="tx1"/>
                          </a:solidFill>
                          <a:effectLst/>
                        </a:rPr>
                        <a:t>at </a:t>
                      </a:r>
                      <a:r>
                        <a:rPr lang="en-GB" sz="1600" b="1" dirty="0">
                          <a:solidFill>
                            <a:schemeClr val="tx1"/>
                          </a:solidFill>
                          <a:effectLst/>
                        </a:rPr>
                        <a:t>this.</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a:solidFill>
                            <a:schemeClr val="tx1"/>
                          </a:solidFill>
                          <a:effectLst/>
                        </a:rPr>
                        <a:t>I just can’t do </a:t>
                      </a:r>
                      <a:r>
                        <a:rPr lang="en-GB" sz="1600" b="1" dirty="0" smtClean="0">
                          <a:solidFill>
                            <a:schemeClr val="tx1"/>
                          </a:solidFill>
                          <a:effectLst/>
                        </a:rPr>
                        <a:t>Maths,</a:t>
                      </a:r>
                      <a:r>
                        <a:rPr lang="en-GB" sz="1600" b="1" baseline="0" dirty="0" smtClean="0">
                          <a:solidFill>
                            <a:schemeClr val="tx1"/>
                          </a:solidFill>
                          <a:effectLst/>
                        </a:rPr>
                        <a:t> I’ve never been any good at Maths.</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a:solidFill>
                            <a:schemeClr val="tx1"/>
                          </a:solidFill>
                          <a:effectLst/>
                        </a:rPr>
                        <a:t>This is too hard.</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smtClean="0">
                          <a:solidFill>
                            <a:schemeClr val="tx1"/>
                          </a:solidFill>
                          <a:effectLst/>
                          <a:latin typeface="+mn-lt"/>
                          <a:ea typeface="+mn-ea"/>
                          <a:cs typeface="+mn-cs"/>
                        </a:rPr>
                        <a:t>I’m happy with my current</a:t>
                      </a:r>
                      <a:r>
                        <a:rPr lang="en-GB" sz="1600" b="1" baseline="0" dirty="0" smtClean="0">
                          <a:solidFill>
                            <a:schemeClr val="tx1"/>
                          </a:solidFill>
                          <a:effectLst/>
                          <a:latin typeface="+mn-lt"/>
                          <a:ea typeface="+mn-ea"/>
                          <a:cs typeface="+mn-cs"/>
                        </a:rPr>
                        <a:t> grade</a:t>
                      </a:r>
                      <a:endParaRPr lang="en-GB" sz="16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ts val="1600"/>
                        </a:lnSpc>
                        <a:spcBef>
                          <a:spcPts val="750"/>
                        </a:spcBef>
                        <a:spcAft>
                          <a:spcPts val="1800"/>
                        </a:spcAft>
                      </a:pPr>
                      <a:r>
                        <a:rPr lang="en-GB" sz="1600" b="1" dirty="0" smtClean="0">
                          <a:solidFill>
                            <a:schemeClr val="tx1"/>
                          </a:solidFill>
                          <a:effectLst/>
                          <a:latin typeface="Calibri"/>
                          <a:cs typeface="Times New Roman"/>
                        </a:rPr>
                        <a:t>You</a:t>
                      </a:r>
                      <a:r>
                        <a:rPr lang="en-GB" sz="1600" b="1" baseline="0" dirty="0" smtClean="0">
                          <a:solidFill>
                            <a:schemeClr val="tx1"/>
                          </a:solidFill>
                          <a:effectLst/>
                          <a:latin typeface="Calibri"/>
                          <a:cs typeface="Times New Roman"/>
                        </a:rPr>
                        <a:t> didn’t explain it properly.</a:t>
                      </a:r>
                      <a:endParaRPr lang="en-GB" sz="1600" b="1" dirty="0" smtClean="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500">
                <a:tc>
                  <a:txBody>
                    <a:bodyPr/>
                    <a:lstStyle/>
                    <a:p>
                      <a:pPr algn="l">
                        <a:lnSpc>
                          <a:spcPct val="115000"/>
                        </a:lnSpc>
                        <a:spcAft>
                          <a:spcPts val="0"/>
                        </a:spcAft>
                      </a:pPr>
                      <a:r>
                        <a:rPr lang="en-GB" sz="1600" b="1" dirty="0" smtClean="0">
                          <a:solidFill>
                            <a:schemeClr val="tx1"/>
                          </a:solidFill>
                          <a:effectLst/>
                        </a:rPr>
                        <a:t>What</a:t>
                      </a:r>
                      <a:r>
                        <a:rPr lang="en-GB" sz="1600" b="1" baseline="0" dirty="0" smtClean="0">
                          <a:solidFill>
                            <a:schemeClr val="tx1"/>
                          </a:solidFill>
                          <a:effectLst/>
                        </a:rPr>
                        <a:t> grade / level did I get?</a:t>
                      </a:r>
                      <a:endParaRPr lang="en-GB" sz="1600" b="1" dirty="0" smtClean="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3128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your </a:t>
            </a:r>
            <a:r>
              <a:rPr lang="en-GB" dirty="0" err="1" smtClean="0"/>
              <a:t>Mindset</a:t>
            </a:r>
            <a:endParaRPr lang="en-GB" dirty="0"/>
          </a:p>
        </p:txBody>
      </p:sp>
      <p:sp>
        <p:nvSpPr>
          <p:cNvPr id="3" name="Content Placeholder 2"/>
          <p:cNvSpPr>
            <a:spLocks noGrp="1"/>
          </p:cNvSpPr>
          <p:nvPr>
            <p:ph idx="1"/>
          </p:nvPr>
        </p:nvSpPr>
        <p:spPr/>
        <p:txBody>
          <a:bodyPr/>
          <a:lstStyle/>
          <a:p>
            <a:pPr marL="0" indent="0">
              <a:buNone/>
            </a:pPr>
            <a:r>
              <a:rPr lang="en-GB" dirty="0" smtClean="0"/>
              <a:t>If you have a fixed ‘</a:t>
            </a:r>
            <a:r>
              <a:rPr lang="en-GB" dirty="0" err="1" smtClean="0"/>
              <a:t>Minsdet</a:t>
            </a:r>
            <a:r>
              <a:rPr lang="en-GB" dirty="0" smtClean="0"/>
              <a:t>’ now, don’t worry, you can change your ‘</a:t>
            </a:r>
            <a:r>
              <a:rPr lang="en-GB" dirty="0" err="1" smtClean="0"/>
              <a:t>Mindset</a:t>
            </a:r>
            <a:r>
              <a:rPr lang="en-GB" dirty="0" smtClean="0"/>
              <a:t>.’</a:t>
            </a:r>
            <a:endParaRPr lang="en-GB" dirty="0"/>
          </a:p>
        </p:txBody>
      </p:sp>
      <p:pic>
        <p:nvPicPr>
          <p:cNvPr id="5122" name="Picture 2" descr="C:\Program Files\Microsoft Office\Media\CntCD1\ClipArt6\j029919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284984"/>
            <a:ext cx="3289293" cy="327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0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thinking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 can’t do this…</a:t>
            </a:r>
            <a:endParaRPr lang="en-GB" sz="6600" dirty="0">
              <a:effectLst/>
              <a:ea typeface="Calibri"/>
              <a:cs typeface="Times New Roman"/>
            </a:endParaRPr>
          </a:p>
        </p:txBody>
      </p:sp>
    </p:spTree>
    <p:extLst>
      <p:ext uri="{BB962C8B-B14F-4D97-AF65-F5344CB8AC3E}">
        <p14:creationId xmlns:p14="http://schemas.microsoft.com/office/powerpoint/2010/main" val="223906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Tell yourself</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 can’t do this yet…</a:t>
            </a:r>
            <a:endParaRPr lang="en-GB" sz="6600" dirty="0">
              <a:effectLst/>
              <a:ea typeface="Calibri"/>
              <a:cs typeface="Times New Roman"/>
            </a:endParaRPr>
          </a:p>
        </p:txBody>
      </p:sp>
    </p:spTree>
    <p:extLst>
      <p:ext uri="{BB962C8B-B14F-4D97-AF65-F5344CB8AC3E}">
        <p14:creationId xmlns:p14="http://schemas.microsoft.com/office/powerpoint/2010/main" val="79179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thinking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I’m no good at this…</a:t>
            </a:r>
            <a:endParaRPr lang="en-GB" sz="6600" dirty="0">
              <a:effectLst/>
              <a:ea typeface="Calibri"/>
              <a:cs typeface="Times New Roman"/>
            </a:endParaRPr>
          </a:p>
        </p:txBody>
      </p:sp>
    </p:spTree>
    <p:extLst>
      <p:ext uri="{BB962C8B-B14F-4D97-AF65-F5344CB8AC3E}">
        <p14:creationId xmlns:p14="http://schemas.microsoft.com/office/powerpoint/2010/main" val="4052778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Tell yourself</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I can become better at this…</a:t>
            </a:r>
            <a:endParaRPr lang="en-GB" sz="6600" dirty="0">
              <a:effectLst/>
              <a:ea typeface="Calibri"/>
              <a:cs typeface="Times New Roman"/>
            </a:endParaRPr>
          </a:p>
        </p:txBody>
      </p:sp>
    </p:spTree>
    <p:extLst>
      <p:ext uri="{BB962C8B-B14F-4D97-AF65-F5344CB8AC3E}">
        <p14:creationId xmlns:p14="http://schemas.microsoft.com/office/powerpoint/2010/main" val="4183401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asking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What grade did I get?</a:t>
            </a:r>
            <a:endParaRPr lang="en-GB" sz="6600" dirty="0">
              <a:effectLst/>
              <a:ea typeface="Calibri"/>
              <a:cs typeface="Times New Roman"/>
            </a:endParaRPr>
          </a:p>
        </p:txBody>
      </p:sp>
    </p:spTree>
    <p:extLst>
      <p:ext uri="{BB962C8B-B14F-4D97-AF65-F5344CB8AC3E}">
        <p14:creationId xmlns:p14="http://schemas.microsoft.com/office/powerpoint/2010/main" val="380982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Ask instead</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What can I do to improve…</a:t>
            </a:r>
            <a:endParaRPr lang="en-GB" sz="6600" dirty="0">
              <a:effectLst/>
              <a:ea typeface="Calibri"/>
              <a:cs typeface="Times New Roman"/>
            </a:endParaRPr>
          </a:p>
        </p:txBody>
      </p:sp>
    </p:spTree>
    <p:extLst>
      <p:ext uri="{BB962C8B-B14F-4D97-AF65-F5344CB8AC3E}">
        <p14:creationId xmlns:p14="http://schemas.microsoft.com/office/powerpoint/2010/main" val="419839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Line 13"/>
          <p:cNvSpPr>
            <a:spLocks noChangeShapeType="1"/>
          </p:cNvSpPr>
          <p:nvPr/>
        </p:nvSpPr>
        <p:spPr bwMode="auto">
          <a:xfrm>
            <a:off x="1752600" y="1349139"/>
            <a:ext cx="1295400" cy="56635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0" name="Line 14"/>
          <p:cNvSpPr>
            <a:spLocks noChangeShapeType="1"/>
          </p:cNvSpPr>
          <p:nvPr/>
        </p:nvSpPr>
        <p:spPr bwMode="auto">
          <a:xfrm flipH="1">
            <a:off x="7380312" y="2514600"/>
            <a:ext cx="734988" cy="9144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1" name="Line 15"/>
          <p:cNvSpPr>
            <a:spLocks noChangeShapeType="1"/>
          </p:cNvSpPr>
          <p:nvPr/>
        </p:nvSpPr>
        <p:spPr bwMode="auto">
          <a:xfrm>
            <a:off x="755576" y="3834636"/>
            <a:ext cx="432048" cy="746492"/>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2" name="Text Box 16"/>
          <p:cNvSpPr txBox="1">
            <a:spLocks noChangeArrowheads="1"/>
          </p:cNvSpPr>
          <p:nvPr/>
        </p:nvSpPr>
        <p:spPr bwMode="auto">
          <a:xfrm>
            <a:off x="152400" y="799018"/>
            <a:ext cx="2933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smtClean="0"/>
              <a:t>One question I would like answered…</a:t>
            </a:r>
            <a:endParaRPr lang="en-GB" sz="2000" b="1" dirty="0"/>
          </a:p>
        </p:txBody>
      </p:sp>
      <p:sp>
        <p:nvSpPr>
          <p:cNvPr id="4113" name="Text Box 17"/>
          <p:cNvSpPr txBox="1">
            <a:spLocks noChangeArrowheads="1"/>
          </p:cNvSpPr>
          <p:nvPr/>
        </p:nvSpPr>
        <p:spPr bwMode="auto">
          <a:xfrm>
            <a:off x="6553200" y="1806714"/>
            <a:ext cx="2411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Two </a:t>
            </a:r>
            <a:r>
              <a:rPr lang="en-GB" sz="2000" b="1" dirty="0" smtClean="0"/>
              <a:t>things I am not sure about yet….</a:t>
            </a:r>
            <a:endParaRPr lang="en-GB" sz="2000" b="1" dirty="0"/>
          </a:p>
        </p:txBody>
      </p:sp>
      <p:sp>
        <p:nvSpPr>
          <p:cNvPr id="4114" name="Text Box 18"/>
          <p:cNvSpPr txBox="1">
            <a:spLocks noChangeArrowheads="1"/>
          </p:cNvSpPr>
          <p:nvPr/>
        </p:nvSpPr>
        <p:spPr bwMode="auto">
          <a:xfrm>
            <a:off x="152400" y="2431690"/>
            <a:ext cx="14668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Three </a:t>
            </a:r>
            <a:r>
              <a:rPr lang="en-GB" sz="2000" b="1" dirty="0" smtClean="0"/>
              <a:t>things </a:t>
            </a:r>
            <a:r>
              <a:rPr lang="en-GB" sz="2000" b="1" dirty="0"/>
              <a:t>I </a:t>
            </a:r>
            <a:r>
              <a:rPr lang="en-GB" sz="2000" b="1" dirty="0" smtClean="0"/>
              <a:t>have mastered…</a:t>
            </a:r>
            <a:endParaRPr lang="en-GB" sz="2000" b="1" dirty="0"/>
          </a:p>
        </p:txBody>
      </p:sp>
      <p:grpSp>
        <p:nvGrpSpPr>
          <p:cNvPr id="3" name="Group 2"/>
          <p:cNvGrpSpPr/>
          <p:nvPr/>
        </p:nvGrpSpPr>
        <p:grpSpPr>
          <a:xfrm>
            <a:off x="507326" y="980729"/>
            <a:ext cx="8097122" cy="5616624"/>
            <a:chOff x="1943100" y="1948249"/>
            <a:chExt cx="6388921" cy="4217055"/>
          </a:xfrm>
        </p:grpSpPr>
        <p:sp>
          <p:nvSpPr>
            <p:cNvPr id="2" name="Rectangle 1"/>
            <p:cNvSpPr/>
            <p:nvPr/>
          </p:nvSpPr>
          <p:spPr>
            <a:xfrm>
              <a:off x="1943100"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082333"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7177" y="4761636"/>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87088" y="335191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144755" y="3357970"/>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09647" y="1948249"/>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627784" y="169462"/>
            <a:ext cx="4259932" cy="584775"/>
          </a:xfrm>
          <a:prstGeom prst="rect">
            <a:avLst/>
          </a:prstGeom>
          <a:noFill/>
        </p:spPr>
        <p:txBody>
          <a:bodyPr wrap="square" rtlCol="0">
            <a:spAutoFit/>
          </a:bodyPr>
          <a:lstStyle/>
          <a:p>
            <a:pPr algn="ctr"/>
            <a:r>
              <a:rPr lang="en-GB" sz="3200" b="1" u="sng" dirty="0" smtClean="0"/>
              <a:t>Progress Pyramid</a:t>
            </a:r>
            <a:endParaRPr lang="en-GB" sz="3200" b="1" u="sng" dirty="0"/>
          </a:p>
        </p:txBody>
      </p:sp>
    </p:spTree>
    <p:extLst>
      <p:ext uri="{BB962C8B-B14F-4D97-AF65-F5344CB8AC3E}">
        <p14:creationId xmlns:p14="http://schemas.microsoft.com/office/powerpoint/2010/main" val="75221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109"/>
                                        </p:tgtEl>
                                        <p:attrNameLst>
                                          <p:attrName>style.visibility</p:attrName>
                                        </p:attrNameLst>
                                      </p:cBhvr>
                                      <p:to>
                                        <p:strVal val="visible"/>
                                      </p:to>
                                    </p:set>
                                    <p:animEffect transition="in" filter="dissolve">
                                      <p:cBhvr>
                                        <p:cTn id="7" dur="500"/>
                                        <p:tgtEl>
                                          <p:spTgt spid="4109"/>
                                        </p:tgtEl>
                                      </p:cBhvr>
                                    </p:animEffect>
                                  </p:childTnLst>
                                </p:cTn>
                              </p:par>
                            </p:childTnLst>
                          </p:cTn>
                        </p:par>
                        <p:par>
                          <p:cTn id="8" fill="hold" nodeType="afterGroup">
                            <p:stCondLst>
                              <p:cond delay="1000"/>
                            </p:stCondLst>
                            <p:childTnLst>
                              <p:par>
                                <p:cTn id="9" presetID="9" presetClass="entr" presetSubtype="0" fill="hold" nodeType="afterEffect">
                                  <p:stCondLst>
                                    <p:cond delay="500"/>
                                  </p:stCondLst>
                                  <p:childTnLst>
                                    <p:set>
                                      <p:cBhvr>
                                        <p:cTn id="10" dur="1" fill="hold">
                                          <p:stCondLst>
                                            <p:cond delay="0"/>
                                          </p:stCondLst>
                                        </p:cTn>
                                        <p:tgtEl>
                                          <p:spTgt spid="4112">
                                            <p:txEl>
                                              <p:pRg st="0" end="0"/>
                                            </p:txEl>
                                          </p:spTgt>
                                        </p:tgtEl>
                                        <p:attrNameLst>
                                          <p:attrName>style.visibility</p:attrName>
                                        </p:attrNameLst>
                                      </p:cBhvr>
                                      <p:to>
                                        <p:strVal val="visible"/>
                                      </p:to>
                                    </p:set>
                                    <p:animEffect transition="in" filter="dissolve">
                                      <p:cBhvr>
                                        <p:cTn id="11" dur="500"/>
                                        <p:tgtEl>
                                          <p:spTgt spid="4112">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4110"/>
                                        </p:tgtEl>
                                        <p:attrNameLst>
                                          <p:attrName>style.visibility</p:attrName>
                                        </p:attrNameLst>
                                      </p:cBhvr>
                                      <p:to>
                                        <p:strVal val="visible"/>
                                      </p:to>
                                    </p:set>
                                    <p:animEffect transition="in" filter="dissolve">
                                      <p:cBhvr>
                                        <p:cTn id="15" dur="500"/>
                                        <p:tgtEl>
                                          <p:spTgt spid="4110"/>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4113"/>
                                        </p:tgtEl>
                                        <p:attrNameLst>
                                          <p:attrName>style.visibility</p:attrName>
                                        </p:attrNameLst>
                                      </p:cBhvr>
                                      <p:to>
                                        <p:strVal val="visible"/>
                                      </p:to>
                                    </p:set>
                                    <p:animEffect transition="in" filter="dissolve">
                                      <p:cBhvr>
                                        <p:cTn id="19" dur="500"/>
                                        <p:tgtEl>
                                          <p:spTgt spid="4113"/>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4111"/>
                                        </p:tgtEl>
                                        <p:attrNameLst>
                                          <p:attrName>style.visibility</p:attrName>
                                        </p:attrNameLst>
                                      </p:cBhvr>
                                      <p:to>
                                        <p:strVal val="visible"/>
                                      </p:to>
                                    </p:set>
                                    <p:animEffect transition="in" filter="dissolve">
                                      <p:cBhvr>
                                        <p:cTn id="23" dur="500"/>
                                        <p:tgtEl>
                                          <p:spTgt spid="4111"/>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4114"/>
                                        </p:tgtEl>
                                        <p:attrNameLst>
                                          <p:attrName>style.visibility</p:attrName>
                                        </p:attrNameLst>
                                      </p:cBhvr>
                                      <p:to>
                                        <p:strVal val="visible"/>
                                      </p:to>
                                    </p:set>
                                    <p:animEffect transition="in" filter="dissolve">
                                      <p:cBhvr>
                                        <p:cTn id="27"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animBg="1"/>
      <p:bldP spid="4113" grpId="0"/>
      <p:bldP spid="4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600" y="188640"/>
            <a:ext cx="8424936" cy="1569660"/>
          </a:xfrm>
          <a:prstGeom prst="rect">
            <a:avLst/>
          </a:prstGeom>
        </p:spPr>
        <p:txBody>
          <a:bodyPr wrap="square">
            <a:spAutoFit/>
          </a:bodyPr>
          <a:lstStyle/>
          <a:p>
            <a:pPr algn="ctr"/>
            <a:r>
              <a:rPr lang="en-GB" sz="3200" i="1" dirty="0" err="1" smtClean="0"/>
              <a:t>Mindset</a:t>
            </a:r>
            <a:r>
              <a:rPr lang="en-GB" sz="3200" i="1" dirty="0" smtClean="0"/>
              <a:t> is often more important than your initial ability in determining whether you succeed in the long run.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94498"/>
            <a:ext cx="6336704" cy="4752528"/>
          </a:xfrm>
          <a:prstGeom prst="rect">
            <a:avLst/>
          </a:prstGeom>
        </p:spPr>
      </p:pic>
    </p:spTree>
    <p:extLst>
      <p:ext uri="{BB962C8B-B14F-4D97-AF65-F5344CB8AC3E}">
        <p14:creationId xmlns:p14="http://schemas.microsoft.com/office/powerpoint/2010/main" val="294635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131896525"/>
              </p:ext>
            </p:extLst>
          </p:nvPr>
        </p:nvGraphicFramePr>
        <p:xfrm>
          <a:off x="306000" y="1196752"/>
          <a:ext cx="8532000" cy="5334000"/>
        </p:xfrm>
        <a:graphic>
          <a:graphicData uri="http://schemas.openxmlformats.org/drawingml/2006/table">
            <a:tbl>
              <a:tblPr firstRow="1" bandRow="1">
                <a:tableStyleId>{5C22544A-7EE6-4342-B048-85BDC9FD1C3A}</a:tableStyleId>
              </a:tblPr>
              <a:tblGrid>
                <a:gridCol w="1097648"/>
                <a:gridCol w="7434352"/>
              </a:tblGrid>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I’m so confident</a:t>
                      </a:r>
                      <a:r>
                        <a:rPr lang="en-GB" sz="2400" b="0" baseline="0" dirty="0" smtClean="0">
                          <a:solidFill>
                            <a:schemeClr val="tx1"/>
                          </a:solidFill>
                        </a:rPr>
                        <a:t> - I could explain this to someone else!</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 can get to the right answer</a:t>
                      </a:r>
                      <a:r>
                        <a:rPr lang="en-GB" sz="2400" b="0" baseline="0" dirty="0" smtClean="0">
                          <a:solidFill>
                            <a:schemeClr val="tx1"/>
                          </a:solidFill>
                        </a:rPr>
                        <a:t> but I don’t understand well enough to explain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 understand</a:t>
                      </a:r>
                      <a:r>
                        <a:rPr lang="en-GB" sz="2400" b="0" baseline="0" dirty="0" smtClean="0">
                          <a:solidFill>
                            <a:schemeClr val="tx1"/>
                          </a:solidFill>
                        </a:rPr>
                        <a:t> some of this but I don’t understand all of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a:t>
                      </a:r>
                      <a:r>
                        <a:rPr lang="en-GB" sz="2400" b="0" baseline="0" dirty="0" smtClean="0">
                          <a:solidFill>
                            <a:schemeClr val="tx1"/>
                          </a:solidFill>
                        </a:rPr>
                        <a:t> tried hard and I listened but I am finding this challenging. I will make sure that I get help with this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baseline="0" dirty="0" smtClean="0">
                          <a:solidFill>
                            <a:schemeClr val="tx1"/>
                          </a:solidFill>
                        </a:rPr>
                        <a:t>I do not understand any of this yet. There are things I could do to be a better learner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Down Arrow 4"/>
          <p:cNvSpPr/>
          <p:nvPr/>
        </p:nvSpPr>
        <p:spPr>
          <a:xfrm rot="10800000">
            <a:off x="323527" y="1268760"/>
            <a:ext cx="1080120" cy="525658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9513" y="156722"/>
            <a:ext cx="8588020" cy="830997"/>
          </a:xfrm>
          <a:prstGeom prst="rect">
            <a:avLst/>
          </a:prstGeom>
          <a:solidFill>
            <a:schemeClr val="bg1"/>
          </a:solidFill>
        </p:spPr>
        <p:txBody>
          <a:bodyPr wrap="square" rtlCol="0">
            <a:spAutoFit/>
          </a:bodyPr>
          <a:lstStyle/>
          <a:p>
            <a:r>
              <a:rPr lang="en-GB" sz="2400" dirty="0" smtClean="0"/>
              <a:t>Colour in the arrow, up to the statement which best describes your current understanding. </a:t>
            </a:r>
            <a:endParaRPr lang="en-GB" sz="2400" dirty="0"/>
          </a:p>
        </p:txBody>
      </p:sp>
    </p:spTree>
    <p:extLst>
      <p:ext uri="{BB962C8B-B14F-4D97-AF65-F5344CB8AC3E}">
        <p14:creationId xmlns:p14="http://schemas.microsoft.com/office/powerpoint/2010/main" val="2229461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0" y="260648"/>
            <a:ext cx="8496944" cy="6001643"/>
          </a:xfrm>
          <a:prstGeom prst="rect">
            <a:avLst/>
          </a:prstGeom>
          <a:noFill/>
        </p:spPr>
        <p:txBody>
          <a:bodyPr wrap="square" rtlCol="0">
            <a:spAutoFit/>
          </a:bodyPr>
          <a:lstStyle/>
          <a:p>
            <a:pPr algn="ctr"/>
            <a:r>
              <a:rPr lang="en-GB" sz="6000" dirty="0" smtClean="0"/>
              <a:t>My Favourite MISTAKES </a:t>
            </a:r>
            <a:endParaRPr lang="en-GB" sz="6000" dirty="0"/>
          </a:p>
          <a:p>
            <a:endParaRPr lang="en-GB" sz="3600" dirty="0" smtClean="0"/>
          </a:p>
          <a:p>
            <a:r>
              <a:rPr lang="en-GB" sz="3600" b="1" dirty="0" smtClean="0">
                <a:solidFill>
                  <a:srgbClr val="FF0000"/>
                </a:solidFill>
              </a:rPr>
              <a:t>M</a:t>
            </a:r>
            <a:r>
              <a:rPr lang="en-GB" sz="3600" dirty="0" smtClean="0"/>
              <a:t>eans</a:t>
            </a:r>
          </a:p>
          <a:p>
            <a:r>
              <a:rPr lang="en-GB" sz="3600" b="1" dirty="0" smtClean="0">
                <a:solidFill>
                  <a:srgbClr val="FF0000"/>
                </a:solidFill>
              </a:rPr>
              <a:t>I</a:t>
            </a:r>
            <a:r>
              <a:rPr lang="en-GB" sz="3600" dirty="0" smtClean="0"/>
              <a:t> </a:t>
            </a:r>
          </a:p>
          <a:p>
            <a:r>
              <a:rPr lang="en-GB" sz="3600" b="1" dirty="0" smtClean="0">
                <a:solidFill>
                  <a:srgbClr val="FF0000"/>
                </a:solidFill>
              </a:rPr>
              <a:t>S</a:t>
            </a:r>
            <a:r>
              <a:rPr lang="en-GB" sz="3600" dirty="0" smtClean="0"/>
              <a:t>tart </a:t>
            </a:r>
          </a:p>
          <a:p>
            <a:r>
              <a:rPr lang="en-GB" sz="3600" b="1" dirty="0" smtClean="0">
                <a:solidFill>
                  <a:srgbClr val="FF0000"/>
                </a:solidFill>
              </a:rPr>
              <a:t>T</a:t>
            </a:r>
            <a:r>
              <a:rPr lang="en-GB" sz="3600" dirty="0" smtClean="0"/>
              <a:t>o </a:t>
            </a:r>
          </a:p>
          <a:p>
            <a:r>
              <a:rPr lang="en-GB" sz="3600" b="1" dirty="0" smtClean="0">
                <a:solidFill>
                  <a:srgbClr val="FF0000"/>
                </a:solidFill>
              </a:rPr>
              <a:t>A</a:t>
            </a:r>
            <a:r>
              <a:rPr lang="en-GB" sz="3600" dirty="0" smtClean="0"/>
              <a:t>cquire</a:t>
            </a:r>
          </a:p>
          <a:p>
            <a:r>
              <a:rPr lang="en-GB" sz="3600" b="1" dirty="0" smtClean="0">
                <a:solidFill>
                  <a:srgbClr val="FF0000"/>
                </a:solidFill>
              </a:rPr>
              <a:t>K</a:t>
            </a:r>
            <a:r>
              <a:rPr lang="en-GB" sz="3600" dirty="0" smtClean="0"/>
              <a:t>nowledge</a:t>
            </a:r>
          </a:p>
          <a:p>
            <a:r>
              <a:rPr lang="en-GB" sz="3600" b="1" dirty="0" smtClean="0">
                <a:solidFill>
                  <a:srgbClr val="FF0000"/>
                </a:solidFill>
              </a:rPr>
              <a:t>E</a:t>
            </a:r>
            <a:r>
              <a:rPr lang="en-GB" sz="3600" dirty="0" smtClean="0"/>
              <a:t>xperience</a:t>
            </a:r>
          </a:p>
          <a:p>
            <a:r>
              <a:rPr lang="en-GB" sz="3600" b="1" dirty="0" smtClean="0">
                <a:solidFill>
                  <a:srgbClr val="FF0000"/>
                </a:solidFill>
              </a:rPr>
              <a:t>S</a:t>
            </a:r>
            <a:r>
              <a:rPr lang="en-GB" sz="3600" dirty="0" smtClean="0"/>
              <a:t>kills</a:t>
            </a:r>
          </a:p>
        </p:txBody>
      </p:sp>
      <p:sp>
        <p:nvSpPr>
          <p:cNvPr id="4" name="Rounded Rectangle 3"/>
          <p:cNvSpPr/>
          <p:nvPr/>
        </p:nvSpPr>
        <p:spPr>
          <a:xfrm>
            <a:off x="3203848" y="1916832"/>
            <a:ext cx="5616624" cy="453650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91880" y="2060848"/>
            <a:ext cx="4824536" cy="954107"/>
          </a:xfrm>
          <a:prstGeom prst="rect">
            <a:avLst/>
          </a:prstGeom>
          <a:noFill/>
        </p:spPr>
        <p:txBody>
          <a:bodyPr wrap="square" rtlCol="0">
            <a:spAutoFit/>
          </a:bodyPr>
          <a:lstStyle/>
          <a:p>
            <a:r>
              <a:rPr lang="en-GB" sz="2800" dirty="0"/>
              <a:t>A</a:t>
            </a:r>
            <a:r>
              <a:rPr lang="en-GB" sz="2800" dirty="0" smtClean="0"/>
              <a:t> mistake that moved my learning on……</a:t>
            </a:r>
            <a:endParaRPr lang="en-GB" sz="2800" dirty="0"/>
          </a:p>
        </p:txBody>
      </p:sp>
      <p:pic>
        <p:nvPicPr>
          <p:cNvPr id="3076" name="Picture 4" descr="C:\Program Files\Microsoft Office\Media\CntCD1\ClipArt2\j02157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613" y="5350101"/>
            <a:ext cx="808367" cy="87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28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18757734"/>
              </p:ext>
            </p:extLst>
          </p:nvPr>
        </p:nvGraphicFramePr>
        <p:xfrm>
          <a:off x="107505" y="114022"/>
          <a:ext cx="8928992" cy="6602797"/>
        </p:xfrm>
        <a:graphic>
          <a:graphicData uri="http://schemas.openxmlformats.org/drawingml/2006/table">
            <a:tbl>
              <a:tblPr firstRow="1" bandRow="1">
                <a:tableStyleId>{5C22544A-7EE6-4342-B048-85BDC9FD1C3A}</a:tableStyleId>
              </a:tblPr>
              <a:tblGrid>
                <a:gridCol w="3394491"/>
                <a:gridCol w="1206985"/>
                <a:gridCol w="3220619"/>
                <a:gridCol w="1106897"/>
              </a:tblGrid>
              <a:tr h="875797">
                <a:tc>
                  <a:txBody>
                    <a:bodyPr/>
                    <a:lstStyle/>
                    <a:p>
                      <a:r>
                        <a:rPr lang="en-GB" sz="1600" baseline="0" dirty="0" smtClean="0">
                          <a:solidFill>
                            <a:schemeClr val="tx1"/>
                          </a:solidFill>
                        </a:rPr>
                        <a:t>Understanding</a:t>
                      </a:r>
                    </a:p>
                    <a:p>
                      <a:r>
                        <a:rPr lang="en-GB" sz="1600" baseline="0" dirty="0" smtClean="0">
                          <a:solidFill>
                            <a:schemeClr val="tx1"/>
                          </a:solidFill>
                        </a:rPr>
                        <a:t>Self Assessment………….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tx1"/>
                          </a:solidFill>
                        </a:rPr>
                        <a:t>Understanding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chemeClr val="tx1"/>
                          </a:solidFill>
                        </a:rPr>
                        <a:t>Teacher Assessment</a:t>
                      </a:r>
                      <a:endParaRPr lang="en-GB" sz="1600" dirty="0" smtClean="0">
                        <a:solidFill>
                          <a:schemeClr val="tx1"/>
                        </a:solidFill>
                      </a:endParaRPr>
                    </a:p>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2610">
                <a:tc>
                  <a:txBody>
                    <a:bodyPr/>
                    <a:lstStyle/>
                    <a:p>
                      <a:r>
                        <a:rPr lang="en-GB" sz="1600" dirty="0" smtClean="0">
                          <a:solidFill>
                            <a:schemeClr val="tx1"/>
                          </a:solidFill>
                        </a:rPr>
                        <a:t>I’m confident enough to explain this to someone else.</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You</a:t>
                      </a:r>
                      <a:r>
                        <a:rPr lang="en-GB" sz="1600" baseline="0" dirty="0" smtClean="0">
                          <a:solidFill>
                            <a:schemeClr val="tx1"/>
                          </a:solidFill>
                        </a:rPr>
                        <a:t> made excellent progress in today’s lesson.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9706">
                <a:tc>
                  <a:txBody>
                    <a:bodyPr/>
                    <a:lstStyle/>
                    <a:p>
                      <a:r>
                        <a:rPr lang="en-GB" sz="1600" dirty="0" smtClean="0">
                          <a:solidFill>
                            <a:schemeClr val="tx1"/>
                          </a:solidFill>
                        </a:rPr>
                        <a:t>I understand most of this but not</a:t>
                      </a:r>
                      <a:r>
                        <a:rPr lang="en-GB" sz="1600" baseline="0" dirty="0" smtClean="0">
                          <a:solidFill>
                            <a:schemeClr val="tx1"/>
                          </a:solidFill>
                        </a:rPr>
                        <a:t> well enough to explain it to someone else yet</a:t>
                      </a: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You</a:t>
                      </a:r>
                      <a:r>
                        <a:rPr lang="en-GB" sz="1600" baseline="0" dirty="0" smtClean="0">
                          <a:solidFill>
                            <a:schemeClr val="tx1"/>
                          </a:solidFill>
                        </a:rPr>
                        <a:t> made good progress in today’s lesson.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2610">
                <a:tc>
                  <a:txBody>
                    <a:bodyPr/>
                    <a:lstStyle/>
                    <a:p>
                      <a:r>
                        <a:rPr lang="en-GB" sz="1600" dirty="0" smtClean="0">
                          <a:solidFill>
                            <a:schemeClr val="tx1"/>
                          </a:solidFill>
                        </a:rPr>
                        <a:t>I’ve really struggled</a:t>
                      </a:r>
                      <a:r>
                        <a:rPr lang="en-GB" sz="1600" baseline="0" dirty="0" smtClean="0">
                          <a:solidFill>
                            <a:schemeClr val="tx1"/>
                          </a:solidFill>
                        </a:rPr>
                        <a:t> with this, I need help to move my understanding 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You</a:t>
                      </a:r>
                      <a:r>
                        <a:rPr lang="en-GB" sz="1600" baseline="0" dirty="0" smtClean="0">
                          <a:solidFill>
                            <a:schemeClr val="tx1"/>
                          </a:solidFill>
                        </a:rPr>
                        <a:t> did not make enough progress in today’s lesson.</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2610">
                <a:tc>
                  <a:txBody>
                    <a:bodyPr/>
                    <a:lstStyle/>
                    <a:p>
                      <a:r>
                        <a:rPr lang="en-GB" sz="1600" b="1" baseline="0" dirty="0" smtClean="0">
                          <a:solidFill>
                            <a:schemeClr val="tx1"/>
                          </a:solidFill>
                        </a:rPr>
                        <a:t>Effort</a:t>
                      </a:r>
                    </a:p>
                    <a:p>
                      <a:r>
                        <a:rPr lang="en-GB" sz="1600" b="1" baseline="0" dirty="0" smtClean="0">
                          <a:solidFill>
                            <a:schemeClr val="tx1"/>
                          </a:solidFill>
                        </a:rPr>
                        <a:t>Self Assessment……….</a:t>
                      </a:r>
                      <a:endParaRPr lang="en-GB"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rPr>
                        <a:t>Understanding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rPr>
                        <a:t>Teacher Assessment………….</a:t>
                      </a:r>
                      <a:endParaRPr lang="en-GB"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6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1. I have put</a:t>
                      </a:r>
                      <a:r>
                        <a:rPr lang="en-GB" sz="1600" baseline="0" dirty="0" smtClean="0">
                          <a:solidFill>
                            <a:schemeClr val="tx1"/>
                          </a:solidFill>
                        </a:rPr>
                        <a:t> a lot of effort into my learning today.</a:t>
                      </a:r>
                      <a:endParaRPr lang="en-GB"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aseline="0" dirty="0" smtClean="0">
                          <a:solidFill>
                            <a:schemeClr val="tx1"/>
                          </a:solidFill>
                        </a:rPr>
                        <a:t>You demonstrated excellent determination and resilience. You made an effort to show your working out.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36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2. I have put</a:t>
                      </a:r>
                      <a:r>
                        <a:rPr lang="en-GB" sz="1600" baseline="0" dirty="0" smtClean="0">
                          <a:solidFill>
                            <a:schemeClr val="tx1"/>
                          </a:solidFill>
                        </a:rPr>
                        <a:t> some effort into my learning today but I </a:t>
                      </a:r>
                      <a:r>
                        <a:rPr lang="en-GB" sz="1600" dirty="0" smtClean="0">
                          <a:solidFill>
                            <a:schemeClr val="tx1"/>
                          </a:solidFill>
                        </a:rPr>
                        <a:t>know I could</a:t>
                      </a:r>
                      <a:r>
                        <a:rPr lang="en-GB" sz="1600" baseline="0" dirty="0" smtClean="0">
                          <a:solidFill>
                            <a:schemeClr val="tx1"/>
                          </a:solidFill>
                        </a:rPr>
                        <a:t> have pushed myself further.</a:t>
                      </a:r>
                      <a:endParaRPr lang="en-GB"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You demonstrated good determination and resilience. You made some effort to show your working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2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3. I was</a:t>
                      </a:r>
                      <a:r>
                        <a:rPr lang="en-GB" sz="1600" baseline="0" dirty="0" smtClean="0">
                          <a:solidFill>
                            <a:schemeClr val="tx1"/>
                          </a:solidFill>
                        </a:rPr>
                        <a:t> not a good learner in today’s lesson. I can do better.</a:t>
                      </a:r>
                      <a:endParaRPr lang="en-GB"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You</a:t>
                      </a:r>
                      <a:r>
                        <a:rPr lang="en-GB" sz="1600" baseline="0" dirty="0" smtClean="0">
                          <a:solidFill>
                            <a:schemeClr val="tx1"/>
                          </a:solidFill>
                        </a:rPr>
                        <a:t> gave up too quickly.</a:t>
                      </a:r>
                      <a:endParaRPr lang="en-GB" sz="16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4" descr="C:\Program Files\Microsoft Office\Media\CntCD1\ClipArt2\j02321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212976"/>
            <a:ext cx="639384" cy="65617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64333" y="1040721"/>
            <a:ext cx="360040" cy="3600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564333" y="1844824"/>
            <a:ext cx="360040" cy="3600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564333" y="2669080"/>
            <a:ext cx="360040"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Program Files\Microsoft Office\Media\CntCD1\Animated\j02545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76118" y="16937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Program Files\Microsoft Office\Media\CntCD1\Animated\j02545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5663" y="169379"/>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Program Files\Microsoft Office\Media\CntCD1\ClipArt2\j02321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6971" y="3212976"/>
            <a:ext cx="639384" cy="65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2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5126" y="183125"/>
            <a:ext cx="8593747" cy="6556157"/>
            <a:chOff x="287458" y="221617"/>
            <a:chExt cx="4104455" cy="3300918"/>
          </a:xfrm>
        </p:grpSpPr>
        <p:pic>
          <p:nvPicPr>
            <p:cNvPr id="1026" name="Picture 2" descr="C:\Users\zeb1\Desktop\BS6LcYCCAAIFFqj.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7458" y="221617"/>
              <a:ext cx="4104455" cy="32684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7134" y="3104142"/>
              <a:ext cx="4007652" cy="418393"/>
            </a:xfrm>
            <a:prstGeom prst="rect">
              <a:avLst/>
            </a:prstGeom>
            <a:solidFill>
              <a:schemeClr val="bg1"/>
            </a:solidFill>
          </p:spPr>
          <p:txBody>
            <a:bodyPr wrap="square" rtlCol="0">
              <a:spAutoFit/>
            </a:bodyPr>
            <a:lstStyle/>
            <a:p>
              <a:r>
                <a:rPr lang="en-GB" sz="2400" dirty="0" smtClean="0"/>
                <a:t>Colour in the person that represents your </a:t>
              </a:r>
              <a:r>
                <a:rPr lang="en-GB" sz="2400" dirty="0" err="1" smtClean="0"/>
                <a:t>mindset</a:t>
              </a:r>
              <a:r>
                <a:rPr lang="en-GB" sz="2400" dirty="0" smtClean="0"/>
                <a:t> in today’s lesson. </a:t>
              </a:r>
              <a:endParaRPr lang="en-GB" sz="2400" dirty="0"/>
            </a:p>
          </p:txBody>
        </p:sp>
      </p:grpSp>
      <p:sp>
        <p:nvSpPr>
          <p:cNvPr id="7" name="Rectangle 6"/>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9508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550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8" y="405408"/>
            <a:ext cx="8854411" cy="5902940"/>
          </a:xfrm>
          <a:prstGeom prst="rect">
            <a:avLst/>
          </a:prstGeom>
        </p:spPr>
      </p:pic>
    </p:spTree>
    <p:extLst>
      <p:ext uri="{BB962C8B-B14F-4D97-AF65-F5344CB8AC3E}">
        <p14:creationId xmlns:p14="http://schemas.microsoft.com/office/powerpoint/2010/main" val="20693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48680"/>
            <a:ext cx="8363827" cy="5688632"/>
          </a:xfrm>
          <a:prstGeom prst="rect">
            <a:avLst/>
          </a:prstGeom>
        </p:spPr>
      </p:pic>
    </p:spTree>
    <p:extLst>
      <p:ext uri="{BB962C8B-B14F-4D97-AF65-F5344CB8AC3E}">
        <p14:creationId xmlns:p14="http://schemas.microsoft.com/office/powerpoint/2010/main" val="10271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48680"/>
            <a:ext cx="3894179" cy="5841268"/>
          </a:xfrm>
          <a:prstGeom prst="rect">
            <a:avLst/>
          </a:prstGeom>
        </p:spPr>
      </p:pic>
    </p:spTree>
    <p:extLst>
      <p:ext uri="{BB962C8B-B14F-4D97-AF65-F5344CB8AC3E}">
        <p14:creationId xmlns:p14="http://schemas.microsoft.com/office/powerpoint/2010/main" val="342592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60647"/>
            <a:ext cx="6264696" cy="6139193"/>
          </a:xfrm>
          <a:prstGeom prst="rect">
            <a:avLst/>
          </a:prstGeom>
        </p:spPr>
      </p:pic>
    </p:spTree>
    <p:extLst>
      <p:ext uri="{BB962C8B-B14F-4D97-AF65-F5344CB8AC3E}">
        <p14:creationId xmlns:p14="http://schemas.microsoft.com/office/powerpoint/2010/main" val="123540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10" y="516423"/>
            <a:ext cx="8912403" cy="5760640"/>
          </a:xfrm>
          <a:prstGeom prst="rect">
            <a:avLst/>
          </a:prstGeom>
        </p:spPr>
      </p:pic>
    </p:spTree>
    <p:extLst>
      <p:ext uri="{BB962C8B-B14F-4D97-AF65-F5344CB8AC3E}">
        <p14:creationId xmlns:p14="http://schemas.microsoft.com/office/powerpoint/2010/main" val="263650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96597"/>
            <a:ext cx="4248472" cy="6354706"/>
          </a:xfrm>
          <a:prstGeom prst="rect">
            <a:avLst/>
          </a:prstGeom>
        </p:spPr>
      </p:pic>
    </p:spTree>
    <p:extLst>
      <p:ext uri="{BB962C8B-B14F-4D97-AF65-F5344CB8AC3E}">
        <p14:creationId xmlns:p14="http://schemas.microsoft.com/office/powerpoint/2010/main" val="84543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4504417"/>
              </p:ext>
            </p:extLst>
          </p:nvPr>
        </p:nvGraphicFramePr>
        <p:xfrm>
          <a:off x="539552" y="404664"/>
          <a:ext cx="8064897" cy="5943600"/>
        </p:xfrm>
        <a:graphic>
          <a:graphicData uri="http://schemas.openxmlformats.org/drawingml/2006/table">
            <a:tbl>
              <a:tblPr firstRow="1" bandRow="1">
                <a:tableStyleId>{5C22544A-7EE6-4342-B048-85BDC9FD1C3A}</a:tableStyleId>
              </a:tblPr>
              <a:tblGrid>
                <a:gridCol w="2688299"/>
                <a:gridCol w="2688299"/>
                <a:gridCol w="2688299"/>
              </a:tblGrid>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Believe that talents can be developed and great  abilities can be built over time.</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Are fearful of making mistakes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Think about how they learn</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Believe that talent alone creates success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Well behaved pupils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Reluctant to take on challenges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Resilient</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Prefer to stay in their comfort zone</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View mistakes as an opportunity to develop</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Believe that effort creates success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Higher Ability Pupils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Think it is important to ‘look’ smart in front of others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Believe that talents and abilities are set in stone, you either have them or you don’t.</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Lower Ability Pupils</a:t>
                      </a:r>
                    </a:p>
                    <a:p>
                      <a:endParaRPr lang="en-GB" sz="1800" b="0" dirty="0" smtClean="0">
                        <a:solidFill>
                          <a:schemeClr val="tx1"/>
                        </a:solidFill>
                      </a:endParaRP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Hard Working Pupils</a:t>
                      </a:r>
                    </a:p>
                    <a:p>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24145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16" y="836712"/>
            <a:ext cx="8362372" cy="5544616"/>
          </a:xfrm>
          <a:prstGeom prst="rect">
            <a:avLst/>
          </a:prstGeom>
        </p:spPr>
      </p:pic>
    </p:spTree>
    <p:extLst>
      <p:ext uri="{BB962C8B-B14F-4D97-AF65-F5344CB8AC3E}">
        <p14:creationId xmlns:p14="http://schemas.microsoft.com/office/powerpoint/2010/main" val="4264556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2" y="836712"/>
            <a:ext cx="8882133" cy="5112568"/>
          </a:xfrm>
          <a:prstGeom prst="rect">
            <a:avLst/>
          </a:prstGeom>
        </p:spPr>
      </p:pic>
    </p:spTree>
    <p:extLst>
      <p:ext uri="{BB962C8B-B14F-4D97-AF65-F5344CB8AC3E}">
        <p14:creationId xmlns:p14="http://schemas.microsoft.com/office/powerpoint/2010/main" val="2995349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16632"/>
            <a:ext cx="5040560" cy="6550169"/>
          </a:xfrm>
          <a:prstGeom prst="rect">
            <a:avLst/>
          </a:prstGeom>
        </p:spPr>
      </p:pic>
    </p:spTree>
    <p:extLst>
      <p:ext uri="{BB962C8B-B14F-4D97-AF65-F5344CB8AC3E}">
        <p14:creationId xmlns:p14="http://schemas.microsoft.com/office/powerpoint/2010/main" val="2113285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ography.com/imported/images/Biography/Images/Profiles/E/Thomas-Edison-9284349-1-4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01008"/>
            <a:ext cx="3108970" cy="3108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1268760"/>
            <a:ext cx="8064896" cy="4154984"/>
          </a:xfrm>
          <a:prstGeom prst="rect">
            <a:avLst/>
          </a:prstGeom>
        </p:spPr>
        <p:txBody>
          <a:bodyPr wrap="square">
            <a:spAutoFit/>
          </a:bodyPr>
          <a:lstStyle/>
          <a:p>
            <a:r>
              <a:rPr lang="en-GB" sz="4400" i="1" dirty="0"/>
              <a:t>‘You must learn to fail intelligently. Failing is one of the greatest arts in the world. One fails forward towards success</a:t>
            </a:r>
            <a:r>
              <a:rPr lang="en-GB" sz="4400" i="1" dirty="0" smtClean="0"/>
              <a:t>.’</a:t>
            </a:r>
          </a:p>
          <a:p>
            <a:endParaRPr lang="en-GB" sz="4400" i="1" dirty="0"/>
          </a:p>
          <a:p>
            <a:r>
              <a:rPr lang="en-GB" sz="4400" i="1" dirty="0" smtClean="0"/>
              <a:t>Thomas Edison</a:t>
            </a:r>
            <a:endParaRPr lang="en-GB" sz="4400" dirty="0"/>
          </a:p>
        </p:txBody>
      </p:sp>
    </p:spTree>
    <p:extLst>
      <p:ext uri="{BB962C8B-B14F-4D97-AF65-F5344CB8AC3E}">
        <p14:creationId xmlns:p14="http://schemas.microsoft.com/office/powerpoint/2010/main" val="601855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532262" cy="4832092"/>
          </a:xfrm>
          <a:prstGeom prst="rect">
            <a:avLst/>
          </a:prstGeom>
        </p:spPr>
        <p:txBody>
          <a:bodyPr wrap="square">
            <a:spAutoFit/>
          </a:bodyPr>
          <a:lstStyle/>
          <a:p>
            <a:r>
              <a:rPr lang="en-GB" sz="4400" i="1" dirty="0" smtClean="0"/>
              <a:t>‘I think and think for months and years. Ninety nine times out of a hundred I am wrong. The hundredth time I am right.’</a:t>
            </a:r>
          </a:p>
          <a:p>
            <a:endParaRPr lang="en-GB" sz="4400" i="1" dirty="0" smtClean="0"/>
          </a:p>
          <a:p>
            <a:r>
              <a:rPr lang="en-GB" sz="4400" i="1" dirty="0" smtClean="0"/>
              <a:t>Albert Einstein</a:t>
            </a:r>
          </a:p>
          <a:p>
            <a:endParaRPr lang="en-GB" sz="4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675" y="2996952"/>
            <a:ext cx="3987483" cy="3384376"/>
          </a:xfrm>
          <a:prstGeom prst="rect">
            <a:avLst/>
          </a:prstGeom>
        </p:spPr>
      </p:pic>
    </p:spTree>
    <p:extLst>
      <p:ext uri="{BB962C8B-B14F-4D97-AF65-F5344CB8AC3E}">
        <p14:creationId xmlns:p14="http://schemas.microsoft.com/office/powerpoint/2010/main" val="3136691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bs.twimg.com/media/BOA0O_ICQAMfofj.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5"/>
            <a:ext cx="7560840" cy="6096001"/>
          </a:xfrm>
          <a:prstGeom prst="rect">
            <a:avLst/>
          </a:prstGeom>
          <a:noFill/>
          <a:ln w="508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07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59" y="1052736"/>
            <a:ext cx="7920881" cy="3046988"/>
          </a:xfrm>
          <a:prstGeom prst="rect">
            <a:avLst/>
          </a:prstGeom>
          <a:noFill/>
        </p:spPr>
        <p:txBody>
          <a:bodyPr wrap="square" rtlCol="0">
            <a:spAutoFit/>
          </a:bodyPr>
          <a:lstStyle/>
          <a:p>
            <a:pPr algn="ctr"/>
            <a:r>
              <a:rPr lang="en-GB" sz="4800" dirty="0" smtClean="0"/>
              <a:t>% of students who have gone up at least two entire grades since the module exam in year 10</a:t>
            </a:r>
          </a:p>
        </p:txBody>
      </p:sp>
      <p:sp>
        <p:nvSpPr>
          <p:cNvPr id="3" name="Rectangle 2"/>
          <p:cNvSpPr/>
          <p:nvPr/>
        </p:nvSpPr>
        <p:spPr>
          <a:xfrm>
            <a:off x="3707905" y="4365104"/>
            <a:ext cx="2579552" cy="1569660"/>
          </a:xfrm>
          <a:prstGeom prst="rect">
            <a:avLst/>
          </a:prstGeom>
        </p:spPr>
        <p:txBody>
          <a:bodyPr wrap="none">
            <a:spAutoFit/>
          </a:bodyPr>
          <a:lstStyle/>
          <a:p>
            <a:pPr algn="ctr">
              <a:buNone/>
            </a:pPr>
            <a:r>
              <a:rPr lang="en-GB" sz="9600" dirty="0" smtClean="0"/>
              <a:t>15%</a:t>
            </a:r>
            <a:endParaRPr lang="en-GB" sz="9600" dirty="0"/>
          </a:p>
        </p:txBody>
      </p:sp>
      <p:pic>
        <p:nvPicPr>
          <p:cNvPr id="5122" name="Picture 2" descr="C:\Program Files\Microsoft Office\Media\CntCD1\ClipArt3\j023314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099724"/>
            <a:ext cx="2503283" cy="25545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17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0648"/>
            <a:ext cx="7848872" cy="2123658"/>
          </a:xfrm>
          <a:prstGeom prst="rect">
            <a:avLst/>
          </a:prstGeom>
          <a:noFill/>
        </p:spPr>
        <p:txBody>
          <a:bodyPr wrap="square" rtlCol="0">
            <a:spAutoFit/>
          </a:bodyPr>
          <a:lstStyle/>
          <a:p>
            <a:r>
              <a:rPr lang="en-GB" sz="6600" dirty="0" smtClean="0"/>
              <a:t>These students are:-</a:t>
            </a:r>
            <a:endParaRPr lang="en-GB" sz="6600" dirty="0"/>
          </a:p>
        </p:txBody>
      </p:sp>
      <p:graphicFrame>
        <p:nvGraphicFramePr>
          <p:cNvPr id="3" name="Table 2"/>
          <p:cNvGraphicFramePr>
            <a:graphicFrameLocks noGrp="1"/>
          </p:cNvGraphicFramePr>
          <p:nvPr>
            <p:extLst>
              <p:ext uri="{D42A27DB-BD31-4B8C-83A1-F6EECF244321}">
                <p14:modId xmlns:p14="http://schemas.microsoft.com/office/powerpoint/2010/main" val="216314465"/>
              </p:ext>
            </p:extLst>
          </p:nvPr>
        </p:nvGraphicFramePr>
        <p:xfrm>
          <a:off x="3419872" y="1342445"/>
          <a:ext cx="3467100" cy="5349240"/>
        </p:xfrm>
        <a:graphic>
          <a:graphicData uri="http://schemas.openxmlformats.org/drawingml/2006/table">
            <a:tbl>
              <a:tblPr>
                <a:tableStyleId>{5C22544A-7EE6-4342-B048-85BDC9FD1C3A}</a:tableStyleId>
              </a:tblPr>
              <a:tblGrid>
                <a:gridCol w="2857500"/>
                <a:gridCol w="609600"/>
              </a:tblGrid>
              <a:tr h="190500">
                <a:tc>
                  <a:txBody>
                    <a:bodyPr/>
                    <a:lstStyle/>
                    <a:p>
                      <a:pPr algn="l" fontAlgn="b"/>
                      <a:r>
                        <a:rPr lang="en-GB" sz="1400" u="none" strike="noStrike" dirty="0" smtClean="0">
                          <a:effectLst/>
                        </a:rPr>
                        <a:t>Danielle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Ellis</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Ellie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Sam</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Chloe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William</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Joe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err="1" smtClean="0">
                          <a:effectLst/>
                        </a:rPr>
                        <a:t>Briony</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Laurence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Ryan</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Alexandra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George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Joe</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Thomas</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err="1" smtClean="0">
                          <a:effectLst/>
                        </a:rPr>
                        <a:t>Joella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Ryan</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Crystal</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Anna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Ashleigh</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Connor</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Thomas</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Dan</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Holly</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Emily</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bl>
          </a:graphicData>
        </a:graphic>
      </p:graphicFrame>
    </p:spTree>
    <p:custDataLst>
      <p:tags r:id="rId1"/>
    </p:custDataLst>
    <p:extLst>
      <p:ext uri="{BB962C8B-B14F-4D97-AF65-F5344CB8AC3E}">
        <p14:creationId xmlns:p14="http://schemas.microsoft.com/office/powerpoint/2010/main" val="495847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u="sng" dirty="0" smtClean="0"/>
              <a:t>Success Stories – Who is this?????</a:t>
            </a:r>
            <a:endParaRPr lang="en-GB" u="sng" dirty="0"/>
          </a:p>
        </p:txBody>
      </p:sp>
      <p:sp>
        <p:nvSpPr>
          <p:cNvPr id="3" name="Content Placeholder 2"/>
          <p:cNvSpPr>
            <a:spLocks noGrp="1"/>
          </p:cNvSpPr>
          <p:nvPr>
            <p:ph idx="1"/>
          </p:nvPr>
        </p:nvSpPr>
        <p:spPr>
          <a:xfrm>
            <a:off x="492124" y="877987"/>
            <a:ext cx="4043363" cy="4525962"/>
          </a:xfrm>
        </p:spPr>
        <p:txBody>
          <a:bodyPr rtlCol="0">
            <a:normAutofit fontScale="77500" lnSpcReduction="20000"/>
          </a:bodyPr>
          <a:lstStyle/>
          <a:p>
            <a:pPr algn="ctr" eaLnBrk="1" fontAlgn="auto" hangingPunct="1">
              <a:spcAft>
                <a:spcPts val="0"/>
              </a:spcAft>
              <a:buFont typeface="Arial" pitchFamily="34" charset="0"/>
              <a:buNone/>
              <a:defRPr/>
            </a:pPr>
            <a:r>
              <a:rPr lang="en-GB" u="sng" dirty="0" smtClean="0"/>
              <a:t>Target Grade D</a:t>
            </a:r>
          </a:p>
          <a:p>
            <a:pPr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None/>
              <a:defRPr/>
            </a:pPr>
            <a:r>
              <a:rPr lang="en-GB" u="sng" dirty="0" smtClean="0"/>
              <a:t>Year 10</a:t>
            </a:r>
          </a:p>
          <a:p>
            <a:pPr eaLnBrk="1" fontAlgn="auto" hangingPunct="1">
              <a:spcAft>
                <a:spcPts val="0"/>
              </a:spcAft>
              <a:buFont typeface="Arial" pitchFamily="34" charset="0"/>
              <a:buNone/>
              <a:defRPr/>
            </a:pPr>
            <a:r>
              <a:rPr lang="en-GB" dirty="0" smtClean="0"/>
              <a:t>ATL 3</a:t>
            </a:r>
          </a:p>
          <a:p>
            <a:pPr eaLnBrk="1" fontAlgn="auto" hangingPunct="1">
              <a:spcAft>
                <a:spcPts val="0"/>
              </a:spcAft>
              <a:buFont typeface="Arial" pitchFamily="34" charset="0"/>
              <a:buNone/>
              <a:defRPr/>
            </a:pPr>
            <a:r>
              <a:rPr lang="en-GB" dirty="0" smtClean="0"/>
              <a:t>Unit 2 exam result    U</a:t>
            </a:r>
          </a:p>
          <a:p>
            <a:pPr eaLnBrk="1" fontAlgn="auto" hangingPunct="1">
              <a:spcAft>
                <a:spcPts val="0"/>
              </a:spcAft>
              <a:buFont typeface="Arial" pitchFamily="34" charset="0"/>
              <a:buNone/>
              <a:defRPr/>
            </a:pPr>
            <a:r>
              <a:rPr lang="en-GB" dirty="0" smtClean="0"/>
              <a:t>Projected grade         E</a:t>
            </a:r>
          </a:p>
          <a:p>
            <a:pPr eaLnBrk="1" fontAlgn="auto" hangingPunct="1">
              <a:spcAft>
                <a:spcPts val="0"/>
              </a:spcAft>
              <a:buFont typeface="Arial" pitchFamily="34" charset="0"/>
              <a:buNone/>
              <a:defRPr/>
            </a:pPr>
            <a:endParaRPr lang="en-GB" u="sng" dirty="0" smtClean="0"/>
          </a:p>
          <a:p>
            <a:pPr eaLnBrk="1" fontAlgn="auto" hangingPunct="1">
              <a:spcAft>
                <a:spcPts val="0"/>
              </a:spcAft>
              <a:buFont typeface="Arial" pitchFamily="34" charset="0"/>
              <a:buNone/>
              <a:defRPr/>
            </a:pPr>
            <a:r>
              <a:rPr lang="en-GB" u="sng" dirty="0" smtClean="0"/>
              <a:t>Year 11</a:t>
            </a:r>
          </a:p>
          <a:p>
            <a:pPr eaLnBrk="1" fontAlgn="auto" hangingPunct="1">
              <a:spcAft>
                <a:spcPts val="0"/>
              </a:spcAft>
              <a:buFont typeface="Arial" pitchFamily="34" charset="0"/>
              <a:buNone/>
              <a:defRPr/>
            </a:pPr>
            <a:r>
              <a:rPr lang="en-GB" dirty="0" smtClean="0"/>
              <a:t>ATL 6</a:t>
            </a:r>
          </a:p>
          <a:p>
            <a:pPr eaLnBrk="1" fontAlgn="auto" hangingPunct="1">
              <a:spcAft>
                <a:spcPts val="0"/>
              </a:spcAft>
              <a:buFont typeface="Arial" pitchFamily="34" charset="0"/>
              <a:buNone/>
              <a:defRPr/>
            </a:pPr>
            <a:r>
              <a:rPr lang="en-GB" dirty="0" smtClean="0"/>
              <a:t>November Exam     	C</a:t>
            </a:r>
          </a:p>
          <a:p>
            <a:pPr eaLnBrk="1" fontAlgn="auto" hangingPunct="1">
              <a:spcAft>
                <a:spcPts val="0"/>
              </a:spcAft>
              <a:buFont typeface="Arial" pitchFamily="34" charset="0"/>
              <a:buNone/>
              <a:defRPr/>
            </a:pPr>
            <a:r>
              <a:rPr lang="en-GB" dirty="0" smtClean="0"/>
              <a:t>Projected Grade         B</a:t>
            </a:r>
          </a:p>
        </p:txBody>
      </p:sp>
      <p:sp>
        <p:nvSpPr>
          <p:cNvPr id="33796" name="TextBox 4"/>
          <p:cNvSpPr txBox="1">
            <a:spLocks noChangeArrowheads="1"/>
          </p:cNvSpPr>
          <p:nvPr/>
        </p:nvSpPr>
        <p:spPr bwMode="auto">
          <a:xfrm>
            <a:off x="250825" y="5516563"/>
            <a:ext cx="8569325" cy="1384995"/>
          </a:xfrm>
          <a:prstGeom prst="rect">
            <a:avLst/>
          </a:prstGeom>
          <a:noFill/>
          <a:ln w="9525">
            <a:noFill/>
            <a:miter lim="800000"/>
            <a:headEnd/>
            <a:tailEnd/>
          </a:ln>
        </p:spPr>
        <p:txBody>
          <a:bodyPr>
            <a:spAutoFit/>
          </a:bodyPr>
          <a:lstStyle/>
          <a:p>
            <a:r>
              <a:rPr lang="en-GB" sz="2800" dirty="0">
                <a:latin typeface="Calibri" pitchFamily="34" charset="0"/>
              </a:rPr>
              <a:t>Interventions: Cookie Club, Maths Camp, ½ Term Revision, </a:t>
            </a:r>
            <a:endParaRPr lang="en-GB" sz="2800" dirty="0" smtClean="0">
              <a:latin typeface="Calibri" pitchFamily="34" charset="0"/>
            </a:endParaRPr>
          </a:p>
          <a:p>
            <a:endParaRPr lang="en-GB" sz="2800" dirty="0">
              <a:latin typeface="Calibr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124744"/>
            <a:ext cx="3098352" cy="3888432"/>
          </a:xfrm>
          <a:prstGeom prst="rect">
            <a:avLst/>
          </a:prstGeom>
        </p:spPr>
      </p:pic>
    </p:spTree>
    <p:custDataLst>
      <p:tags r:id="rId1"/>
    </p:custDataLst>
    <p:extLst>
      <p:ext uri="{BB962C8B-B14F-4D97-AF65-F5344CB8AC3E}">
        <p14:creationId xmlns:p14="http://schemas.microsoft.com/office/powerpoint/2010/main" val="25331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3796">
                                            <p:txEl>
                                              <p:pRg st="0" end="0"/>
                                            </p:txEl>
                                          </p:spTgt>
                                        </p:tgtEl>
                                        <p:attrNameLst>
                                          <p:attrName>style.visibility</p:attrName>
                                        </p:attrNameLst>
                                      </p:cBhvr>
                                      <p:to>
                                        <p:strVal val="visible"/>
                                      </p:to>
                                    </p:set>
                                    <p:anim calcmode="lin" valueType="num">
                                      <p:cBhvr additive="base">
                                        <p:cTn id="5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80728"/>
            <a:ext cx="8496944" cy="5262979"/>
          </a:xfrm>
          <a:prstGeom prst="rect">
            <a:avLst/>
          </a:prstGeom>
        </p:spPr>
        <p:txBody>
          <a:bodyPr wrap="square">
            <a:spAutoFit/>
          </a:bodyPr>
          <a:lstStyle/>
          <a:p>
            <a:r>
              <a:rPr lang="en-GB" sz="2400" dirty="0" smtClean="0"/>
              <a:t>'Meaningful learning tasks give students a clear sense of progress leading to mastery. </a:t>
            </a:r>
          </a:p>
          <a:p>
            <a:endParaRPr lang="en-GB" sz="2400" dirty="0"/>
          </a:p>
          <a:p>
            <a:r>
              <a:rPr lang="en-GB" sz="2400" dirty="0" smtClean="0"/>
              <a:t>This means that students can see themselves doing tasks they couldn't do before and understanding concepts they couldn't understand before. </a:t>
            </a:r>
          </a:p>
          <a:p>
            <a:endParaRPr lang="en-GB" sz="2400" dirty="0"/>
          </a:p>
          <a:p>
            <a:r>
              <a:rPr lang="en-GB" sz="2400" dirty="0" smtClean="0"/>
              <a:t>Work that gives students a sense of improvement as a result of effort gives teachers an opportunity to praise students for their process. </a:t>
            </a:r>
          </a:p>
          <a:p>
            <a:endParaRPr lang="en-GB" sz="2400" dirty="0"/>
          </a:p>
          <a:p>
            <a:r>
              <a:rPr lang="en-GB" sz="2400" dirty="0" smtClean="0"/>
              <a:t>That is, teachers can point out that the students' efforts were what led to the progress and improvement over time.'</a:t>
            </a:r>
            <a:br>
              <a:rPr lang="en-GB" sz="2400" dirty="0" smtClean="0"/>
            </a:br>
            <a:r>
              <a:rPr lang="en-GB" sz="2400" dirty="0" smtClean="0"/>
              <a:t>(</a:t>
            </a:r>
            <a:r>
              <a:rPr lang="en-GB" sz="2400" dirty="0" err="1" smtClean="0"/>
              <a:t>Dweck</a:t>
            </a:r>
            <a:r>
              <a:rPr lang="en-GB" sz="2400" dirty="0" smtClean="0"/>
              <a:t> 2010)</a:t>
            </a:r>
            <a:endParaRPr lang="en-GB" sz="2400" dirty="0"/>
          </a:p>
        </p:txBody>
      </p:sp>
    </p:spTree>
    <p:extLst>
      <p:ext uri="{BB962C8B-B14F-4D97-AF65-F5344CB8AC3E}">
        <p14:creationId xmlns:p14="http://schemas.microsoft.com/office/powerpoint/2010/main" val="115531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16592142"/>
              </p:ext>
            </p:extLst>
          </p:nvPr>
        </p:nvGraphicFramePr>
        <p:xfrm>
          <a:off x="179512" y="476672"/>
          <a:ext cx="84969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152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Sharing Strategies</a:t>
            </a:r>
            <a:endParaRPr lang="en-GB" dirty="0"/>
          </a:p>
        </p:txBody>
      </p:sp>
      <p:sp>
        <p:nvSpPr>
          <p:cNvPr id="3" name="Content Placeholder 2"/>
          <p:cNvSpPr>
            <a:spLocks noGrp="1"/>
          </p:cNvSpPr>
          <p:nvPr>
            <p:ph idx="1"/>
          </p:nvPr>
        </p:nvSpPr>
        <p:spPr>
          <a:xfrm>
            <a:off x="467544" y="1268760"/>
            <a:ext cx="8229600" cy="4525963"/>
          </a:xfrm>
        </p:spPr>
        <p:txBody>
          <a:bodyPr/>
          <a:lstStyle/>
          <a:p>
            <a:pPr marL="0" indent="0">
              <a:buNone/>
            </a:pPr>
            <a:endParaRPr lang="en-GB" dirty="0"/>
          </a:p>
          <a:p>
            <a:pPr marL="0" indent="0">
              <a:buNone/>
            </a:pPr>
            <a:r>
              <a:rPr lang="en-GB" dirty="0" smtClean="0"/>
              <a:t>How do you make progress visible to your students?</a:t>
            </a:r>
          </a:p>
          <a:p>
            <a:pPr marL="0" indent="0">
              <a:buNone/>
            </a:pPr>
            <a:endParaRPr lang="en-GB" dirty="0"/>
          </a:p>
          <a:p>
            <a:pPr marL="0" indent="0">
              <a:buNone/>
            </a:pPr>
            <a:r>
              <a:rPr lang="en-GB" dirty="0" smtClean="0"/>
              <a:t>Write your strategy on the </a:t>
            </a:r>
          </a:p>
          <a:p>
            <a:pPr marL="0" indent="0">
              <a:buNone/>
            </a:pPr>
            <a:r>
              <a:rPr lang="en-GB" dirty="0"/>
              <a:t>p</a:t>
            </a:r>
            <a:r>
              <a:rPr lang="en-GB" dirty="0" smtClean="0"/>
              <a:t>ost it note provided and add </a:t>
            </a:r>
            <a:endParaRPr lang="en-GB" dirty="0"/>
          </a:p>
          <a:p>
            <a:pPr marL="0" indent="0">
              <a:buNone/>
            </a:pPr>
            <a:r>
              <a:rPr lang="en-GB" dirty="0"/>
              <a:t>i</a:t>
            </a:r>
            <a:r>
              <a:rPr lang="en-GB" dirty="0" smtClean="0"/>
              <a:t>t to the board.</a:t>
            </a:r>
            <a:endParaRPr lang="en-GB" dirty="0"/>
          </a:p>
        </p:txBody>
      </p:sp>
      <p:pic>
        <p:nvPicPr>
          <p:cNvPr id="4098" name="Picture 2" descr="https://encrypted-tbn3.gstatic.com/images?q=tbn:ANd9GcQqTtjLOrkAmK2uBg4Q-pbULx5DShollHnV-5hDCh6gN7aFtEB1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874" y="3789040"/>
            <a:ext cx="3190900" cy="255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498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4327"/>
            <a:ext cx="9468544" cy="685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063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88222"/>
            <a:ext cx="6408712" cy="6421108"/>
          </a:xfrm>
          <a:prstGeom prst="rect">
            <a:avLst/>
          </a:prstGeom>
        </p:spPr>
      </p:pic>
    </p:spTree>
    <p:extLst>
      <p:ext uri="{BB962C8B-B14F-4D97-AF65-F5344CB8AC3E}">
        <p14:creationId xmlns:p14="http://schemas.microsoft.com/office/powerpoint/2010/main" val="103856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7319285"/>
              </p:ext>
            </p:extLst>
          </p:nvPr>
        </p:nvGraphicFramePr>
        <p:xfrm>
          <a:off x="467544" y="476672"/>
          <a:ext cx="820891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14684" y="2533546"/>
            <a:ext cx="1908922" cy="923330"/>
          </a:xfrm>
          <a:prstGeom prst="rect">
            <a:avLst/>
          </a:prstGeom>
          <a:noFill/>
        </p:spPr>
        <p:txBody>
          <a:bodyPr wrap="square" rtlCol="0">
            <a:spAutoFit/>
          </a:bodyPr>
          <a:lstStyle/>
          <a:p>
            <a:pPr>
              <a:defRPr/>
            </a:pPr>
            <a:r>
              <a:rPr lang="en-GB" b="1" dirty="0">
                <a:solidFill>
                  <a:srgbClr val="00B050"/>
                </a:solidFill>
              </a:rPr>
              <a:t>View mistakes as an opportunity to develop</a:t>
            </a:r>
          </a:p>
        </p:txBody>
      </p:sp>
      <p:sp>
        <p:nvSpPr>
          <p:cNvPr id="5" name="TextBox 4"/>
          <p:cNvSpPr txBox="1"/>
          <p:nvPr/>
        </p:nvSpPr>
        <p:spPr>
          <a:xfrm>
            <a:off x="2123606" y="5388961"/>
            <a:ext cx="1944216" cy="646331"/>
          </a:xfrm>
          <a:prstGeom prst="rect">
            <a:avLst/>
          </a:prstGeom>
          <a:noFill/>
        </p:spPr>
        <p:txBody>
          <a:bodyPr wrap="square" rtlCol="0">
            <a:spAutoFit/>
          </a:bodyPr>
          <a:lstStyle/>
          <a:p>
            <a:pPr>
              <a:defRPr/>
            </a:pPr>
            <a:r>
              <a:rPr lang="en-GB" b="1" dirty="0">
                <a:solidFill>
                  <a:srgbClr val="00B050"/>
                </a:solidFill>
              </a:rPr>
              <a:t>Think about how they learn</a:t>
            </a:r>
          </a:p>
        </p:txBody>
      </p:sp>
      <p:sp>
        <p:nvSpPr>
          <p:cNvPr id="6" name="TextBox 5"/>
          <p:cNvSpPr txBox="1"/>
          <p:nvPr/>
        </p:nvSpPr>
        <p:spPr>
          <a:xfrm>
            <a:off x="3923928" y="2348880"/>
            <a:ext cx="1728192" cy="646331"/>
          </a:xfrm>
          <a:prstGeom prst="rect">
            <a:avLst/>
          </a:prstGeom>
          <a:noFill/>
        </p:spPr>
        <p:txBody>
          <a:bodyPr wrap="square" rtlCol="0">
            <a:spAutoFit/>
          </a:bodyPr>
          <a:lstStyle/>
          <a:p>
            <a:r>
              <a:rPr lang="en-GB" b="0" dirty="0" smtClean="0">
                <a:solidFill>
                  <a:schemeClr val="tx1"/>
                </a:solidFill>
              </a:rPr>
              <a:t>Higher Ability Pupils</a:t>
            </a:r>
            <a:endParaRPr lang="en-GB" b="0" dirty="0">
              <a:solidFill>
                <a:schemeClr val="tx1"/>
              </a:solidFill>
            </a:endParaRPr>
          </a:p>
        </p:txBody>
      </p:sp>
      <p:sp>
        <p:nvSpPr>
          <p:cNvPr id="7" name="TextBox 6"/>
          <p:cNvSpPr txBox="1"/>
          <p:nvPr/>
        </p:nvSpPr>
        <p:spPr>
          <a:xfrm>
            <a:off x="3923928" y="3068960"/>
            <a:ext cx="1512168" cy="646331"/>
          </a:xfrm>
          <a:prstGeom prst="rect">
            <a:avLst/>
          </a:prstGeom>
          <a:noFill/>
        </p:spPr>
        <p:txBody>
          <a:bodyPr wrap="square" rtlCol="0">
            <a:spAutoFit/>
          </a:bodyPr>
          <a:lstStyle/>
          <a:p>
            <a:r>
              <a:rPr lang="en-GB" b="0" dirty="0" smtClean="0">
                <a:solidFill>
                  <a:schemeClr val="tx1"/>
                </a:solidFill>
              </a:rPr>
              <a:t>Hard Working Pupils</a:t>
            </a:r>
            <a:endParaRPr lang="en-GB" b="0" dirty="0">
              <a:solidFill>
                <a:schemeClr val="tx1"/>
              </a:solidFill>
            </a:endParaRPr>
          </a:p>
        </p:txBody>
      </p:sp>
      <p:sp>
        <p:nvSpPr>
          <p:cNvPr id="8" name="TextBox 7"/>
          <p:cNvSpPr txBox="1"/>
          <p:nvPr/>
        </p:nvSpPr>
        <p:spPr>
          <a:xfrm>
            <a:off x="921052" y="4465631"/>
            <a:ext cx="2016224" cy="646331"/>
          </a:xfrm>
          <a:prstGeom prst="rect">
            <a:avLst/>
          </a:prstGeom>
          <a:noFill/>
        </p:spPr>
        <p:txBody>
          <a:bodyPr wrap="square" rtlCol="0">
            <a:spAutoFit/>
          </a:bodyPr>
          <a:lstStyle/>
          <a:p>
            <a:pPr>
              <a:defRPr/>
            </a:pPr>
            <a:r>
              <a:rPr lang="en-GB" b="1" dirty="0">
                <a:solidFill>
                  <a:srgbClr val="00B050"/>
                </a:solidFill>
              </a:rPr>
              <a:t>B</a:t>
            </a:r>
            <a:r>
              <a:rPr lang="en-GB" b="1" dirty="0" smtClean="0">
                <a:solidFill>
                  <a:srgbClr val="00B050"/>
                </a:solidFill>
              </a:rPr>
              <a:t>elieve </a:t>
            </a:r>
            <a:r>
              <a:rPr lang="en-GB" b="1" dirty="0">
                <a:solidFill>
                  <a:srgbClr val="00B050"/>
                </a:solidFill>
              </a:rPr>
              <a:t>that effort creates success</a:t>
            </a:r>
          </a:p>
        </p:txBody>
      </p:sp>
      <p:sp>
        <p:nvSpPr>
          <p:cNvPr id="9" name="TextBox 8"/>
          <p:cNvSpPr txBox="1"/>
          <p:nvPr/>
        </p:nvSpPr>
        <p:spPr>
          <a:xfrm>
            <a:off x="845230" y="3808268"/>
            <a:ext cx="1566529" cy="369332"/>
          </a:xfrm>
          <a:prstGeom prst="rect">
            <a:avLst/>
          </a:prstGeom>
          <a:noFill/>
        </p:spPr>
        <p:txBody>
          <a:bodyPr wrap="square" rtlCol="0">
            <a:spAutoFit/>
          </a:bodyPr>
          <a:lstStyle/>
          <a:p>
            <a:pPr>
              <a:defRPr/>
            </a:pPr>
            <a:r>
              <a:rPr lang="en-GB" b="1" dirty="0" smtClean="0">
                <a:solidFill>
                  <a:srgbClr val="00B050"/>
                </a:solidFill>
              </a:rPr>
              <a:t>Resilient</a:t>
            </a:r>
            <a:endParaRPr lang="en-GB" b="1" dirty="0">
              <a:solidFill>
                <a:srgbClr val="00B050"/>
              </a:solidFill>
            </a:endParaRPr>
          </a:p>
        </p:txBody>
      </p:sp>
      <p:sp>
        <p:nvSpPr>
          <p:cNvPr id="10" name="TextBox 9"/>
          <p:cNvSpPr txBox="1"/>
          <p:nvPr/>
        </p:nvSpPr>
        <p:spPr>
          <a:xfrm>
            <a:off x="1547664" y="910228"/>
            <a:ext cx="2160240" cy="1477328"/>
          </a:xfrm>
          <a:prstGeom prst="rect">
            <a:avLst/>
          </a:prstGeom>
          <a:noFill/>
        </p:spPr>
        <p:txBody>
          <a:bodyPr wrap="square" rtlCol="0">
            <a:spAutoFit/>
          </a:bodyPr>
          <a:lstStyle/>
          <a:p>
            <a:pPr>
              <a:defRPr/>
            </a:pPr>
            <a:r>
              <a:rPr lang="en-GB" b="1" dirty="0" smtClean="0">
                <a:solidFill>
                  <a:srgbClr val="00B050"/>
                </a:solidFill>
              </a:rPr>
              <a:t>Believe that </a:t>
            </a:r>
            <a:r>
              <a:rPr lang="en-GB" b="1" dirty="0">
                <a:solidFill>
                  <a:srgbClr val="00B050"/>
                </a:solidFill>
              </a:rPr>
              <a:t>talents can be developed and great  abilities can be built over time.</a:t>
            </a:r>
          </a:p>
        </p:txBody>
      </p:sp>
      <p:sp>
        <p:nvSpPr>
          <p:cNvPr id="11" name="TextBox 10"/>
          <p:cNvSpPr txBox="1"/>
          <p:nvPr/>
        </p:nvSpPr>
        <p:spPr>
          <a:xfrm>
            <a:off x="6228184" y="1948358"/>
            <a:ext cx="2016224" cy="646331"/>
          </a:xfrm>
          <a:prstGeom prst="rect">
            <a:avLst/>
          </a:prstGeom>
          <a:noFill/>
        </p:spPr>
        <p:txBody>
          <a:bodyPr wrap="square" rtlCol="0">
            <a:spAutoFit/>
          </a:bodyPr>
          <a:lstStyle/>
          <a:p>
            <a:pPr>
              <a:defRPr/>
            </a:pPr>
            <a:r>
              <a:rPr lang="en-GB" b="1" dirty="0" smtClean="0">
                <a:solidFill>
                  <a:srgbClr val="FF0000"/>
                </a:solidFill>
              </a:rPr>
              <a:t>Prefer </a:t>
            </a:r>
            <a:r>
              <a:rPr lang="en-GB" b="1" dirty="0">
                <a:solidFill>
                  <a:srgbClr val="FF0000"/>
                </a:solidFill>
              </a:rPr>
              <a:t>to stay in their comfort zone</a:t>
            </a:r>
          </a:p>
        </p:txBody>
      </p:sp>
      <p:sp>
        <p:nvSpPr>
          <p:cNvPr id="12" name="TextBox 11"/>
          <p:cNvSpPr txBox="1"/>
          <p:nvPr/>
        </p:nvSpPr>
        <p:spPr>
          <a:xfrm>
            <a:off x="6516216" y="2570585"/>
            <a:ext cx="2160240" cy="646331"/>
          </a:xfrm>
          <a:prstGeom prst="rect">
            <a:avLst/>
          </a:prstGeom>
          <a:noFill/>
        </p:spPr>
        <p:txBody>
          <a:bodyPr wrap="square" rtlCol="0">
            <a:spAutoFit/>
          </a:bodyPr>
          <a:lstStyle/>
          <a:p>
            <a:pPr>
              <a:defRPr/>
            </a:pPr>
            <a:r>
              <a:rPr lang="en-GB" b="1" dirty="0">
                <a:solidFill>
                  <a:srgbClr val="FF0000"/>
                </a:solidFill>
              </a:rPr>
              <a:t>Are fearful of making mistakes</a:t>
            </a:r>
          </a:p>
        </p:txBody>
      </p:sp>
      <p:sp>
        <p:nvSpPr>
          <p:cNvPr id="14" name="TextBox 13"/>
          <p:cNvSpPr txBox="1"/>
          <p:nvPr/>
        </p:nvSpPr>
        <p:spPr>
          <a:xfrm>
            <a:off x="5508104" y="4834963"/>
            <a:ext cx="2376264" cy="1200329"/>
          </a:xfrm>
          <a:prstGeom prst="rect">
            <a:avLst/>
          </a:prstGeom>
          <a:noFill/>
        </p:spPr>
        <p:txBody>
          <a:bodyPr wrap="square" rtlCol="0">
            <a:spAutoFit/>
          </a:bodyPr>
          <a:lstStyle/>
          <a:p>
            <a:pPr>
              <a:defRPr/>
            </a:pPr>
            <a:r>
              <a:rPr lang="en-GB" b="1" dirty="0" smtClean="0">
                <a:solidFill>
                  <a:srgbClr val="FF0000"/>
                </a:solidFill>
              </a:rPr>
              <a:t>Believe </a:t>
            </a:r>
            <a:r>
              <a:rPr lang="en-GB" b="1" dirty="0">
                <a:solidFill>
                  <a:srgbClr val="FF0000"/>
                </a:solidFill>
              </a:rPr>
              <a:t>that talents and abilities are set in stone, you either have them or you don’t.</a:t>
            </a:r>
          </a:p>
        </p:txBody>
      </p:sp>
      <p:sp>
        <p:nvSpPr>
          <p:cNvPr id="15" name="TextBox 14"/>
          <p:cNvSpPr txBox="1"/>
          <p:nvPr/>
        </p:nvSpPr>
        <p:spPr>
          <a:xfrm>
            <a:off x="5217272" y="655696"/>
            <a:ext cx="2307055" cy="646331"/>
          </a:xfrm>
          <a:prstGeom prst="rect">
            <a:avLst/>
          </a:prstGeom>
          <a:noFill/>
        </p:spPr>
        <p:txBody>
          <a:bodyPr wrap="square" rtlCol="0">
            <a:spAutoFit/>
          </a:bodyPr>
          <a:lstStyle/>
          <a:p>
            <a:pPr>
              <a:defRPr/>
            </a:pPr>
            <a:r>
              <a:rPr lang="en-GB" b="1" dirty="0">
                <a:solidFill>
                  <a:srgbClr val="FF0000"/>
                </a:solidFill>
              </a:rPr>
              <a:t>Believe that talent alone creates success</a:t>
            </a:r>
          </a:p>
        </p:txBody>
      </p:sp>
      <p:sp>
        <p:nvSpPr>
          <p:cNvPr id="16" name="TextBox 15"/>
          <p:cNvSpPr txBox="1"/>
          <p:nvPr/>
        </p:nvSpPr>
        <p:spPr>
          <a:xfrm>
            <a:off x="6228184" y="3715291"/>
            <a:ext cx="2664296" cy="923330"/>
          </a:xfrm>
          <a:prstGeom prst="rect">
            <a:avLst/>
          </a:prstGeom>
          <a:noFill/>
        </p:spPr>
        <p:txBody>
          <a:bodyPr wrap="square" rtlCol="0">
            <a:spAutoFit/>
          </a:bodyPr>
          <a:lstStyle/>
          <a:p>
            <a:pPr>
              <a:defRPr/>
            </a:pPr>
            <a:r>
              <a:rPr lang="en-GB" b="1" dirty="0">
                <a:solidFill>
                  <a:srgbClr val="FF0000"/>
                </a:solidFill>
              </a:rPr>
              <a:t>Think it is important to ‘look’ smart in front of others</a:t>
            </a:r>
          </a:p>
        </p:txBody>
      </p:sp>
      <p:sp>
        <p:nvSpPr>
          <p:cNvPr id="17" name="TextBox 16"/>
          <p:cNvSpPr txBox="1"/>
          <p:nvPr/>
        </p:nvSpPr>
        <p:spPr>
          <a:xfrm>
            <a:off x="5688124" y="1302027"/>
            <a:ext cx="2412268" cy="646331"/>
          </a:xfrm>
          <a:prstGeom prst="rect">
            <a:avLst/>
          </a:prstGeom>
          <a:noFill/>
        </p:spPr>
        <p:txBody>
          <a:bodyPr wrap="square" rtlCol="0">
            <a:spAutoFit/>
          </a:bodyPr>
          <a:lstStyle/>
          <a:p>
            <a:pPr>
              <a:defRPr/>
            </a:pPr>
            <a:r>
              <a:rPr lang="en-GB" b="1" dirty="0" smtClean="0">
                <a:solidFill>
                  <a:srgbClr val="FF0000"/>
                </a:solidFill>
              </a:rPr>
              <a:t>Reluctant to </a:t>
            </a:r>
            <a:r>
              <a:rPr lang="en-GB" b="1" dirty="0">
                <a:solidFill>
                  <a:srgbClr val="FF0000"/>
                </a:solidFill>
              </a:rPr>
              <a:t>take on challenges</a:t>
            </a:r>
          </a:p>
        </p:txBody>
      </p:sp>
      <p:sp>
        <p:nvSpPr>
          <p:cNvPr id="18" name="TextBox 17"/>
          <p:cNvSpPr txBox="1"/>
          <p:nvPr/>
        </p:nvSpPr>
        <p:spPr>
          <a:xfrm>
            <a:off x="3923928" y="3819300"/>
            <a:ext cx="1584176" cy="646331"/>
          </a:xfrm>
          <a:prstGeom prst="rect">
            <a:avLst/>
          </a:prstGeom>
          <a:noFill/>
        </p:spPr>
        <p:txBody>
          <a:bodyPr wrap="square" rtlCol="0">
            <a:spAutoFit/>
          </a:bodyPr>
          <a:lstStyle/>
          <a:p>
            <a:r>
              <a:rPr lang="en-GB" b="0" dirty="0" smtClean="0">
                <a:solidFill>
                  <a:schemeClr val="tx1"/>
                </a:solidFill>
              </a:rPr>
              <a:t>Lower Ability Pupils</a:t>
            </a:r>
            <a:endParaRPr lang="en-GB" b="0" dirty="0">
              <a:solidFill>
                <a:schemeClr val="tx1"/>
              </a:solidFill>
            </a:endParaRPr>
          </a:p>
        </p:txBody>
      </p:sp>
      <p:sp>
        <p:nvSpPr>
          <p:cNvPr id="20" name="TextBox 19"/>
          <p:cNvSpPr txBox="1"/>
          <p:nvPr/>
        </p:nvSpPr>
        <p:spPr>
          <a:xfrm>
            <a:off x="3959932" y="1625192"/>
            <a:ext cx="1512168" cy="646331"/>
          </a:xfrm>
          <a:prstGeom prst="rect">
            <a:avLst/>
          </a:prstGeom>
          <a:noFill/>
        </p:spPr>
        <p:txBody>
          <a:bodyPr wrap="square" rtlCol="0">
            <a:spAutoFit/>
          </a:bodyPr>
          <a:lstStyle/>
          <a:p>
            <a:r>
              <a:rPr lang="en-GB" b="0" dirty="0" smtClean="0">
                <a:solidFill>
                  <a:schemeClr val="tx1"/>
                </a:solidFill>
              </a:rPr>
              <a:t>Well behaved pupils</a:t>
            </a:r>
            <a:endParaRPr lang="en-GB" b="0" dirty="0">
              <a:solidFill>
                <a:schemeClr val="tx1"/>
              </a:solidFill>
            </a:endParaRPr>
          </a:p>
        </p:txBody>
      </p:sp>
    </p:spTree>
    <p:extLst>
      <p:ext uri="{BB962C8B-B14F-4D97-AF65-F5344CB8AC3E}">
        <p14:creationId xmlns:p14="http://schemas.microsoft.com/office/powerpoint/2010/main" val="1161701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74801" cy="6858000"/>
          </a:xfrm>
          <a:prstGeom prst="rect">
            <a:avLst/>
          </a:prstGeom>
        </p:spPr>
      </p:pic>
    </p:spTree>
    <p:extLst>
      <p:ext uri="{BB962C8B-B14F-4D97-AF65-F5344CB8AC3E}">
        <p14:creationId xmlns:p14="http://schemas.microsoft.com/office/powerpoint/2010/main" val="1460959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829117"/>
              </p:ext>
            </p:extLst>
          </p:nvPr>
        </p:nvGraphicFramePr>
        <p:xfrm>
          <a:off x="0" y="0"/>
          <a:ext cx="9144000" cy="6694690"/>
        </p:xfrm>
        <a:graphic>
          <a:graphicData uri="http://schemas.openxmlformats.org/drawingml/2006/table">
            <a:tbl>
              <a:tblPr firstRow="1" firstCol="1" bandRow="1">
                <a:tableStyleId>{5C22544A-7EE6-4342-B048-85BDC9FD1C3A}</a:tableStyleId>
              </a:tblPr>
              <a:tblGrid>
                <a:gridCol w="6801323"/>
                <a:gridCol w="687614"/>
                <a:gridCol w="572413"/>
                <a:gridCol w="478089"/>
                <a:gridCol w="604561"/>
              </a:tblGrid>
              <a:tr h="576064">
                <a:tc>
                  <a:txBody>
                    <a:bodyPr/>
                    <a:lstStyle/>
                    <a:p>
                      <a:pPr algn="ctr">
                        <a:lnSpc>
                          <a:spcPct val="115000"/>
                        </a:lnSpc>
                        <a:spcAft>
                          <a:spcPts val="0"/>
                        </a:spcAft>
                      </a:pPr>
                      <a:r>
                        <a:rPr lang="en-GB" sz="1400" kern="1200" dirty="0">
                          <a:solidFill>
                            <a:schemeClr val="tx1"/>
                          </a:solidFill>
                          <a:effectLst/>
                        </a:rPr>
                        <a:t> </a:t>
                      </a:r>
                      <a:endParaRPr lang="en-GB" sz="1400" dirty="0">
                        <a:solidFill>
                          <a:schemeClr val="tx1"/>
                        </a:solidFill>
                        <a:effectLst/>
                      </a:endParaRPr>
                    </a:p>
                    <a:p>
                      <a:pPr algn="ctr">
                        <a:lnSpc>
                          <a:spcPct val="115000"/>
                        </a:lnSpc>
                        <a:spcAft>
                          <a:spcPts val="0"/>
                        </a:spcAft>
                      </a:pPr>
                      <a:r>
                        <a:rPr lang="en-GB" sz="1400" kern="1200" dirty="0">
                          <a:solidFill>
                            <a:schemeClr val="tx1"/>
                          </a:solidFill>
                          <a:effectLst/>
                        </a:rPr>
                        <a:t> </a:t>
                      </a:r>
                      <a:endParaRPr lang="en-GB" sz="1400" dirty="0">
                        <a:solidFill>
                          <a:schemeClr val="tx1"/>
                        </a:solidFill>
                        <a:effectLst/>
                      </a:endParaRPr>
                    </a:p>
                    <a:p>
                      <a:pPr algn="ctr">
                        <a:lnSpc>
                          <a:spcPct val="115000"/>
                        </a:lnSpc>
                        <a:spcAft>
                          <a:spcPts val="0"/>
                        </a:spcAft>
                      </a:pPr>
                      <a:r>
                        <a:rPr lang="en-GB" sz="2800" kern="1200" dirty="0">
                          <a:solidFill>
                            <a:schemeClr val="tx1"/>
                          </a:solidFill>
                          <a:effectLst/>
                        </a:rPr>
                        <a:t>Statement</a:t>
                      </a:r>
                      <a:endParaRPr lang="en-GB" sz="28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Strongly Agree</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Agree</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Disagree</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Strongly Disagree</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You are either good at Maths or you aren’t and you can’t change it.</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You can only do well in Maths if you are clever.</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Your memory affects how good you are in Maths.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Learning new mathematical skills does not mean you are changing your ability.</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You can do a lot to change how clever you are.</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a:solidFill>
                            <a:schemeClr val="tx1"/>
                          </a:solidFill>
                          <a:effectLst/>
                        </a:rPr>
                        <a:t>You can do a lot to change how well you understand mathematics.</a:t>
                      </a:r>
                      <a:endParaRPr lang="en-GB" sz="160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If you can answer a question quickly you are good at Maths.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How many answers you get right on a test shows how good you are at Maths.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Practice exercises are the best way to learn new mathematical skills.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Watching a teacher do examples is the best way to learn new mathematical skills.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4315">
                <a:tc>
                  <a:txBody>
                    <a:bodyPr/>
                    <a:lstStyle/>
                    <a:p>
                      <a:pPr>
                        <a:lnSpc>
                          <a:spcPct val="115000"/>
                        </a:lnSpc>
                        <a:spcAft>
                          <a:spcPts val="0"/>
                        </a:spcAft>
                      </a:pPr>
                      <a:r>
                        <a:rPr lang="en-GB" sz="1600" kern="1200" dirty="0">
                          <a:solidFill>
                            <a:schemeClr val="tx1"/>
                          </a:solidFill>
                          <a:effectLst/>
                        </a:rPr>
                        <a:t>Trying a problem you don’t know how to solve is the best way to learn new mathematical skills.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The set you are in tells you how good you are at Maths.</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138">
                <a:tc>
                  <a:txBody>
                    <a:bodyPr/>
                    <a:lstStyle/>
                    <a:p>
                      <a:pPr>
                        <a:lnSpc>
                          <a:spcPct val="115000"/>
                        </a:lnSpc>
                        <a:spcAft>
                          <a:spcPts val="0"/>
                        </a:spcAft>
                      </a:pPr>
                      <a:r>
                        <a:rPr lang="en-GB" sz="1600" kern="1200" dirty="0">
                          <a:solidFill>
                            <a:schemeClr val="tx1"/>
                          </a:solidFill>
                          <a:effectLst/>
                        </a:rPr>
                        <a:t>I prefer to work on questions that challenge me rather than questions that I find easy.</a:t>
                      </a:r>
                      <a:endParaRPr lang="en-GB" sz="1600" dirty="0">
                        <a:solidFill>
                          <a:schemeClr val="tx1"/>
                        </a:solidFill>
                        <a:effectLst/>
                        <a:latin typeface="Calibri"/>
                        <a:ea typeface="Calibri"/>
                        <a:cs typeface="Times New Roman"/>
                      </a:endParaRPr>
                    </a:p>
                  </a:txBody>
                  <a:tcPr marL="47151" marR="47151" marT="86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dirty="0">
                          <a:solidFill>
                            <a:schemeClr val="tx1"/>
                          </a:solidFill>
                          <a:effectLst/>
                        </a:rPr>
                        <a:t> </a:t>
                      </a:r>
                      <a:endParaRPr lang="en-GB" sz="1400" dirty="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a:solidFill>
                            <a:schemeClr val="tx1"/>
                          </a:solidFill>
                          <a:effectLst/>
                        </a:rPr>
                        <a:t> </a:t>
                      </a:r>
                      <a:endParaRPr lang="en-GB" sz="140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3025" marR="73025">
                        <a:lnSpc>
                          <a:spcPct val="115000"/>
                        </a:lnSpc>
                        <a:spcAft>
                          <a:spcPts val="0"/>
                        </a:spcAft>
                      </a:pPr>
                      <a:r>
                        <a:rPr lang="en-GB" sz="1400" kern="1200" dirty="0">
                          <a:solidFill>
                            <a:schemeClr val="tx1"/>
                          </a:solidFill>
                          <a:effectLst/>
                        </a:rPr>
                        <a:t> </a:t>
                      </a:r>
                      <a:endParaRPr lang="en-GB" sz="1400" dirty="0">
                        <a:solidFill>
                          <a:schemeClr val="tx1"/>
                        </a:solidFill>
                        <a:effectLst/>
                        <a:latin typeface="Calibri"/>
                        <a:ea typeface="Calibri"/>
                        <a:cs typeface="Times New Roman"/>
                      </a:endParaRPr>
                    </a:p>
                  </a:txBody>
                  <a:tcPr marL="47151" marR="47151" marT="8625"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7254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3213798"/>
              </p:ext>
            </p:extLst>
          </p:nvPr>
        </p:nvGraphicFramePr>
        <p:xfrm>
          <a:off x="611560" y="1412776"/>
          <a:ext cx="8136904" cy="4220512"/>
        </p:xfrm>
        <a:graphic>
          <a:graphicData uri="http://schemas.openxmlformats.org/drawingml/2006/table">
            <a:tbl>
              <a:tblPr firstRow="1" bandRow="1">
                <a:tableStyleId>{5C22544A-7EE6-4342-B048-85BDC9FD1C3A}</a:tableStyleId>
              </a:tblPr>
              <a:tblGrid>
                <a:gridCol w="4068452"/>
                <a:gridCol w="4068452"/>
              </a:tblGrid>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Praising</a:t>
                      </a:r>
                      <a:r>
                        <a:rPr lang="en-GB" b="0" baseline="0" dirty="0" smtClean="0">
                          <a:solidFill>
                            <a:schemeClr val="tx1"/>
                          </a:solidFill>
                        </a:rPr>
                        <a:t> pupils for being smart</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Praising</a:t>
                      </a:r>
                      <a:r>
                        <a:rPr lang="en-GB" b="0" baseline="0" dirty="0" smtClean="0">
                          <a:solidFill>
                            <a:schemeClr val="tx1"/>
                          </a:solidFill>
                        </a:rPr>
                        <a:t> effort and strategies</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b="0" dirty="0" smtClean="0">
                          <a:solidFill>
                            <a:schemeClr val="tx1"/>
                          </a:solidFill>
                        </a:rPr>
                        <a:t>Formative</a:t>
                      </a:r>
                      <a:r>
                        <a:rPr lang="en-GB" b="0" baseline="0" dirty="0" smtClean="0">
                          <a:solidFill>
                            <a:schemeClr val="tx1"/>
                          </a:solidFill>
                        </a:rPr>
                        <a:t> comments that emphasis achievement</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Formative comments </a:t>
                      </a:r>
                      <a:r>
                        <a:rPr lang="en-GB" b="0" baseline="0" dirty="0" smtClean="0">
                          <a:solidFill>
                            <a:schemeClr val="tx1"/>
                          </a:solidFill>
                        </a:rPr>
                        <a:t>that emphasis effort and application</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Praising</a:t>
                      </a:r>
                      <a:r>
                        <a:rPr lang="en-GB" b="0" baseline="0" dirty="0" smtClean="0">
                          <a:solidFill>
                            <a:schemeClr val="tx1"/>
                          </a:solidFill>
                        </a:rPr>
                        <a:t> students for achievements that come easily</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rPr>
                        <a:t>Building robust self confidence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b="0" dirty="0" smtClean="0">
                          <a:solidFill>
                            <a:schemeClr val="tx1"/>
                          </a:solidFill>
                        </a:rPr>
                        <a:t>Spending</a:t>
                      </a:r>
                      <a:r>
                        <a:rPr lang="en-GB" b="0" baseline="0" dirty="0" smtClean="0">
                          <a:solidFill>
                            <a:schemeClr val="tx1"/>
                          </a:solidFill>
                        </a:rPr>
                        <a:t> time</a:t>
                      </a:r>
                      <a:r>
                        <a:rPr lang="en-GB" b="0" dirty="0" smtClean="0">
                          <a:solidFill>
                            <a:schemeClr val="tx1"/>
                          </a:solidFill>
                        </a:rPr>
                        <a:t> documenting intelligence and ability</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Spending</a:t>
                      </a:r>
                      <a:r>
                        <a:rPr lang="en-GB" b="0" baseline="0" dirty="0" smtClean="0">
                          <a:solidFill>
                            <a:schemeClr val="tx1"/>
                          </a:solidFill>
                        </a:rPr>
                        <a:t> time</a:t>
                      </a:r>
                      <a:r>
                        <a:rPr lang="en-GB" b="0" dirty="0" smtClean="0">
                          <a:solidFill>
                            <a:schemeClr val="tx1"/>
                          </a:solidFill>
                        </a:rPr>
                        <a:t> developing intelligence and 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b="0" dirty="0" smtClean="0">
                          <a:solidFill>
                            <a:schemeClr val="tx1"/>
                          </a:solidFill>
                        </a:rPr>
                        <a:t>Directing</a:t>
                      </a:r>
                      <a:r>
                        <a:rPr lang="en-GB" b="0" baseline="0" dirty="0" smtClean="0">
                          <a:solidFill>
                            <a:schemeClr val="tx1"/>
                          </a:solidFill>
                        </a:rPr>
                        <a:t> pupils to which tasks to complete</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Giving</a:t>
                      </a:r>
                      <a:r>
                        <a:rPr lang="en-GB" b="0" baseline="0" dirty="0" smtClean="0">
                          <a:solidFill>
                            <a:schemeClr val="tx1"/>
                          </a:solidFill>
                        </a:rPr>
                        <a:t> pupils a strong voice in the learning process and a sense of purpose</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b="0" dirty="0" smtClean="0">
                          <a:solidFill>
                            <a:schemeClr val="tx1"/>
                          </a:solidFill>
                        </a:rPr>
                        <a:t>Boosting</a:t>
                      </a:r>
                      <a:r>
                        <a:rPr lang="en-GB" b="0" baseline="0" dirty="0" smtClean="0">
                          <a:solidFill>
                            <a:schemeClr val="tx1"/>
                          </a:solidFill>
                        </a:rPr>
                        <a:t> self esteem</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smtClean="0">
                          <a:solidFill>
                            <a:schemeClr val="tx1"/>
                          </a:solidFill>
                        </a:rPr>
                        <a:t>Providing constructive criticism</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b="0" dirty="0" smtClean="0">
                          <a:solidFill>
                            <a:schemeClr val="tx1"/>
                          </a:solidFill>
                        </a:rPr>
                        <a:t>Place importance on grades / levels rather than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baseline="0" dirty="0" smtClean="0">
                          <a:solidFill>
                            <a:schemeClr val="tx1"/>
                          </a:solidFill>
                        </a:rPr>
                        <a:t>Place importance on learning rather than grades / levels</a:t>
                      </a:r>
                      <a:endParaRPr lang="en-GB"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755576" y="116632"/>
            <a:ext cx="7560840" cy="1077218"/>
          </a:xfrm>
          <a:prstGeom prst="rect">
            <a:avLst/>
          </a:prstGeom>
          <a:noFill/>
        </p:spPr>
        <p:txBody>
          <a:bodyPr wrap="square" rtlCol="0">
            <a:spAutoFit/>
          </a:bodyPr>
          <a:lstStyle/>
          <a:p>
            <a:pPr algn="ctr"/>
            <a:r>
              <a:rPr lang="en-GB" sz="3200" dirty="0" smtClean="0"/>
              <a:t>Which </a:t>
            </a:r>
            <a:r>
              <a:rPr lang="en-GB" sz="3200" dirty="0" err="1" smtClean="0"/>
              <a:t>Mindset</a:t>
            </a:r>
            <a:r>
              <a:rPr lang="en-GB" sz="3200" dirty="0" smtClean="0"/>
              <a:t> do you model in your classroom?</a:t>
            </a:r>
            <a:endParaRPr lang="en-GB" sz="3200" dirty="0"/>
          </a:p>
        </p:txBody>
      </p:sp>
    </p:spTree>
    <p:extLst>
      <p:ext uri="{BB962C8B-B14F-4D97-AF65-F5344CB8AC3E}">
        <p14:creationId xmlns:p14="http://schemas.microsoft.com/office/powerpoint/2010/main" val="2670570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3870312"/>
              </p:ext>
            </p:extLst>
          </p:nvPr>
        </p:nvGraphicFramePr>
        <p:xfrm>
          <a:off x="611560" y="1412776"/>
          <a:ext cx="8136904" cy="4730568"/>
        </p:xfrm>
        <a:graphic>
          <a:graphicData uri="http://schemas.openxmlformats.org/drawingml/2006/table">
            <a:tbl>
              <a:tblPr firstRow="1" bandRow="1">
                <a:tableStyleId>{5C22544A-7EE6-4342-B048-85BDC9FD1C3A}</a:tableStyleId>
              </a:tblPr>
              <a:tblGrid>
                <a:gridCol w="4068452"/>
                <a:gridCol w="4068452"/>
              </a:tblGrid>
              <a:tr h="510056">
                <a:tc>
                  <a:txBody>
                    <a:bodyPr/>
                    <a:lstStyle/>
                    <a:p>
                      <a:r>
                        <a:rPr lang="en-GB" dirty="0" smtClean="0">
                          <a:solidFill>
                            <a:schemeClr val="tx1"/>
                          </a:solidFill>
                        </a:rPr>
                        <a:t> Promotes a Fixed Mind Set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Promotes</a:t>
                      </a:r>
                      <a:r>
                        <a:rPr lang="en-GB" baseline="0" dirty="0" smtClean="0">
                          <a:solidFill>
                            <a:schemeClr val="tx1"/>
                          </a:solidFill>
                        </a:rPr>
                        <a:t> </a:t>
                      </a:r>
                      <a:r>
                        <a:rPr lang="en-GB" dirty="0" smtClean="0">
                          <a:solidFill>
                            <a:schemeClr val="tx1"/>
                          </a:solidFill>
                        </a:rPr>
                        <a:t>a Growth</a:t>
                      </a:r>
                      <a:r>
                        <a:rPr lang="en-GB" baseline="0" dirty="0" smtClean="0">
                          <a:solidFill>
                            <a:schemeClr val="tx1"/>
                          </a:solidFill>
                        </a:rPr>
                        <a:t> Mind-Set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Praising</a:t>
                      </a:r>
                      <a:r>
                        <a:rPr lang="en-GB" baseline="0" dirty="0" smtClean="0">
                          <a:solidFill>
                            <a:schemeClr val="tx1"/>
                          </a:solidFill>
                        </a:rPr>
                        <a:t> pupils for being smart</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Praising</a:t>
                      </a:r>
                      <a:r>
                        <a:rPr lang="en-GB" baseline="0" dirty="0" smtClean="0">
                          <a:solidFill>
                            <a:schemeClr val="tx1"/>
                          </a:solidFill>
                        </a:rPr>
                        <a:t> effort and strategies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Formative</a:t>
                      </a:r>
                      <a:r>
                        <a:rPr lang="en-GB" baseline="0" dirty="0" smtClean="0">
                          <a:solidFill>
                            <a:schemeClr val="tx1"/>
                          </a:solidFill>
                        </a:rPr>
                        <a:t> comments that emphasis achievement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Formative comments </a:t>
                      </a:r>
                      <a:r>
                        <a:rPr lang="en-GB" baseline="0" dirty="0" smtClean="0">
                          <a:solidFill>
                            <a:schemeClr val="tx1"/>
                          </a:solidFill>
                        </a:rPr>
                        <a:t>that emphasis effort and application</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Praising</a:t>
                      </a:r>
                      <a:r>
                        <a:rPr lang="en-GB" baseline="0" dirty="0" smtClean="0">
                          <a:solidFill>
                            <a:schemeClr val="tx1"/>
                          </a:solidFill>
                        </a:rPr>
                        <a:t> students for achievements that come easily</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Building robust self confidence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Spending</a:t>
                      </a:r>
                      <a:r>
                        <a:rPr lang="en-GB" baseline="0" dirty="0" smtClean="0">
                          <a:solidFill>
                            <a:schemeClr val="tx1"/>
                          </a:solidFill>
                        </a:rPr>
                        <a:t> time</a:t>
                      </a:r>
                      <a:r>
                        <a:rPr lang="en-GB" dirty="0" smtClean="0">
                          <a:solidFill>
                            <a:schemeClr val="tx1"/>
                          </a:solidFill>
                        </a:rPr>
                        <a:t> documenting intelligence and ability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Spending</a:t>
                      </a:r>
                      <a:r>
                        <a:rPr lang="en-GB" baseline="0" dirty="0" smtClean="0">
                          <a:solidFill>
                            <a:schemeClr val="tx1"/>
                          </a:solidFill>
                        </a:rPr>
                        <a:t> time</a:t>
                      </a:r>
                      <a:r>
                        <a:rPr lang="en-GB" dirty="0" smtClean="0">
                          <a:solidFill>
                            <a:schemeClr val="tx1"/>
                          </a:solidFill>
                        </a:rPr>
                        <a:t> developing intelligence and 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Directing</a:t>
                      </a:r>
                      <a:r>
                        <a:rPr lang="en-GB" baseline="0" dirty="0" smtClean="0">
                          <a:solidFill>
                            <a:schemeClr val="tx1"/>
                          </a:solidFill>
                        </a:rPr>
                        <a:t> pupils to which tasks to complete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Giving</a:t>
                      </a:r>
                      <a:r>
                        <a:rPr lang="en-GB" baseline="0" dirty="0" smtClean="0">
                          <a:solidFill>
                            <a:schemeClr val="tx1"/>
                          </a:solidFill>
                        </a:rPr>
                        <a:t> pupils a strong voice in the learning process and a sense of purpose</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Boosting</a:t>
                      </a:r>
                      <a:r>
                        <a:rPr lang="en-GB" baseline="0" dirty="0" smtClean="0">
                          <a:solidFill>
                            <a:schemeClr val="tx1"/>
                          </a:solidFill>
                        </a:rPr>
                        <a:t> self esteem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Providing constructive criticism</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Place importance on grades / levels rather than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aseline="0" dirty="0" smtClean="0">
                          <a:solidFill>
                            <a:schemeClr val="tx1"/>
                          </a:solidFill>
                        </a:rPr>
                        <a:t>Place importance on learning rather than grades / levels</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755576" y="116632"/>
            <a:ext cx="7560840" cy="1077218"/>
          </a:xfrm>
          <a:prstGeom prst="rect">
            <a:avLst/>
          </a:prstGeom>
          <a:noFill/>
        </p:spPr>
        <p:txBody>
          <a:bodyPr wrap="square" rtlCol="0">
            <a:spAutoFit/>
          </a:bodyPr>
          <a:lstStyle/>
          <a:p>
            <a:pPr algn="ctr"/>
            <a:r>
              <a:rPr lang="en-GB" sz="3200" dirty="0" smtClean="0"/>
              <a:t>Which </a:t>
            </a:r>
            <a:r>
              <a:rPr lang="en-GB" sz="3200" dirty="0" err="1" smtClean="0"/>
              <a:t>Mindset</a:t>
            </a:r>
            <a:r>
              <a:rPr lang="en-GB" sz="3200" dirty="0" smtClean="0"/>
              <a:t> do you model in your classroom?</a:t>
            </a:r>
            <a:endParaRPr lang="en-GB" sz="3200" dirty="0"/>
          </a:p>
        </p:txBody>
      </p:sp>
    </p:spTree>
    <p:extLst>
      <p:ext uri="{BB962C8B-B14F-4D97-AF65-F5344CB8AC3E}">
        <p14:creationId xmlns:p14="http://schemas.microsoft.com/office/powerpoint/2010/main" val="3906858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2034</Words>
  <Application>Microsoft Office PowerPoint</Application>
  <PresentationFormat>On-screen Show (4:3)</PresentationFormat>
  <Paragraphs>344</Paragraphs>
  <Slides>42</Slides>
  <Notes>23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Modelling a Growth - Mindset What growth mindset phrases could you suggest to students to rephrase their fixed mindset phrases?</vt:lpstr>
      <vt:lpstr>PowerPoint Presentation</vt:lpstr>
      <vt:lpstr>Changing your Mindset</vt:lpstr>
      <vt:lpstr>If you hear yourself thinking</vt:lpstr>
      <vt:lpstr>Tell yourself</vt:lpstr>
      <vt:lpstr>If you hear yourself thinking</vt:lpstr>
      <vt:lpstr>Tell yourself</vt:lpstr>
      <vt:lpstr>If you hear yourself asking</vt:lpstr>
      <vt:lpstr>Ask instead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Stories – Who is this?????</vt:lpstr>
      <vt:lpstr>PowerPoint Presentation</vt:lpstr>
      <vt:lpstr>Sharing Strategies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 Growth - Mindset</dc:title>
  <dc:creator>zeb1</dc:creator>
  <cp:lastModifiedBy>zeb1</cp:lastModifiedBy>
  <cp:revision>31</cp:revision>
  <cp:lastPrinted>2013-11-20T08:23:41Z</cp:lastPrinted>
  <dcterms:created xsi:type="dcterms:W3CDTF">2013-11-19T20:57:22Z</dcterms:created>
  <dcterms:modified xsi:type="dcterms:W3CDTF">2014-02-02T19:00:55Z</dcterms:modified>
</cp:coreProperties>
</file>