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437F8-D9C5-484C-BF38-0C457FEDA2A3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73079-B5A2-4C6F-B48E-386D4970F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903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FD6BF9-A3FB-48A4-91FA-A68511F5CBF7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20483" name="Rectangle 6"/>
          <p:cNvSpPr txBox="1">
            <a:spLocks noGrp="1" noChangeArrowheads="1"/>
          </p:cNvSpPr>
          <p:nvPr/>
        </p:nvSpPr>
        <p:spPr bwMode="auto">
          <a:xfrm>
            <a:off x="3885275" y="8684826"/>
            <a:ext cx="2971092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4BC8E9D0-BE0D-483E-8ACB-9A62A6488924}" type="slidenum">
              <a:rPr lang="en-GB" sz="1200"/>
              <a:pPr algn="r"/>
              <a:t>1</a:t>
            </a:fld>
            <a:endParaRPr lang="en-GB" sz="1200"/>
          </a:p>
        </p:txBody>
      </p:sp>
      <p:sp>
        <p:nvSpPr>
          <p:cNvPr id="204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9663" y="812800"/>
            <a:ext cx="5343525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834" y="5078701"/>
            <a:ext cx="6048295" cy="48110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/>
              <a:t>Ask pupils to complete the Heard the Word Grid.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FFB178-D648-4E6D-99E4-AC6CA45CCD52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802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8396-2497-4931-8744-5BB083ECA5A0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5181-EE43-4FE5-BBCA-BF0D66D73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77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8396-2497-4931-8744-5BB083ECA5A0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5181-EE43-4FE5-BBCA-BF0D66D73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8396-2497-4931-8744-5BB083ECA5A0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5181-EE43-4FE5-BBCA-BF0D66D73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44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8396-2497-4931-8744-5BB083ECA5A0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5181-EE43-4FE5-BBCA-BF0D66D73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65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8396-2497-4931-8744-5BB083ECA5A0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5181-EE43-4FE5-BBCA-BF0D66D73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87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8396-2497-4931-8744-5BB083ECA5A0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5181-EE43-4FE5-BBCA-BF0D66D73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73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8396-2497-4931-8744-5BB083ECA5A0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5181-EE43-4FE5-BBCA-BF0D66D73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11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8396-2497-4931-8744-5BB083ECA5A0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5181-EE43-4FE5-BBCA-BF0D66D73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848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8396-2497-4931-8744-5BB083ECA5A0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5181-EE43-4FE5-BBCA-BF0D66D73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96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8396-2497-4931-8744-5BB083ECA5A0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5181-EE43-4FE5-BBCA-BF0D66D73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79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A8396-2497-4931-8744-5BB083ECA5A0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5181-EE43-4FE5-BBCA-BF0D66D73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7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A8396-2497-4931-8744-5BB083ECA5A0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15181-EE43-4FE5-BBCA-BF0D66D73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28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7086600" y="965200"/>
            <a:ext cx="1905000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086600" y="152400"/>
            <a:ext cx="1905000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3063" rIns="90000" bIns="45000"/>
          <a:lstStyle/>
          <a:p>
            <a:pPr algn="ctr"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r>
              <a:rPr lang="en-GB" sz="3200">
                <a:solidFill>
                  <a:srgbClr val="000000"/>
                </a:solidFill>
                <a:latin typeface="Calibri" pitchFamily="34" charset="0"/>
              </a:rPr>
              <a:t>RAG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52400" y="965200"/>
            <a:ext cx="7227888" cy="67945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i="1">
                <a:solidFill>
                  <a:srgbClr val="000000"/>
                </a:solidFill>
                <a:latin typeface="Calibri" pitchFamily="34" charset="0"/>
              </a:rPr>
              <a:t>Key Words: Reflect, Communicate, Explain, Justify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52400" y="152400"/>
            <a:ext cx="7227888" cy="812800"/>
          </a:xfrm>
          <a:prstGeom prst="rect">
            <a:avLst/>
          </a:prstGeom>
          <a:solidFill>
            <a:srgbClr val="FFCC00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lIns="90000" tIns="52056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n-GB" sz="2400" b="1" dirty="0">
                <a:solidFill>
                  <a:srgbClr val="000000"/>
                </a:solidFill>
              </a:rPr>
              <a:t>LO To assess </a:t>
            </a:r>
            <a:r>
              <a:rPr lang="en-GB" sz="2400" b="1" dirty="0" smtClean="0">
                <a:solidFill>
                  <a:srgbClr val="000000"/>
                </a:solidFill>
              </a:rPr>
              <a:t>my </a:t>
            </a:r>
            <a:r>
              <a:rPr lang="en-GB" sz="2400" b="1" dirty="0">
                <a:solidFill>
                  <a:srgbClr val="000000"/>
                </a:solidFill>
              </a:rPr>
              <a:t>understanding </a:t>
            </a:r>
            <a:r>
              <a:rPr lang="en-GB" sz="2400" b="1" dirty="0" smtClean="0">
                <a:solidFill>
                  <a:srgbClr val="000000"/>
                </a:solidFill>
              </a:rPr>
              <a:t>of types of </a:t>
            </a:r>
            <a:r>
              <a:rPr lang="en-GB" sz="2400" b="1" dirty="0" smtClean="0">
                <a:solidFill>
                  <a:srgbClr val="000000"/>
                </a:solidFill>
              </a:rPr>
              <a:t>Probability.</a:t>
            </a:r>
            <a:endParaRPr lang="en-GB" sz="2400" dirty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7380288" y="908050"/>
            <a:ext cx="15128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50040" rIns="90000" bIns="45000"/>
          <a:lstStyle/>
          <a:p>
            <a:pPr eaLnBrk="0">
              <a:lnSpc>
                <a:spcPct val="98000"/>
              </a:lnSpc>
              <a:tabLst>
                <a:tab pos="723900" algn="l"/>
                <a:tab pos="1447800" algn="l"/>
              </a:tabLst>
            </a:pPr>
            <a:fld id="{8A5BF150-B20C-4994-8877-A299422C4D69}" type="datetime5">
              <a:rPr lang="en-GB" sz="2000">
                <a:solidFill>
                  <a:srgbClr val="000000"/>
                </a:solidFill>
                <a:latin typeface="Calibri" pitchFamily="34" charset="0"/>
              </a:rPr>
              <a:pPr eaLnBrk="0">
                <a:lnSpc>
                  <a:spcPct val="98000"/>
                </a:lnSpc>
                <a:tabLst>
                  <a:tab pos="723900" algn="l"/>
                  <a:tab pos="1447800" algn="l"/>
                </a:tabLst>
              </a:pPr>
              <a:t>30-Oct-14</a:t>
            </a:fld>
            <a:endParaRPr lang="en-GB" sz="2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57188" y="2071688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91312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451436"/>
              </p:ext>
            </p:extLst>
          </p:nvPr>
        </p:nvGraphicFramePr>
        <p:xfrm>
          <a:off x="179512" y="188640"/>
          <a:ext cx="8568952" cy="6480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4295196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252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924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 strategy you will use.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Complete a mymaths lesson or booster pack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7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128611"/>
              </p:ext>
            </p:extLst>
          </p:nvPr>
        </p:nvGraphicFramePr>
        <p:xfrm>
          <a:off x="323528" y="332656"/>
          <a:ext cx="8418262" cy="6236880"/>
        </p:xfrm>
        <a:graphic>
          <a:graphicData uri="http://schemas.openxmlformats.org/drawingml/2006/table">
            <a:tbl>
              <a:tblPr/>
              <a:tblGrid>
                <a:gridCol w="1533495"/>
                <a:gridCol w="1202999"/>
                <a:gridCol w="1511947"/>
                <a:gridCol w="4169821"/>
              </a:tblGrid>
              <a:tr h="71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Outcome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Random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Biased / Unbiased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Theoretical Probability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Experimental Probability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Mutually exclusive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94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926" y="828730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5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419" y="828729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96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501" y="82872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43385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346580"/>
              </p:ext>
            </p:extLst>
          </p:nvPr>
        </p:nvGraphicFramePr>
        <p:xfrm>
          <a:off x="179511" y="188639"/>
          <a:ext cx="8856985" cy="6531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7704856"/>
              </a:tblGrid>
              <a:tr h="405046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Questions and Answers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67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 smtClean="0"/>
                    </a:p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Draw</a:t>
                      </a:r>
                      <a:r>
                        <a:rPr lang="en-GB" baseline="0" dirty="0" smtClean="0"/>
                        <a:t> an arrow to m</a:t>
                      </a:r>
                      <a:r>
                        <a:rPr lang="en-GB" dirty="0" smtClean="0"/>
                        <a:t>atch</a:t>
                      </a:r>
                      <a:r>
                        <a:rPr lang="en-GB" baseline="0" dirty="0" smtClean="0"/>
                        <a:t> each statement to a key word</a:t>
                      </a:r>
                    </a:p>
                    <a:p>
                      <a:endParaRPr lang="en-GB" baseline="0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baseline="0" dirty="0" smtClean="0"/>
                        <a:t>Complete these statements :-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It is impossible that when I roll a normal 6 sided dice I will get a …………………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It is certain that when I flip a coin I will get either ………………….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When I flip a coin there is an even chance of ……………………………….</a:t>
                      </a:r>
                    </a:p>
                    <a:p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003948"/>
              </p:ext>
            </p:extLst>
          </p:nvPr>
        </p:nvGraphicFramePr>
        <p:xfrm>
          <a:off x="1619672" y="1124744"/>
          <a:ext cx="583264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2304256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Statement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Key Word</a:t>
                      </a:r>
                      <a:endParaRPr lang="en-GB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Getting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an even number when I roll a normal six sided dice.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Impossible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Getting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a number that is 6 or less when I roll a normal six sided dice.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Even Chance.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Getting a 7 when I roll a normal six sided dice.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Certain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589" y="1124744"/>
            <a:ext cx="122413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554" y="3068960"/>
            <a:ext cx="1184206" cy="118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835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07309"/>
              </p:ext>
            </p:extLst>
          </p:nvPr>
        </p:nvGraphicFramePr>
        <p:xfrm>
          <a:off x="179512" y="116632"/>
          <a:ext cx="8856985" cy="664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3852428"/>
                <a:gridCol w="3852428"/>
              </a:tblGrid>
              <a:tr h="520144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071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dirty="0" smtClean="0"/>
                        <a:t>The picture shows a fair spinner.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Look at the key words below:-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="1" baseline="0" dirty="0" smtClean="0"/>
                        <a:t>Even chance     Impossible     Likely     Certain     Unlikely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Next to each of the following</a:t>
                      </a:r>
                      <a:r>
                        <a:rPr lang="en-GB" baseline="0" dirty="0" smtClean="0"/>
                        <a:t> sentences write the key word which describes the probability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Getting a 6……………………………………………………….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Getting a number less</a:t>
                      </a:r>
                      <a:r>
                        <a:rPr lang="en-GB" baseline="0" dirty="0" smtClean="0"/>
                        <a:t> than 6……………………………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Getting a 1………………………………………………………….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Getting either a 3 a 4 or 5 …………………………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Which key word haven’t you used?  Why?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51401"/>
            <a:ext cx="2306041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715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68644"/>
              </p:ext>
            </p:extLst>
          </p:nvPr>
        </p:nvGraphicFramePr>
        <p:xfrm>
          <a:off x="179510" y="188639"/>
          <a:ext cx="8784978" cy="6421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1"/>
                <a:gridCol w="4243789"/>
                <a:gridCol w="3821108"/>
              </a:tblGrid>
              <a:tr h="351666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8656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 a packet</a:t>
                      </a:r>
                      <a:r>
                        <a:rPr lang="en-GB" sz="1600" baseline="0" dirty="0" smtClean="0"/>
                        <a:t> of Skittles there are:-</a:t>
                      </a:r>
                    </a:p>
                    <a:p>
                      <a:r>
                        <a:rPr lang="en-GB" sz="1600" baseline="0" dirty="0" smtClean="0"/>
                        <a:t>5 red  </a:t>
                      </a:r>
                    </a:p>
                    <a:p>
                      <a:r>
                        <a:rPr lang="en-GB" sz="1600" baseline="0" dirty="0" smtClean="0"/>
                        <a:t>4 blue   </a:t>
                      </a:r>
                    </a:p>
                    <a:p>
                      <a:r>
                        <a:rPr lang="en-GB" sz="1600" baseline="0" dirty="0" smtClean="0"/>
                        <a:t>3 green   </a:t>
                      </a:r>
                    </a:p>
                    <a:p>
                      <a:r>
                        <a:rPr lang="en-GB" sz="1600" baseline="0" dirty="0" smtClean="0"/>
                        <a:t>2 orange  </a:t>
                      </a:r>
                    </a:p>
                    <a:p>
                      <a:r>
                        <a:rPr lang="en-GB" sz="1600" baseline="0" dirty="0" smtClean="0"/>
                        <a:t>6 yellow</a:t>
                      </a:r>
                    </a:p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Ben chooses a Skittle without looking.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What is the Probability that Ben chooses a red skittle?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Write your answer as a decimal a fraction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or a percentage.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041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True</a:t>
                      </a:r>
                      <a:r>
                        <a:rPr lang="en-GB" sz="1600" b="1" baseline="0" dirty="0" smtClean="0"/>
                        <a:t> or False ?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When rolling a fair die, the probability of getting a six is greater than the probability of getting a one.</a:t>
                      </a:r>
                    </a:p>
                    <a:p>
                      <a:r>
                        <a:rPr lang="en-GB" sz="1600" b="1" dirty="0" smtClean="0"/>
                        <a:t>Explain your answer.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6121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True or False?</a:t>
                      </a:r>
                    </a:p>
                    <a:p>
                      <a:endParaRPr lang="en-GB" sz="1600" dirty="0" smtClean="0"/>
                    </a:p>
                    <a:p>
                      <a:r>
                        <a:rPr lang="en-GB" sz="1600" dirty="0" smtClean="0"/>
                        <a:t>When you flip a coin, the probability of getting a head is 0.5. So if you spin a coin ten times you would get exactly 5 heads.</a:t>
                      </a:r>
                    </a:p>
                    <a:p>
                      <a:endParaRPr lang="en-GB" sz="1600" b="1" dirty="0" smtClean="0"/>
                    </a:p>
                    <a:p>
                      <a:r>
                        <a:rPr lang="en-GB" sz="1600" b="1" dirty="0" smtClean="0"/>
                        <a:t>Explain your answer.</a:t>
                      </a:r>
                      <a:endParaRPr lang="en-GB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08720"/>
            <a:ext cx="1512168" cy="820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C:\Program Files\Microsoft Office\Media\CntCD1\ClipArt4\j0240419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738" y="4132563"/>
            <a:ext cx="925373" cy="526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158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2281"/>
              </p:ext>
            </p:extLst>
          </p:nvPr>
        </p:nvGraphicFramePr>
        <p:xfrm>
          <a:off x="179511" y="188639"/>
          <a:ext cx="8712969" cy="650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395"/>
                <a:gridCol w="3789787"/>
                <a:gridCol w="3789787"/>
              </a:tblGrid>
              <a:tr h="338529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Answers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52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6c 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Look at the spinners below.</a:t>
                      </a:r>
                    </a:p>
                    <a:p>
                      <a:r>
                        <a:rPr lang="en-GB" dirty="0" smtClean="0"/>
                        <a:t>They are both fair spinners.</a:t>
                      </a:r>
                    </a:p>
                    <a:p>
                      <a:r>
                        <a:rPr lang="en-GB" dirty="0" smtClean="0"/>
                        <a:t>The scores</a:t>
                      </a:r>
                      <a:r>
                        <a:rPr lang="en-GB" baseline="0" dirty="0" smtClean="0"/>
                        <a:t> on the spinners are added.</a:t>
                      </a:r>
                    </a:p>
                    <a:p>
                      <a:r>
                        <a:rPr lang="en-GB" baseline="0" dirty="0" smtClean="0"/>
                        <a:t>Complete the sample space diagram  opposite to show all the possible outcomes.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45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 how you</a:t>
                      </a:r>
                      <a:r>
                        <a:rPr lang="en-GB" baseline="0" dirty="0" smtClean="0"/>
                        <a:t> would use the sample space diagram to find </a:t>
                      </a:r>
                      <a:r>
                        <a:rPr lang="en-GB" dirty="0" smtClean="0"/>
                        <a:t>the probability of scoring less than 5?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845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 how you would use the sample space diagram to find the probability of scoring a </a:t>
                      </a:r>
                      <a:r>
                        <a:rPr lang="en-GB" baseline="0" dirty="0" smtClean="0"/>
                        <a:t>3 or a 5?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580006"/>
              </p:ext>
            </p:extLst>
          </p:nvPr>
        </p:nvGraphicFramePr>
        <p:xfrm>
          <a:off x="5364088" y="764704"/>
          <a:ext cx="3312370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474"/>
                <a:gridCol w="662474"/>
                <a:gridCol w="662474"/>
                <a:gridCol w="662474"/>
                <a:gridCol w="662474"/>
              </a:tblGrid>
              <a:tr h="39604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604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4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04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586492" y="2420888"/>
            <a:ext cx="3328780" cy="1215396"/>
            <a:chOff x="1586492" y="2420888"/>
            <a:chExt cx="3328780" cy="121539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9" t="9935" r="6031" b="11901"/>
            <a:stretch/>
          </p:blipFill>
          <p:spPr bwMode="auto">
            <a:xfrm>
              <a:off x="1586492" y="2420888"/>
              <a:ext cx="3328780" cy="1215396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1586492" y="2420888"/>
              <a:ext cx="105188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8715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036389"/>
              </p:ext>
            </p:extLst>
          </p:nvPr>
        </p:nvGraphicFramePr>
        <p:xfrm>
          <a:off x="179511" y="188639"/>
          <a:ext cx="8856985" cy="6480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9"/>
                <a:gridCol w="3852428"/>
                <a:gridCol w="3852428"/>
              </a:tblGrid>
              <a:tr h="405046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Explain</a:t>
                      </a:r>
                      <a:r>
                        <a:rPr lang="en-GB" baseline="0" dirty="0" smtClean="0"/>
                        <a:t> the </a:t>
                      </a:r>
                      <a:r>
                        <a:rPr lang="en-GB" dirty="0" smtClean="0"/>
                        <a:t>difference</a:t>
                      </a:r>
                      <a:r>
                        <a:rPr lang="en-GB" baseline="0" dirty="0" smtClean="0"/>
                        <a:t> between</a:t>
                      </a:r>
                      <a:r>
                        <a:rPr lang="en-GB" dirty="0" smtClean="0"/>
                        <a:t> using theoretical probability and using experimental  probability to find the probability of getting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a 6 when you roll a dice.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Describe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a situation that would require the use of experimenting to estimate a probability.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522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True or False?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‘Experimental probability is more reliable than theoretical probability.’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Explain</a:t>
                      </a:r>
                      <a:r>
                        <a:rPr lang="en-GB" baseline="0" dirty="0" smtClean="0"/>
                        <a:t> your answer.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158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072476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54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706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7418" y="4077072"/>
            <a:ext cx="9001125" cy="936625"/>
            <a:chOff x="115888" y="2563813"/>
            <a:chExt cx="9001125" cy="936625"/>
          </a:xfrm>
        </p:grpSpPr>
        <p:pic>
          <p:nvPicPr>
            <p:cNvPr id="8" name="Picture 2" descr="http://t3.gstatic.com/images?q=tbn:ANd9GcSd0o3kWbE6mEOBTFDrppPjSOUPxWNbl1HHNdnYrLajan2QOLbAS0xeaufQ:www.blokeish.com/blog/wp-content/uploads/2009/12/stick-man-first-animation-pivot-alfie.gi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861" b="24171"/>
            <a:stretch>
              <a:fillRect/>
            </a:stretch>
          </p:blipFill>
          <p:spPr bwMode="auto">
            <a:xfrm>
              <a:off x="115888" y="2563813"/>
              <a:ext cx="412750" cy="773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115888" y="3500438"/>
              <a:ext cx="9001125" cy="0"/>
            </a:xfrm>
            <a:prstGeom prst="straightConnector1">
              <a:avLst/>
            </a:prstGeom>
            <a:ln>
              <a:headEnd type="diamond" w="med" len="me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Box 2"/>
          <p:cNvSpPr txBox="1"/>
          <p:nvPr/>
        </p:nvSpPr>
        <p:spPr>
          <a:xfrm>
            <a:off x="130074" y="5157192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much progress have you made? </a:t>
            </a:r>
          </a:p>
          <a:p>
            <a:r>
              <a:rPr lang="en-GB" dirty="0" smtClean="0"/>
              <a:t>What can you do to improve your skills as a learner in order to make even better progress?</a:t>
            </a:r>
          </a:p>
          <a:p>
            <a:endParaRPr lang="en-GB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0844"/>
              </p:ext>
            </p:extLst>
          </p:nvPr>
        </p:nvGraphicFramePr>
        <p:xfrm>
          <a:off x="136020" y="476672"/>
          <a:ext cx="8650165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3525"/>
                <a:gridCol w="1561328"/>
                <a:gridCol w="1561328"/>
                <a:gridCol w="1561328"/>
                <a:gridCol w="1561328"/>
                <a:gridCol w="1561328"/>
              </a:tblGrid>
              <a:tr h="329867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Level</a:t>
                      </a:r>
                      <a:endParaRPr lang="en-GB" sz="1600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</a:t>
                      </a:r>
                      <a:endParaRPr lang="en-GB" sz="1600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</a:t>
                      </a:r>
                      <a:endParaRPr lang="en-GB" sz="1600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</a:t>
                      </a:r>
                      <a:endParaRPr lang="en-GB" sz="1600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</a:t>
                      </a:r>
                      <a:endParaRPr lang="en-GB" sz="1600" dirty="0"/>
                    </a:p>
                  </a:txBody>
                  <a:tcPr marL="91446" marR="91446"/>
                </a:tc>
              </a:tr>
              <a:tr h="244541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400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Probability Skills</a:t>
                      </a:r>
                      <a:endParaRPr lang="en-GB" sz="1400" b="1" kern="140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1446" marR="91446"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 can</a:t>
                      </a:r>
                      <a:r>
                        <a:rPr lang="en-GB" sz="1400" baseline="0" dirty="0" smtClean="0"/>
                        <a:t> use the probability words  impossible, certain and even chance to describe the probability of an event occurring.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 can</a:t>
                      </a:r>
                      <a:r>
                        <a:rPr lang="en-GB" sz="1400" baseline="0" dirty="0" smtClean="0"/>
                        <a:t> use 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baseline="0" dirty="0" smtClean="0"/>
                        <a:t>the language of probability to describe the probability of an event occurring.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 can</a:t>
                      </a:r>
                      <a:r>
                        <a:rPr lang="en-GB" sz="1400" baseline="0" dirty="0" smtClean="0"/>
                        <a:t> describe the probability of an event happening using a fraction, decimal or percentage.</a:t>
                      </a:r>
                      <a:endParaRPr lang="en-GB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 can</a:t>
                      </a:r>
                      <a:r>
                        <a:rPr lang="en-GB" sz="1400" baseline="0" dirty="0" smtClean="0"/>
                        <a:t> list all the possible outcomes to calculate probabilities.  I can complete a sample space diagram and use it to calculate probabilities.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 understand</a:t>
                      </a:r>
                      <a:r>
                        <a:rPr lang="en-GB" sz="1400" baseline="0" dirty="0" smtClean="0"/>
                        <a:t> the difference between experimental and theoretical probability. I can use relative frequency as an estimate and to compare the outcomes of experiments.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 marL="91446" marR="914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254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867</Words>
  <Application>Microsoft Office PowerPoint</Application>
  <PresentationFormat>On-screen Show (4:3)</PresentationFormat>
  <Paragraphs>189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11</cp:revision>
  <dcterms:created xsi:type="dcterms:W3CDTF">2014-10-30T15:25:03Z</dcterms:created>
  <dcterms:modified xsi:type="dcterms:W3CDTF">2014-10-30T17:10:28Z</dcterms:modified>
</cp:coreProperties>
</file>