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3" r:id="rId3"/>
    <p:sldId id="263" r:id="rId4"/>
    <p:sldId id="266" r:id="rId5"/>
    <p:sldId id="294" r:id="rId6"/>
    <p:sldId id="301" r:id="rId7"/>
    <p:sldId id="302" r:id="rId8"/>
    <p:sldId id="299" r:id="rId9"/>
    <p:sldId id="300" r:id="rId10"/>
    <p:sldId id="295" r:id="rId11"/>
    <p:sldId id="298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922" autoAdjust="0"/>
  </p:normalViewPr>
  <p:slideViewPr>
    <p:cSldViewPr snapToGrid="0">
      <p:cViewPr>
        <p:scale>
          <a:sx n="64" d="100"/>
          <a:sy n="64" d="100"/>
        </p:scale>
        <p:origin x="-9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5696D-3E98-4CAF-8FF0-442C153E96F9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975E8-2A5A-4356-BAD8-77A5B1389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8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0EB2-80EA-46CD-88D8-4ABC003F11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4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 </a:t>
            </a:r>
            <a:r>
              <a:rPr lang="en-GB" dirty="0" err="1" smtClean="0"/>
              <a:t>handout</a:t>
            </a:r>
            <a:r>
              <a:rPr lang="en-GB" dirty="0" smtClean="0"/>
              <a:t> - This task can be used as a harder task for</a:t>
            </a:r>
            <a:r>
              <a:rPr lang="en-GB" baseline="0" dirty="0" smtClean="0"/>
              <a:t> pupils that ask the teacher for something to do.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6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this slide to explain to pupils how to use the template to present their results.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5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 hand out. Print to A3 </a:t>
            </a:r>
            <a:r>
              <a:rPr lang="en-GB" baseline="0" dirty="0" smtClean="0"/>
              <a:t>for pupils to complete.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5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 hand-out.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9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this slide</a:t>
            </a:r>
            <a:r>
              <a:rPr lang="en-GB" baseline="0" dirty="0" smtClean="0"/>
              <a:t> to record the questions and comments suggested by the class. Make sure that each pair is given the opportunity to contribute.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4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pairs of students to share which of the card / cards</a:t>
            </a:r>
            <a:r>
              <a:rPr lang="en-GB" baseline="0" dirty="0" smtClean="0"/>
              <a:t> they chose and the reasons why. As this is their first Inquiry of year 7 the regulatory cards have been limited to 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2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Alternative set of regulatory cards.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2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prompt can</a:t>
            </a:r>
            <a:r>
              <a:rPr lang="en-GB" baseline="0" dirty="0" smtClean="0"/>
              <a:t> be </a:t>
            </a:r>
            <a:r>
              <a:rPr lang="en-GB" dirty="0" smtClean="0"/>
              <a:t>changed in the following ways to provide enough intrigue at each level: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7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prompt can be made more complex by</a:t>
            </a:r>
            <a:r>
              <a:rPr lang="en-GB" baseline="0" dirty="0" smtClean="0"/>
              <a:t> </a:t>
            </a:r>
            <a:r>
              <a:rPr lang="en-GB" dirty="0" smtClean="0"/>
              <a:t>presenting it alongside a second statement. The second part of the statement here is not</a:t>
            </a:r>
            <a:r>
              <a:rPr lang="en-GB" baseline="0" dirty="0" smtClean="0"/>
              <a:t> </a:t>
            </a:r>
            <a:r>
              <a:rPr lang="en-GB" dirty="0" smtClean="0"/>
              <a:t>true. Students have raised the question, ‘Can</a:t>
            </a:r>
            <a:r>
              <a:rPr lang="en-GB" baseline="0" dirty="0" smtClean="0"/>
              <a:t> </a:t>
            </a:r>
            <a:r>
              <a:rPr lang="en-GB" dirty="0" smtClean="0"/>
              <a:t>it ever be true for two increases if the</a:t>
            </a:r>
            <a:r>
              <a:rPr lang="en-GB" baseline="0" dirty="0" smtClean="0"/>
              <a:t> </a:t>
            </a:r>
            <a:r>
              <a:rPr lang="en-GB" dirty="0" smtClean="0"/>
              <a:t>number and percentage are different?’ and</a:t>
            </a:r>
            <a:r>
              <a:rPr lang="en-GB" baseline="0" dirty="0" smtClean="0"/>
              <a:t> </a:t>
            </a:r>
            <a:r>
              <a:rPr lang="en-GB" dirty="0" smtClean="0"/>
              <a:t>gone on to conclude that it cannot.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6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 </a:t>
            </a:r>
            <a:r>
              <a:rPr lang="en-GB" dirty="0" err="1" smtClean="0"/>
              <a:t>handout</a:t>
            </a:r>
            <a:r>
              <a:rPr lang="en-GB" dirty="0" smtClean="0"/>
              <a:t> - This task can be used as an easier task for pupils that ask the teacher for something to do.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6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 </a:t>
            </a:r>
            <a:r>
              <a:rPr lang="en-GB" dirty="0" err="1" smtClean="0"/>
              <a:t>handout</a:t>
            </a:r>
            <a:r>
              <a:rPr lang="en-GB" dirty="0" smtClean="0"/>
              <a:t> - This task can be used as a</a:t>
            </a:r>
            <a:r>
              <a:rPr lang="en-GB" baseline="0" dirty="0" smtClean="0"/>
              <a:t> harder</a:t>
            </a:r>
            <a:r>
              <a:rPr lang="en-GB" dirty="0" smtClean="0"/>
              <a:t> task for pupils that ask the teacher for something to do.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75E8-2A5A-4356-BAD8-77A5B13897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3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9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0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1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8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9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8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9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0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A7EC-1C41-4539-9C81-7B22867159FC}" type="datetimeFigureOut">
              <a:rPr lang="en-GB" smtClean="0"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B46D-0C6D-4744-8132-9B2B2B10F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88672"/>
              </p:ext>
            </p:extLst>
          </p:nvPr>
        </p:nvGraphicFramePr>
        <p:xfrm>
          <a:off x="239843" y="188640"/>
          <a:ext cx="11812249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305"/>
                <a:gridCol w="3803944"/>
              </a:tblGrid>
              <a:tr h="7560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Today’s Learning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Objective /Title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Today’s Date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To learn through Inquiry </a:t>
                      </a:r>
                      <a:endParaRPr lang="en-GB" sz="3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fld id="{F1817A8C-E62B-4930-84E4-701E6F17F036}" type="datetime5">
                        <a:rPr lang="en-US" sz="3200" u="sng" smtClean="0">
                          <a:solidFill>
                            <a:schemeClr val="tx1"/>
                          </a:solidFill>
                        </a:rPr>
                        <a:t>27-Sep-15</a:t>
                      </a:fld>
                      <a:endParaRPr lang="en-GB" sz="3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6259" y="2132856"/>
            <a:ext cx="4927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Copy down the Learning Objective and the  Date and underline them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68008" y="2132856"/>
            <a:ext cx="4423538" cy="4176464"/>
            <a:chOff x="4644008" y="2132856"/>
            <a:chExt cx="4423538" cy="4176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5987" t="7559" r="26763" b="9490"/>
            <a:stretch/>
          </p:blipFill>
          <p:spPr>
            <a:xfrm>
              <a:off x="4644008" y="2132856"/>
              <a:ext cx="4229273" cy="41764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80701" y="2281808"/>
              <a:ext cx="3312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                                                                                </a:t>
              </a:r>
            </a:p>
            <a:p>
              <a:r>
                <a:rPr lang="en-GB" sz="1600" u="sng" dirty="0" smtClean="0">
                  <a:latin typeface="Comic Sans MS" panose="030F0702030302020204" pitchFamily="66" charset="0"/>
                </a:rPr>
                <a:t>To Learn Through Inquiry</a:t>
              </a:r>
              <a:endParaRPr lang="en-GB" sz="1600" u="sng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18593" y="2204864"/>
              <a:ext cx="1348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? / 09 /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36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119" y="5468222"/>
            <a:ext cx="11813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GB" sz="2400" dirty="0" smtClean="0"/>
              <a:t>Write </a:t>
            </a:r>
            <a:r>
              <a:rPr lang="en-GB" sz="2400" dirty="0"/>
              <a:t>the pairs in your book and explain how they are connected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(2) Make up three more pairs of your own.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8120" y="887767"/>
            <a:ext cx="11634070" cy="4343800"/>
            <a:chOff x="34977" y="1305749"/>
            <a:chExt cx="11237626" cy="37143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82" b="47721"/>
            <a:stretch/>
          </p:blipFill>
          <p:spPr bwMode="auto">
            <a:xfrm>
              <a:off x="34977" y="1305749"/>
              <a:ext cx="6071164" cy="371434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12" r="8935" b="2521"/>
            <a:stretch/>
          </p:blipFill>
          <p:spPr bwMode="auto">
            <a:xfrm>
              <a:off x="6055955" y="1305750"/>
              <a:ext cx="5216648" cy="371434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4976" y="14990"/>
            <a:ext cx="1204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Task C - Percentages Match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235761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97" y="102476"/>
            <a:ext cx="11248221" cy="630938"/>
          </a:xfrm>
        </p:spPr>
        <p:txBody>
          <a:bodyPr>
            <a:normAutofit/>
          </a:bodyPr>
          <a:lstStyle/>
          <a:p>
            <a:pPr algn="ctr"/>
            <a:r>
              <a:rPr lang="en-GB" sz="2800" u="sng" dirty="0" smtClean="0"/>
              <a:t>Percentages Inquiry -  Reflecting and Evaluating</a:t>
            </a:r>
            <a:endParaRPr lang="en-GB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8096" y="733413"/>
            <a:ext cx="486656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My original comment / question about the prompt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837" y="4621393"/>
            <a:ext cx="4927374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Questions still to investigate ………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51094" y="733413"/>
            <a:ext cx="6071017" cy="59093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Examples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8095" y="1613682"/>
            <a:ext cx="4866560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Discoveries </a:t>
            </a:r>
            <a:r>
              <a:rPr lang="en-GB" dirty="0"/>
              <a:t> </a:t>
            </a:r>
            <a:r>
              <a:rPr lang="en-GB" dirty="0" smtClean="0"/>
              <a:t>/  Explanations / Conclusions</a:t>
            </a:r>
          </a:p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1066" y="5015980"/>
            <a:ext cx="4743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i="1" u="sng" dirty="0" smtClean="0"/>
          </a:p>
          <a:p>
            <a:pPr algn="ctr"/>
            <a:r>
              <a:rPr lang="en-GB" i="1" u="sng" dirty="0" smtClean="0"/>
              <a:t>Sentence Starters</a:t>
            </a:r>
            <a:endParaRPr lang="en-GB" i="1" u="sng" dirty="0"/>
          </a:p>
          <a:p>
            <a:pPr>
              <a:lnSpc>
                <a:spcPct val="150000"/>
              </a:lnSpc>
            </a:pPr>
            <a:r>
              <a:rPr lang="en-GB" i="1" dirty="0" smtClean="0"/>
              <a:t>I’m wondering ……I’m thinking ………..I would like to know….What if ………..My next steps are to …..</a:t>
            </a:r>
            <a:endParaRPr lang="en-GB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9666" y="2023672"/>
            <a:ext cx="4377128" cy="2368445"/>
            <a:chOff x="308095" y="2023672"/>
            <a:chExt cx="4969117" cy="23684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21"/>
            <a:stretch/>
          </p:blipFill>
          <p:spPr bwMode="auto">
            <a:xfrm>
              <a:off x="308095" y="2023673"/>
              <a:ext cx="2613369" cy="236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2"/>
            <a:stretch/>
          </p:blipFill>
          <p:spPr bwMode="auto">
            <a:xfrm>
              <a:off x="2741376" y="2023672"/>
              <a:ext cx="2535836" cy="236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00878" y="4206568"/>
            <a:ext cx="2551017" cy="2207788"/>
            <a:chOff x="5277211" y="4119501"/>
            <a:chExt cx="2551017" cy="22077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0" t="8029" r="15762" b="17511"/>
            <a:stretch/>
          </p:blipFill>
          <p:spPr>
            <a:xfrm>
              <a:off x="5277211" y="4119501"/>
              <a:ext cx="2551017" cy="22077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53542" y="4510243"/>
              <a:ext cx="159835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/>
                <a:t>What would you like to explore / find out about next?</a:t>
              </a:r>
              <a:endParaRPr lang="en-GB" sz="1400" i="1" dirty="0"/>
            </a:p>
            <a:p>
              <a:r>
                <a:rPr lang="en-GB" sz="1400" i="1" dirty="0" smtClean="0"/>
                <a:t>You can use the Sentence Starters if it helps.</a:t>
              </a:r>
              <a:endParaRPr lang="en-GB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679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97" y="102476"/>
            <a:ext cx="11248221" cy="630938"/>
          </a:xfrm>
        </p:spPr>
        <p:txBody>
          <a:bodyPr>
            <a:normAutofit/>
          </a:bodyPr>
          <a:lstStyle/>
          <a:p>
            <a:pPr algn="ctr"/>
            <a:r>
              <a:rPr lang="en-GB" sz="2800" u="sng" dirty="0" smtClean="0"/>
              <a:t>Number Line Inquiry -  Reflecting and Evaluating</a:t>
            </a:r>
            <a:endParaRPr lang="en-GB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8096" y="733413"/>
            <a:ext cx="486656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My original comment / question about the prompt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8096" y="5426839"/>
            <a:ext cx="486656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Questions still to investigate ………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21508" y="733413"/>
            <a:ext cx="6700603" cy="59093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Examples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8096" y="2348200"/>
            <a:ext cx="4866560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Discoveries </a:t>
            </a:r>
            <a:r>
              <a:rPr lang="en-GB" dirty="0"/>
              <a:t> </a:t>
            </a:r>
            <a:r>
              <a:rPr lang="en-GB" dirty="0" smtClean="0"/>
              <a:t>/  Explanations / Conclusions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2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32" y="193803"/>
            <a:ext cx="5000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82" y="1840277"/>
            <a:ext cx="8543365" cy="501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715" y="1363223"/>
            <a:ext cx="10987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Ask a question or make a comment about the prompt.</a:t>
            </a:r>
          </a:p>
          <a:p>
            <a:r>
              <a:rPr lang="en-GB" sz="2800" dirty="0" smtClean="0"/>
              <a:t>You can use the sentence starters below to help you.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127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32" y="193803"/>
            <a:ext cx="5000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3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1" y="192719"/>
            <a:ext cx="4974481" cy="666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851" y="385590"/>
            <a:ext cx="48584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Choose a regulatory card or cards to decide what you are going to do next. </a:t>
            </a:r>
          </a:p>
          <a:p>
            <a:endParaRPr lang="en-GB" sz="3600" dirty="0"/>
          </a:p>
          <a:p>
            <a:r>
              <a:rPr lang="en-GB" sz="3600" dirty="0" smtClean="0"/>
              <a:t>You can refer to all of these cards throughout the Inquiry when you are not sure what to do next.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7191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0" y="404734"/>
            <a:ext cx="11588672" cy="58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10% of 50 = 50% of 10</a:t>
            </a:r>
          </a:p>
          <a:p>
            <a:r>
              <a:rPr lang="en-GB" sz="4800" dirty="0"/>
              <a:t>40% of 70 = 70% of 40</a:t>
            </a:r>
          </a:p>
          <a:p>
            <a:r>
              <a:rPr lang="en-GB" sz="4800" dirty="0"/>
              <a:t>47% of 74 = 74% of 47</a:t>
            </a:r>
          </a:p>
          <a:p>
            <a:r>
              <a:rPr lang="en-GB" sz="4800" dirty="0"/>
              <a:t>20% of 30% of 40 = 40% of 30% of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8740" y="404735"/>
            <a:ext cx="80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Alternative Prompts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27330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28813"/>
            <a:ext cx="5715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8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/>
          <a:stretch/>
        </p:blipFill>
        <p:spPr bwMode="auto">
          <a:xfrm>
            <a:off x="1798820" y="749508"/>
            <a:ext cx="8567271" cy="597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3574" y="224852"/>
            <a:ext cx="779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Task A -  Percentages of An Amount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057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/>
          <a:stretch/>
        </p:blipFill>
        <p:spPr bwMode="auto">
          <a:xfrm>
            <a:off x="555383" y="929390"/>
            <a:ext cx="11330991" cy="580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3338" y="8213"/>
            <a:ext cx="779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Task B -  Worded Questions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224554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536</Words>
  <Application>Microsoft Office PowerPoint</Application>
  <PresentationFormat>Custom</PresentationFormat>
  <Paragraphs>118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Percentages Inquiry -  Reflecting and Evaluating</vt:lpstr>
      <vt:lpstr>Number Line Inquiry -  Reflecting and Evaluating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</dc:creator>
  <cp:lastModifiedBy>zeb1</cp:lastModifiedBy>
  <cp:revision>36</cp:revision>
  <dcterms:created xsi:type="dcterms:W3CDTF">2015-08-01T13:28:26Z</dcterms:created>
  <dcterms:modified xsi:type="dcterms:W3CDTF">2015-09-27T19:06:49Z</dcterms:modified>
</cp:coreProperties>
</file>