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3" r:id="rId3"/>
    <p:sldId id="279" r:id="rId4"/>
    <p:sldId id="274" r:id="rId5"/>
    <p:sldId id="264" r:id="rId6"/>
    <p:sldId id="275" r:id="rId7"/>
    <p:sldId id="277" r:id="rId8"/>
    <p:sldId id="262" r:id="rId9"/>
    <p:sldId id="278" r:id="rId10"/>
    <p:sldId id="269" r:id="rId11"/>
    <p:sldId id="265" r:id="rId12"/>
    <p:sldId id="266" r:id="rId13"/>
    <p:sldId id="280" r:id="rId14"/>
    <p:sldId id="26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59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F47B4A-EE7B-4A0C-B7DD-1FD150BECA25}"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EB004C8D-65E4-4804-93B7-B5DFC60AD923}">
      <dgm:prSet phldrT="[Text]"/>
      <dgm:spPr>
        <a:solidFill>
          <a:srgbClr val="42FC96"/>
        </a:solidFill>
      </dgm:spPr>
      <dgm:t>
        <a:bodyPr/>
        <a:lstStyle/>
        <a:p>
          <a:r>
            <a:rPr lang="en-GB" b="1" u="sng" dirty="0" smtClean="0">
              <a:solidFill>
                <a:srgbClr val="FF0000"/>
              </a:solidFill>
            </a:rPr>
            <a:t>We will see....</a:t>
          </a:r>
          <a:endParaRPr lang="en-GB" b="1" u="sng" dirty="0">
            <a:solidFill>
              <a:srgbClr val="FF0000"/>
            </a:solidFill>
          </a:endParaRPr>
        </a:p>
      </dgm:t>
    </dgm:pt>
    <dgm:pt modelId="{4973A601-2595-4C45-951D-05749DC57CCE}" type="parTrans" cxnId="{E1D0119D-7D31-43D0-B662-1004123FFA71}">
      <dgm:prSet/>
      <dgm:spPr/>
      <dgm:t>
        <a:bodyPr/>
        <a:lstStyle/>
        <a:p>
          <a:endParaRPr lang="en-GB"/>
        </a:p>
      </dgm:t>
    </dgm:pt>
    <dgm:pt modelId="{E4858BC3-C0BE-465C-AD03-9E36B7C70DB2}" type="sibTrans" cxnId="{E1D0119D-7D31-43D0-B662-1004123FFA71}">
      <dgm:prSet/>
      <dgm:spPr/>
      <dgm:t>
        <a:bodyPr/>
        <a:lstStyle/>
        <a:p>
          <a:endParaRPr lang="en-GB"/>
        </a:p>
      </dgm:t>
    </dgm:pt>
    <dgm:pt modelId="{7F8DE508-53AC-4805-8BF3-B623E83E625E}">
      <dgm:prSet phldrT="[Text]"/>
      <dgm:spPr>
        <a:solidFill>
          <a:schemeClr val="accent1">
            <a:lumMod val="40000"/>
            <a:lumOff val="60000"/>
          </a:schemeClr>
        </a:solidFill>
      </dgm:spPr>
      <dgm:t>
        <a:bodyPr/>
        <a:lstStyle/>
        <a:p>
          <a:r>
            <a:rPr lang="en-GB" b="1" u="sng" dirty="0" smtClean="0">
              <a:solidFill>
                <a:srgbClr val="FF0000"/>
              </a:solidFill>
            </a:rPr>
            <a:t>We believe....</a:t>
          </a:r>
          <a:endParaRPr lang="en-GB" b="1" u="sng" dirty="0">
            <a:solidFill>
              <a:srgbClr val="FF0000"/>
            </a:solidFill>
          </a:endParaRPr>
        </a:p>
      </dgm:t>
    </dgm:pt>
    <dgm:pt modelId="{C32BAE77-B82C-4671-848C-2CA6CEED82A1}" type="parTrans" cxnId="{ED016EC5-85FC-4067-A6CE-E72497C1C81F}">
      <dgm:prSet/>
      <dgm:spPr/>
      <dgm:t>
        <a:bodyPr/>
        <a:lstStyle/>
        <a:p>
          <a:endParaRPr lang="en-GB"/>
        </a:p>
      </dgm:t>
    </dgm:pt>
    <dgm:pt modelId="{030B76D3-05E0-4546-B639-F03F6EB1C298}" type="sibTrans" cxnId="{ED016EC5-85FC-4067-A6CE-E72497C1C81F}">
      <dgm:prSet/>
      <dgm:spPr/>
      <dgm:t>
        <a:bodyPr/>
        <a:lstStyle/>
        <a:p>
          <a:endParaRPr lang="en-GB"/>
        </a:p>
      </dgm:t>
    </dgm:pt>
    <dgm:pt modelId="{A74BDC2A-37CD-4C61-8F8F-59452F029CBE}">
      <dgm:prSet phldrT="[Text]"/>
      <dgm:spPr>
        <a:solidFill>
          <a:srgbClr val="FFFF00"/>
        </a:solidFill>
      </dgm:spPr>
      <dgm:t>
        <a:bodyPr/>
        <a:lstStyle/>
        <a:p>
          <a:r>
            <a:rPr lang="en-GB" b="1" u="sng" dirty="0" smtClean="0">
              <a:solidFill>
                <a:srgbClr val="FF0000"/>
              </a:solidFill>
            </a:rPr>
            <a:t>‘The Aim – Promoting a growth </a:t>
          </a:r>
          <a:r>
            <a:rPr lang="en-GB" b="1" u="sng" dirty="0" err="1" smtClean="0">
              <a:solidFill>
                <a:srgbClr val="FF0000"/>
              </a:solidFill>
            </a:rPr>
            <a:t>mindset</a:t>
          </a:r>
          <a:r>
            <a:rPr lang="en-GB" b="1" u="sng" dirty="0" smtClean="0">
              <a:solidFill>
                <a:srgbClr val="FF0000"/>
              </a:solidFill>
            </a:rPr>
            <a:t> through mixed ability teaching.’</a:t>
          </a:r>
          <a:endParaRPr lang="en-GB" b="1" u="sng" dirty="0">
            <a:solidFill>
              <a:srgbClr val="FF0000"/>
            </a:solidFill>
          </a:endParaRPr>
        </a:p>
      </dgm:t>
    </dgm:pt>
    <dgm:pt modelId="{14C39BB0-8975-457C-8056-0DDFE937A647}" type="parTrans" cxnId="{DC8197AE-6EE5-44E3-8CA7-36CCDE78FD32}">
      <dgm:prSet/>
      <dgm:spPr/>
      <dgm:t>
        <a:bodyPr/>
        <a:lstStyle/>
        <a:p>
          <a:endParaRPr lang="en-GB"/>
        </a:p>
      </dgm:t>
    </dgm:pt>
    <dgm:pt modelId="{AD4EB851-3D76-4C65-9C37-5DBBE4789C08}" type="sibTrans" cxnId="{DC8197AE-6EE5-44E3-8CA7-36CCDE78FD32}">
      <dgm:prSet/>
      <dgm:spPr/>
      <dgm:t>
        <a:bodyPr/>
        <a:lstStyle/>
        <a:p>
          <a:endParaRPr lang="en-GB"/>
        </a:p>
      </dgm:t>
    </dgm:pt>
    <dgm:pt modelId="{FBD3F7EE-A43D-45DF-8C33-E17E719069EC}" type="pres">
      <dgm:prSet presAssocID="{87F47B4A-EE7B-4A0C-B7DD-1FD150BECA25}" presName="Name0" presStyleCnt="0">
        <dgm:presLayoutVars>
          <dgm:chMax val="7"/>
          <dgm:resizeHandles val="exact"/>
        </dgm:presLayoutVars>
      </dgm:prSet>
      <dgm:spPr/>
      <dgm:t>
        <a:bodyPr/>
        <a:lstStyle/>
        <a:p>
          <a:endParaRPr lang="en-GB"/>
        </a:p>
      </dgm:t>
    </dgm:pt>
    <dgm:pt modelId="{D072DB7A-177B-4892-BD75-A6885F26AA4C}" type="pres">
      <dgm:prSet presAssocID="{87F47B4A-EE7B-4A0C-B7DD-1FD150BECA25}" presName="comp1" presStyleCnt="0"/>
      <dgm:spPr/>
    </dgm:pt>
    <dgm:pt modelId="{DEDCA13A-FDE9-47E1-B358-7D22975F3BD6}" type="pres">
      <dgm:prSet presAssocID="{87F47B4A-EE7B-4A0C-B7DD-1FD150BECA25}" presName="circle1" presStyleLbl="node1" presStyleIdx="0" presStyleCnt="3" custScaleX="129545" custLinFactNeighborX="-11" custLinFactNeighborY="2465"/>
      <dgm:spPr/>
      <dgm:t>
        <a:bodyPr/>
        <a:lstStyle/>
        <a:p>
          <a:endParaRPr lang="en-GB"/>
        </a:p>
      </dgm:t>
    </dgm:pt>
    <dgm:pt modelId="{B8C147C5-FC7A-4C51-82B2-4EBAD1D08C22}" type="pres">
      <dgm:prSet presAssocID="{87F47B4A-EE7B-4A0C-B7DD-1FD150BECA25}" presName="c1text" presStyleLbl="node1" presStyleIdx="0" presStyleCnt="3">
        <dgm:presLayoutVars>
          <dgm:bulletEnabled val="1"/>
        </dgm:presLayoutVars>
      </dgm:prSet>
      <dgm:spPr/>
      <dgm:t>
        <a:bodyPr/>
        <a:lstStyle/>
        <a:p>
          <a:endParaRPr lang="en-GB"/>
        </a:p>
      </dgm:t>
    </dgm:pt>
    <dgm:pt modelId="{2B60BBD5-82E2-4473-A03F-6055F7E089CD}" type="pres">
      <dgm:prSet presAssocID="{87F47B4A-EE7B-4A0C-B7DD-1FD150BECA25}" presName="comp2" presStyleCnt="0"/>
      <dgm:spPr/>
    </dgm:pt>
    <dgm:pt modelId="{D99B563E-E89B-4F23-A7B3-FAEC8FD023BB}" type="pres">
      <dgm:prSet presAssocID="{87F47B4A-EE7B-4A0C-B7DD-1FD150BECA25}" presName="circle2" presStyleLbl="node1" presStyleIdx="1" presStyleCnt="3"/>
      <dgm:spPr/>
      <dgm:t>
        <a:bodyPr/>
        <a:lstStyle/>
        <a:p>
          <a:endParaRPr lang="en-GB"/>
        </a:p>
      </dgm:t>
    </dgm:pt>
    <dgm:pt modelId="{500DB197-6C72-495E-A134-CF9B649629D3}" type="pres">
      <dgm:prSet presAssocID="{87F47B4A-EE7B-4A0C-B7DD-1FD150BECA25}" presName="c2text" presStyleLbl="node1" presStyleIdx="1" presStyleCnt="3">
        <dgm:presLayoutVars>
          <dgm:bulletEnabled val="1"/>
        </dgm:presLayoutVars>
      </dgm:prSet>
      <dgm:spPr/>
      <dgm:t>
        <a:bodyPr/>
        <a:lstStyle/>
        <a:p>
          <a:endParaRPr lang="en-GB"/>
        </a:p>
      </dgm:t>
    </dgm:pt>
    <dgm:pt modelId="{11FAAF08-BBDC-47BE-A6C6-BA626DC5CA57}" type="pres">
      <dgm:prSet presAssocID="{87F47B4A-EE7B-4A0C-B7DD-1FD150BECA25}" presName="comp3" presStyleCnt="0"/>
      <dgm:spPr/>
    </dgm:pt>
    <dgm:pt modelId="{D729172E-9415-42B4-A658-8AABA3F2F7CA}" type="pres">
      <dgm:prSet presAssocID="{87F47B4A-EE7B-4A0C-B7DD-1FD150BECA25}" presName="circle3" presStyleLbl="node1" presStyleIdx="2" presStyleCnt="3" custLinFactNeighborX="23" custLinFactNeighborY="-8789"/>
      <dgm:spPr/>
      <dgm:t>
        <a:bodyPr/>
        <a:lstStyle/>
        <a:p>
          <a:endParaRPr lang="en-GB"/>
        </a:p>
      </dgm:t>
    </dgm:pt>
    <dgm:pt modelId="{70662983-7FE1-45BA-A4EC-CF426400A8D6}" type="pres">
      <dgm:prSet presAssocID="{87F47B4A-EE7B-4A0C-B7DD-1FD150BECA25}" presName="c3text" presStyleLbl="node1" presStyleIdx="2" presStyleCnt="3">
        <dgm:presLayoutVars>
          <dgm:bulletEnabled val="1"/>
        </dgm:presLayoutVars>
      </dgm:prSet>
      <dgm:spPr/>
      <dgm:t>
        <a:bodyPr/>
        <a:lstStyle/>
        <a:p>
          <a:endParaRPr lang="en-GB"/>
        </a:p>
      </dgm:t>
    </dgm:pt>
  </dgm:ptLst>
  <dgm:cxnLst>
    <dgm:cxn modelId="{DC8197AE-6EE5-44E3-8CA7-36CCDE78FD32}" srcId="{87F47B4A-EE7B-4A0C-B7DD-1FD150BECA25}" destId="{A74BDC2A-37CD-4C61-8F8F-59452F029CBE}" srcOrd="2" destOrd="0" parTransId="{14C39BB0-8975-457C-8056-0DDFE937A647}" sibTransId="{AD4EB851-3D76-4C65-9C37-5DBBE4789C08}"/>
    <dgm:cxn modelId="{ED3FC16A-B47E-4C27-8FE8-C7FB8133F0D0}" type="presOf" srcId="{EB004C8D-65E4-4804-93B7-B5DFC60AD923}" destId="{B8C147C5-FC7A-4C51-82B2-4EBAD1D08C22}" srcOrd="1" destOrd="0" presId="urn:microsoft.com/office/officeart/2005/8/layout/venn2"/>
    <dgm:cxn modelId="{E1D0119D-7D31-43D0-B662-1004123FFA71}" srcId="{87F47B4A-EE7B-4A0C-B7DD-1FD150BECA25}" destId="{EB004C8D-65E4-4804-93B7-B5DFC60AD923}" srcOrd="0" destOrd="0" parTransId="{4973A601-2595-4C45-951D-05749DC57CCE}" sibTransId="{E4858BC3-C0BE-465C-AD03-9E36B7C70DB2}"/>
    <dgm:cxn modelId="{803AFDF0-BD56-4046-B64F-6619364D66FE}" type="presOf" srcId="{EB004C8D-65E4-4804-93B7-B5DFC60AD923}" destId="{DEDCA13A-FDE9-47E1-B358-7D22975F3BD6}" srcOrd="0" destOrd="0" presId="urn:microsoft.com/office/officeart/2005/8/layout/venn2"/>
    <dgm:cxn modelId="{F1D157A7-B665-4B4E-BEC5-70A40EDABFC1}" type="presOf" srcId="{7F8DE508-53AC-4805-8BF3-B623E83E625E}" destId="{500DB197-6C72-495E-A134-CF9B649629D3}" srcOrd="1" destOrd="0" presId="urn:microsoft.com/office/officeart/2005/8/layout/venn2"/>
    <dgm:cxn modelId="{ED016EC5-85FC-4067-A6CE-E72497C1C81F}" srcId="{87F47B4A-EE7B-4A0C-B7DD-1FD150BECA25}" destId="{7F8DE508-53AC-4805-8BF3-B623E83E625E}" srcOrd="1" destOrd="0" parTransId="{C32BAE77-B82C-4671-848C-2CA6CEED82A1}" sibTransId="{030B76D3-05E0-4546-B639-F03F6EB1C298}"/>
    <dgm:cxn modelId="{12FE6E19-A918-49E7-A915-F70098E237C3}" type="presOf" srcId="{87F47B4A-EE7B-4A0C-B7DD-1FD150BECA25}" destId="{FBD3F7EE-A43D-45DF-8C33-E17E719069EC}" srcOrd="0" destOrd="0" presId="urn:microsoft.com/office/officeart/2005/8/layout/venn2"/>
    <dgm:cxn modelId="{BE12077B-3581-4D75-9C23-01868BF26CC5}" type="presOf" srcId="{A74BDC2A-37CD-4C61-8F8F-59452F029CBE}" destId="{D729172E-9415-42B4-A658-8AABA3F2F7CA}" srcOrd="0" destOrd="0" presId="urn:microsoft.com/office/officeart/2005/8/layout/venn2"/>
    <dgm:cxn modelId="{CCBFAEB4-B43F-4D23-94AF-23FB6CAE3394}" type="presOf" srcId="{A74BDC2A-37CD-4C61-8F8F-59452F029CBE}" destId="{70662983-7FE1-45BA-A4EC-CF426400A8D6}" srcOrd="1" destOrd="0" presId="urn:microsoft.com/office/officeart/2005/8/layout/venn2"/>
    <dgm:cxn modelId="{0F779317-564C-4535-BF83-CF1E3EAFCB02}" type="presOf" srcId="{7F8DE508-53AC-4805-8BF3-B623E83E625E}" destId="{D99B563E-E89B-4F23-A7B3-FAEC8FD023BB}" srcOrd="0" destOrd="0" presId="urn:microsoft.com/office/officeart/2005/8/layout/venn2"/>
    <dgm:cxn modelId="{E067E2E8-2255-48C6-8226-BC7FFABEF088}" type="presParOf" srcId="{FBD3F7EE-A43D-45DF-8C33-E17E719069EC}" destId="{D072DB7A-177B-4892-BD75-A6885F26AA4C}" srcOrd="0" destOrd="0" presId="urn:microsoft.com/office/officeart/2005/8/layout/venn2"/>
    <dgm:cxn modelId="{63379693-3AC8-4B4A-BDDB-D6341B912ECF}" type="presParOf" srcId="{D072DB7A-177B-4892-BD75-A6885F26AA4C}" destId="{DEDCA13A-FDE9-47E1-B358-7D22975F3BD6}" srcOrd="0" destOrd="0" presId="urn:microsoft.com/office/officeart/2005/8/layout/venn2"/>
    <dgm:cxn modelId="{1E9675C2-C4D2-4CF9-BCA2-3C6638D094C2}" type="presParOf" srcId="{D072DB7A-177B-4892-BD75-A6885F26AA4C}" destId="{B8C147C5-FC7A-4C51-82B2-4EBAD1D08C22}" srcOrd="1" destOrd="0" presId="urn:microsoft.com/office/officeart/2005/8/layout/venn2"/>
    <dgm:cxn modelId="{50C872EF-B06B-4949-B70F-141991EB4955}" type="presParOf" srcId="{FBD3F7EE-A43D-45DF-8C33-E17E719069EC}" destId="{2B60BBD5-82E2-4473-A03F-6055F7E089CD}" srcOrd="1" destOrd="0" presId="urn:microsoft.com/office/officeart/2005/8/layout/venn2"/>
    <dgm:cxn modelId="{30DD215C-88A3-492F-8DC7-746649B07393}" type="presParOf" srcId="{2B60BBD5-82E2-4473-A03F-6055F7E089CD}" destId="{D99B563E-E89B-4F23-A7B3-FAEC8FD023BB}" srcOrd="0" destOrd="0" presId="urn:microsoft.com/office/officeart/2005/8/layout/venn2"/>
    <dgm:cxn modelId="{5A9227ED-E9DD-4CFD-99B8-5B0112C440FA}" type="presParOf" srcId="{2B60BBD5-82E2-4473-A03F-6055F7E089CD}" destId="{500DB197-6C72-495E-A134-CF9B649629D3}" srcOrd="1" destOrd="0" presId="urn:microsoft.com/office/officeart/2005/8/layout/venn2"/>
    <dgm:cxn modelId="{537281AC-CA5F-4F0A-82E2-FF09C5C451E4}" type="presParOf" srcId="{FBD3F7EE-A43D-45DF-8C33-E17E719069EC}" destId="{11FAAF08-BBDC-47BE-A6C6-BA626DC5CA57}" srcOrd="2" destOrd="0" presId="urn:microsoft.com/office/officeart/2005/8/layout/venn2"/>
    <dgm:cxn modelId="{0EDE72D2-AA08-4F00-99A6-DC47E74BAF1D}" type="presParOf" srcId="{11FAAF08-BBDC-47BE-A6C6-BA626DC5CA57}" destId="{D729172E-9415-42B4-A658-8AABA3F2F7CA}" srcOrd="0" destOrd="0" presId="urn:microsoft.com/office/officeart/2005/8/layout/venn2"/>
    <dgm:cxn modelId="{701441AB-8C02-4806-B983-7169293707B6}" type="presParOf" srcId="{11FAAF08-BBDC-47BE-A6C6-BA626DC5CA57}" destId="{70662983-7FE1-45BA-A4EC-CF426400A8D6}"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CA13A-FDE9-47E1-B358-7D22975F3BD6}">
      <dsp:nvSpPr>
        <dsp:cNvPr id="0" name=""/>
        <dsp:cNvSpPr/>
      </dsp:nvSpPr>
      <dsp:spPr>
        <a:xfrm>
          <a:off x="215341" y="0"/>
          <a:ext cx="8208883" cy="6336703"/>
        </a:xfrm>
        <a:prstGeom prst="ellipse">
          <a:avLst/>
        </a:prstGeom>
        <a:solidFill>
          <a:srgbClr val="42FC9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u="sng" kern="1200" dirty="0" smtClean="0">
              <a:solidFill>
                <a:srgbClr val="FF0000"/>
              </a:solidFill>
            </a:rPr>
            <a:t>We will see....</a:t>
          </a:r>
          <a:endParaRPr lang="en-GB" sz="1800" b="1" u="sng" kern="1200" dirty="0">
            <a:solidFill>
              <a:srgbClr val="FF0000"/>
            </a:solidFill>
          </a:endParaRPr>
        </a:p>
      </dsp:txBody>
      <dsp:txXfrm>
        <a:off x="2885280" y="316835"/>
        <a:ext cx="2869004" cy="950505"/>
      </dsp:txXfrm>
    </dsp:sp>
    <dsp:sp modelId="{D99B563E-E89B-4F23-A7B3-FAEC8FD023BB}">
      <dsp:nvSpPr>
        <dsp:cNvPr id="0" name=""/>
        <dsp:cNvSpPr/>
      </dsp:nvSpPr>
      <dsp:spPr>
        <a:xfrm>
          <a:off x="1944216" y="1584175"/>
          <a:ext cx="4752528" cy="475252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u="sng" kern="1200" dirty="0" smtClean="0">
              <a:solidFill>
                <a:srgbClr val="FF0000"/>
              </a:solidFill>
            </a:rPr>
            <a:t>We believe....</a:t>
          </a:r>
          <a:endParaRPr lang="en-GB" sz="1800" b="1" u="sng" kern="1200" dirty="0">
            <a:solidFill>
              <a:srgbClr val="FF0000"/>
            </a:solidFill>
          </a:endParaRPr>
        </a:p>
      </dsp:txBody>
      <dsp:txXfrm>
        <a:off x="3213140" y="1881208"/>
        <a:ext cx="2214678" cy="891099"/>
      </dsp:txXfrm>
    </dsp:sp>
    <dsp:sp modelId="{D729172E-9415-42B4-A658-8AABA3F2F7CA}">
      <dsp:nvSpPr>
        <dsp:cNvPr id="0" name=""/>
        <dsp:cNvSpPr/>
      </dsp:nvSpPr>
      <dsp:spPr>
        <a:xfrm>
          <a:off x="2737032" y="2889885"/>
          <a:ext cx="3168351" cy="316835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u="sng" kern="1200" dirty="0" smtClean="0">
              <a:solidFill>
                <a:srgbClr val="FF0000"/>
              </a:solidFill>
            </a:rPr>
            <a:t>‘The Aim – Promoting a growth </a:t>
          </a:r>
          <a:r>
            <a:rPr lang="en-GB" sz="1800" b="1" u="sng" kern="1200" dirty="0" err="1" smtClean="0">
              <a:solidFill>
                <a:srgbClr val="FF0000"/>
              </a:solidFill>
            </a:rPr>
            <a:t>mindset</a:t>
          </a:r>
          <a:r>
            <a:rPr lang="en-GB" sz="1800" b="1" u="sng" kern="1200" dirty="0" smtClean="0">
              <a:solidFill>
                <a:srgbClr val="FF0000"/>
              </a:solidFill>
            </a:rPr>
            <a:t> through mixed ability teaching.’</a:t>
          </a:r>
          <a:endParaRPr lang="en-GB" sz="1800" b="1" u="sng" kern="1200" dirty="0">
            <a:solidFill>
              <a:srgbClr val="FF0000"/>
            </a:solidFill>
          </a:endParaRPr>
        </a:p>
      </dsp:txBody>
      <dsp:txXfrm>
        <a:off x="3201027" y="3681973"/>
        <a:ext cx="2240363" cy="158417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AE3310-182C-44EB-92AC-6EFB7459C206}" type="datetimeFigureOut">
              <a:rPr lang="en-GB" smtClean="0"/>
              <a:t>17/01/2015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334840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E3310-182C-44EB-92AC-6EFB7459C206}" type="datetimeFigureOut">
              <a:rPr lang="en-GB" smtClean="0"/>
              <a:t>17/01/2015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420468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E3310-182C-44EB-92AC-6EFB7459C206}" type="datetimeFigureOut">
              <a:rPr lang="en-GB" smtClean="0"/>
              <a:t>17/01/2015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419167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E3310-182C-44EB-92AC-6EFB7459C206}" type="datetimeFigureOut">
              <a:rPr lang="en-GB" smtClean="0"/>
              <a:t>17/01/2015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305656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E3310-182C-44EB-92AC-6EFB7459C206}" type="datetimeFigureOut">
              <a:rPr lang="en-GB" smtClean="0"/>
              <a:t>17/01/2015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167869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AE3310-182C-44EB-92AC-6EFB7459C206}" type="datetimeFigureOut">
              <a:rPr lang="en-GB" smtClean="0"/>
              <a:t>17/01/2015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274098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AE3310-182C-44EB-92AC-6EFB7459C206}" type="datetimeFigureOut">
              <a:rPr lang="en-GB" smtClean="0"/>
              <a:t>17/01/2015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246537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AE3310-182C-44EB-92AC-6EFB7459C206}" type="datetimeFigureOut">
              <a:rPr lang="en-GB" smtClean="0"/>
              <a:t>17/01/2015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330189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E3310-182C-44EB-92AC-6EFB7459C206}" type="datetimeFigureOut">
              <a:rPr lang="en-GB" smtClean="0"/>
              <a:t>17/01/2015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374585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E3310-182C-44EB-92AC-6EFB7459C206}" type="datetimeFigureOut">
              <a:rPr lang="en-GB" smtClean="0"/>
              <a:t>17/01/2015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79731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E3310-182C-44EB-92AC-6EFB7459C206}" type="datetimeFigureOut">
              <a:rPr lang="en-GB" smtClean="0"/>
              <a:t>17/01/2015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7F863B-EBEC-45AF-881C-7D5E5C3635AB}" type="slidenum">
              <a:rPr lang="en-GB" smtClean="0"/>
              <a:t>‹#›</a:t>
            </a:fld>
            <a:endParaRPr lang="en-GB"/>
          </a:p>
        </p:txBody>
      </p:sp>
    </p:spTree>
    <p:extLst>
      <p:ext uri="{BB962C8B-B14F-4D97-AF65-F5344CB8AC3E}">
        <p14:creationId xmlns:p14="http://schemas.microsoft.com/office/powerpoint/2010/main" val="111476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E3310-182C-44EB-92AC-6EFB7459C206}" type="datetimeFigureOut">
              <a:rPr lang="en-GB" smtClean="0"/>
              <a:t>17/01/2015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F863B-EBEC-45AF-881C-7D5E5C3635AB}" type="slidenum">
              <a:rPr lang="en-GB" smtClean="0"/>
              <a:t>‹#›</a:t>
            </a:fld>
            <a:endParaRPr lang="en-GB"/>
          </a:p>
        </p:txBody>
      </p:sp>
    </p:spTree>
    <p:extLst>
      <p:ext uri="{BB962C8B-B14F-4D97-AF65-F5344CB8AC3E}">
        <p14:creationId xmlns:p14="http://schemas.microsoft.com/office/powerpoint/2010/main" val="1686078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uk/imgres?imgurl=http://www.blokeish.com/blog/wp-content/uploads/2009/12/stick-man-first-animation-pivot-alfie.gif&amp;imgrefurl=http://www.blokeish.com/2009/12/make-the-stickman-animation-yourself-with-pivot/&amp;usg=__Zw0FsLTOIebaPACsElwR1XaS2sM=&amp;h=415&amp;w=506&amp;sz=7&amp;hl=en&amp;start=4&amp;zoom=1&amp;tbnid=C-zXQ-IEwx78tM:&amp;tbnh=107&amp;tbnw=131&amp;ei=HJBcUPGTC4b88gTA6IDYAQ&amp;prev=/search?q=stickman&amp;um=1&amp;hl=en&amp;safe=vss&amp;sa=N&amp;rlz=1T4GGHP_enGB499GB500&amp;sout=1&amp;tbm=isch&amp;um=1&amp;itbs=1" TargetMode="Externa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Mixed Ability Teaching</a:t>
            </a:r>
            <a:endParaRPr lang="en-GB" dirty="0"/>
          </a:p>
        </p:txBody>
      </p:sp>
      <p:sp>
        <p:nvSpPr>
          <p:cNvPr id="3" name="Subtitle 2"/>
          <p:cNvSpPr>
            <a:spLocks noGrp="1"/>
          </p:cNvSpPr>
          <p:nvPr>
            <p:ph type="subTitle" idx="1"/>
          </p:nvPr>
        </p:nvSpPr>
        <p:spPr/>
        <p:txBody>
          <a:bodyPr/>
          <a:lstStyle/>
          <a:p>
            <a:r>
              <a:rPr lang="en-GB" dirty="0" smtClean="0">
                <a:solidFill>
                  <a:schemeClr val="tx1"/>
                </a:solidFill>
              </a:rPr>
              <a:t>Why?</a:t>
            </a:r>
          </a:p>
          <a:p>
            <a:r>
              <a:rPr lang="en-GB" dirty="0" smtClean="0">
                <a:solidFill>
                  <a:schemeClr val="tx1"/>
                </a:solidFill>
              </a:rPr>
              <a:t>What?</a:t>
            </a:r>
          </a:p>
          <a:p>
            <a:r>
              <a:rPr lang="en-GB" dirty="0" smtClean="0">
                <a:solidFill>
                  <a:schemeClr val="tx1"/>
                </a:solidFill>
              </a:rPr>
              <a:t>How?</a:t>
            </a:r>
            <a:endParaRPr lang="en-GB" dirty="0">
              <a:solidFill>
                <a:schemeClr val="tx1"/>
              </a:solidFill>
            </a:endParaRPr>
          </a:p>
        </p:txBody>
      </p:sp>
    </p:spTree>
    <p:extLst>
      <p:ext uri="{BB962C8B-B14F-4D97-AF65-F5344CB8AC3E}">
        <p14:creationId xmlns:p14="http://schemas.microsoft.com/office/powerpoint/2010/main" val="3509667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Inquiry</a:t>
            </a:r>
            <a:endParaRPr lang="en-GB" dirty="0"/>
          </a:p>
        </p:txBody>
      </p:sp>
      <p:sp>
        <p:nvSpPr>
          <p:cNvPr id="3" name="TextBox 2"/>
          <p:cNvSpPr txBox="1"/>
          <p:nvPr/>
        </p:nvSpPr>
        <p:spPr>
          <a:xfrm>
            <a:off x="179512" y="1412776"/>
            <a:ext cx="4968552" cy="5262979"/>
          </a:xfrm>
          <a:prstGeom prst="rect">
            <a:avLst/>
          </a:prstGeom>
          <a:noFill/>
        </p:spPr>
        <p:txBody>
          <a:bodyPr wrap="square" rtlCol="0">
            <a:spAutoFit/>
          </a:bodyPr>
          <a:lstStyle/>
          <a:p>
            <a:r>
              <a:rPr lang="en-GB" sz="2400" dirty="0" smtClean="0"/>
              <a:t>Students learn to</a:t>
            </a:r>
          </a:p>
          <a:p>
            <a:endParaRPr lang="en-GB" sz="2400" dirty="0"/>
          </a:p>
          <a:p>
            <a:pPr marL="285750" indent="-285750">
              <a:buFont typeface="Arial" pitchFamily="34" charset="0"/>
              <a:buChar char="•"/>
            </a:pPr>
            <a:r>
              <a:rPr lang="en-GB" sz="2400" dirty="0" smtClean="0"/>
              <a:t>Ask questions</a:t>
            </a:r>
          </a:p>
          <a:p>
            <a:pPr marL="285750" indent="-285750">
              <a:buFont typeface="Arial" pitchFamily="34" charset="0"/>
              <a:buChar char="•"/>
            </a:pPr>
            <a:r>
              <a:rPr lang="en-GB" sz="2400" dirty="0" smtClean="0"/>
              <a:t>Make conjectures</a:t>
            </a:r>
          </a:p>
          <a:p>
            <a:pPr marL="285750" indent="-285750">
              <a:buFont typeface="Arial" pitchFamily="34" charset="0"/>
              <a:buChar char="•"/>
            </a:pPr>
            <a:r>
              <a:rPr lang="en-GB" sz="2400" dirty="0" smtClean="0"/>
              <a:t>Plan and monitor their activity</a:t>
            </a:r>
          </a:p>
          <a:p>
            <a:pPr marL="285750" indent="-285750">
              <a:buFont typeface="Arial" pitchFamily="34" charset="0"/>
              <a:buChar char="•"/>
            </a:pPr>
            <a:r>
              <a:rPr lang="en-GB" sz="2400" dirty="0" smtClean="0"/>
              <a:t>Explore ideas in collaboration</a:t>
            </a:r>
          </a:p>
          <a:p>
            <a:pPr marL="285750" indent="-285750">
              <a:buFont typeface="Arial" pitchFamily="34" charset="0"/>
              <a:buChar char="•"/>
            </a:pPr>
            <a:r>
              <a:rPr lang="en-GB" sz="2400" dirty="0" smtClean="0"/>
              <a:t>Identify when they need new knowledge</a:t>
            </a:r>
          </a:p>
          <a:p>
            <a:pPr marL="285750" indent="-285750">
              <a:buFont typeface="Arial" pitchFamily="34" charset="0"/>
              <a:buChar char="•"/>
            </a:pPr>
            <a:r>
              <a:rPr lang="en-GB" sz="2400" dirty="0" smtClean="0"/>
              <a:t>Ask the teacher for instruction</a:t>
            </a:r>
          </a:p>
          <a:p>
            <a:pPr marL="285750" indent="-285750">
              <a:buFont typeface="Arial" pitchFamily="34" charset="0"/>
              <a:buChar char="•"/>
            </a:pPr>
            <a:r>
              <a:rPr lang="en-GB" sz="2400" dirty="0" smtClean="0"/>
              <a:t>Explain their reasoning</a:t>
            </a:r>
          </a:p>
          <a:p>
            <a:pPr marL="285750" indent="-285750">
              <a:buFont typeface="Arial" pitchFamily="34" charset="0"/>
              <a:buChar char="•"/>
            </a:pPr>
            <a:r>
              <a:rPr lang="en-GB" sz="2400" dirty="0" smtClean="0"/>
              <a:t>Prove their results</a:t>
            </a:r>
          </a:p>
          <a:p>
            <a:endParaRPr lang="en-GB" sz="2400" dirty="0"/>
          </a:p>
          <a:p>
            <a:r>
              <a:rPr lang="en-GB" sz="2400" dirty="0" smtClean="0"/>
              <a:t>Andrew Blair www.inquirymaths.com</a:t>
            </a:r>
          </a:p>
          <a:p>
            <a:r>
              <a:rPr lang="en-GB" sz="2400" dirty="0" smtClean="0"/>
              <a:t>@</a:t>
            </a:r>
            <a:r>
              <a:rPr lang="en-GB" sz="2400" dirty="0" err="1" smtClean="0"/>
              <a:t>inquirymaths</a:t>
            </a:r>
            <a:endParaRPr lang="en-GB" sz="2400" dirty="0"/>
          </a:p>
        </p:txBody>
      </p:sp>
      <p:pic>
        <p:nvPicPr>
          <p:cNvPr id="2052" name="Picture 4" descr="http://www.inquirymaths.co.uk/site/inquirymaths/home/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72816"/>
            <a:ext cx="4000039"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05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Low Threshold High Ceiling Tasks</a:t>
            </a:r>
            <a:endParaRPr lang="en-GB" dirty="0"/>
          </a:p>
        </p:txBody>
      </p:sp>
      <p:sp>
        <p:nvSpPr>
          <p:cNvPr id="3" name="Content Placeholder 2"/>
          <p:cNvSpPr>
            <a:spLocks noGrp="1"/>
          </p:cNvSpPr>
          <p:nvPr>
            <p:ph idx="1"/>
          </p:nvPr>
        </p:nvSpPr>
        <p:spPr/>
        <p:txBody>
          <a:bodyPr/>
          <a:lstStyle/>
          <a:p>
            <a:r>
              <a:rPr lang="en-GB" dirty="0" smtClean="0"/>
              <a:t>Where the task has a ‘ceiling’ the ceiling must be beyond what any pupil would be able to achieve independently</a:t>
            </a:r>
          </a:p>
          <a:p>
            <a:endParaRPr lang="en-GB" dirty="0" smtClean="0"/>
          </a:p>
          <a:p>
            <a:r>
              <a:rPr lang="en-GB" dirty="0" smtClean="0"/>
              <a:t>Where a task has a low threshold pupils must be able to ‘enter’ the task at a level within their Zone of Proximal Development</a:t>
            </a:r>
          </a:p>
          <a:p>
            <a:endParaRPr lang="en-GB" dirty="0"/>
          </a:p>
        </p:txBody>
      </p:sp>
    </p:spTree>
    <p:extLst>
      <p:ext uri="{BB962C8B-B14F-4D97-AF65-F5344CB8AC3E}">
        <p14:creationId xmlns:p14="http://schemas.microsoft.com/office/powerpoint/2010/main" val="23387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233" y="1484784"/>
            <a:ext cx="7992888" cy="2554545"/>
          </a:xfrm>
          <a:prstGeom prst="rect">
            <a:avLst/>
          </a:prstGeom>
        </p:spPr>
        <p:txBody>
          <a:bodyPr wrap="square">
            <a:spAutoFit/>
          </a:bodyPr>
          <a:lstStyle/>
          <a:p>
            <a:pPr marL="457200" indent="-457200">
              <a:buFont typeface="Arial" pitchFamily="34" charset="0"/>
              <a:buChar char="•"/>
            </a:pPr>
            <a:r>
              <a:rPr lang="en-GB" sz="3200" dirty="0" smtClean="0"/>
              <a:t>Pupils should be encouraged to work collaboratively with their peers</a:t>
            </a:r>
          </a:p>
          <a:p>
            <a:pPr marL="457200" indent="-457200">
              <a:buFont typeface="Arial" pitchFamily="34" charset="0"/>
              <a:buChar char="•"/>
            </a:pPr>
            <a:endParaRPr lang="en-GB" sz="3200" dirty="0" smtClean="0"/>
          </a:p>
          <a:p>
            <a:pPr marL="457200" indent="-457200">
              <a:buFont typeface="Arial" pitchFamily="34" charset="0"/>
              <a:buChar char="•"/>
            </a:pPr>
            <a:r>
              <a:rPr lang="en-GB" sz="3200" dirty="0" smtClean="0"/>
              <a:t>Seating plans should not position pupils in within class ability groups</a:t>
            </a:r>
            <a:endParaRPr lang="en-GB" sz="3200" dirty="0"/>
          </a:p>
        </p:txBody>
      </p:sp>
    </p:spTree>
    <p:extLst>
      <p:ext uri="{BB962C8B-B14F-4D97-AF65-F5344CB8AC3E}">
        <p14:creationId xmlns:p14="http://schemas.microsoft.com/office/powerpoint/2010/main" val="214463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87474028"/>
              </p:ext>
            </p:extLst>
          </p:nvPr>
        </p:nvGraphicFramePr>
        <p:xfrm>
          <a:off x="172841" y="365125"/>
          <a:ext cx="8640960"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extBox 1"/>
          <p:cNvSpPr txBox="1">
            <a:spLocks noChangeArrowheads="1"/>
          </p:cNvSpPr>
          <p:nvPr/>
        </p:nvSpPr>
        <p:spPr bwMode="auto">
          <a:xfrm>
            <a:off x="1277938" y="5497513"/>
            <a:ext cx="1223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smtClean="0"/>
              <a:t>Enthusiasm.</a:t>
            </a:r>
            <a:endParaRPr lang="en-GB" sz="1400" dirty="0"/>
          </a:p>
        </p:txBody>
      </p:sp>
      <p:sp>
        <p:nvSpPr>
          <p:cNvPr id="4100" name="TextBox 2"/>
          <p:cNvSpPr txBox="1">
            <a:spLocks noChangeArrowheads="1"/>
          </p:cNvSpPr>
          <p:nvPr/>
        </p:nvSpPr>
        <p:spPr bwMode="auto">
          <a:xfrm>
            <a:off x="519113" y="4375150"/>
            <a:ext cx="10445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smtClean="0"/>
              <a:t>Resilience.</a:t>
            </a:r>
            <a:endParaRPr lang="en-GB" sz="1400" dirty="0"/>
          </a:p>
        </p:txBody>
      </p:sp>
      <p:sp>
        <p:nvSpPr>
          <p:cNvPr id="4101" name="TextBox 4"/>
          <p:cNvSpPr txBox="1">
            <a:spLocks noChangeArrowheads="1"/>
          </p:cNvSpPr>
          <p:nvPr/>
        </p:nvSpPr>
        <p:spPr bwMode="auto">
          <a:xfrm>
            <a:off x="168950" y="3319929"/>
            <a:ext cx="19161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Less reliance on the teacher, more independent </a:t>
            </a:r>
            <a:r>
              <a:rPr lang="en-GB" sz="1400" dirty="0" smtClean="0"/>
              <a:t>learning.</a:t>
            </a:r>
            <a:endParaRPr lang="en-GB" sz="1400" dirty="0"/>
          </a:p>
        </p:txBody>
      </p:sp>
      <p:sp>
        <p:nvSpPr>
          <p:cNvPr id="4102" name="TextBox 6"/>
          <p:cNvSpPr txBox="1">
            <a:spLocks noChangeArrowheads="1"/>
          </p:cNvSpPr>
          <p:nvPr/>
        </p:nvSpPr>
        <p:spPr bwMode="auto">
          <a:xfrm>
            <a:off x="7281863" y="3073400"/>
            <a:ext cx="17589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making suggestions about their learning.</a:t>
            </a:r>
          </a:p>
        </p:txBody>
      </p:sp>
      <p:sp>
        <p:nvSpPr>
          <p:cNvPr id="4103" name="TextBox 7"/>
          <p:cNvSpPr txBox="1">
            <a:spLocks noChangeArrowheads="1"/>
          </p:cNvSpPr>
          <p:nvPr/>
        </p:nvSpPr>
        <p:spPr bwMode="auto">
          <a:xfrm>
            <a:off x="5652770" y="842011"/>
            <a:ext cx="26289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taking responsibility for their own actions and their own learning.</a:t>
            </a:r>
          </a:p>
        </p:txBody>
      </p:sp>
      <p:sp>
        <p:nvSpPr>
          <p:cNvPr id="4104" name="TextBox 8"/>
          <p:cNvSpPr txBox="1">
            <a:spLocks noChangeArrowheads="1"/>
          </p:cNvSpPr>
          <p:nvPr/>
        </p:nvSpPr>
        <p:spPr bwMode="auto">
          <a:xfrm>
            <a:off x="766763" y="1778000"/>
            <a:ext cx="22733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In depth discussions about the </a:t>
            </a:r>
            <a:r>
              <a:rPr lang="en-GB" sz="1400" dirty="0" smtClean="0"/>
              <a:t>Maths.</a:t>
            </a:r>
            <a:endParaRPr lang="en-GB" sz="1400" dirty="0"/>
          </a:p>
        </p:txBody>
      </p:sp>
      <p:sp>
        <p:nvSpPr>
          <p:cNvPr id="4105" name="TextBox 9"/>
          <p:cNvSpPr txBox="1">
            <a:spLocks noChangeArrowheads="1"/>
          </p:cNvSpPr>
          <p:nvPr/>
        </p:nvSpPr>
        <p:spPr bwMode="auto">
          <a:xfrm>
            <a:off x="1021556" y="831851"/>
            <a:ext cx="24272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Students recognising the importance and functionality of </a:t>
            </a:r>
            <a:r>
              <a:rPr lang="en-GB" sz="1400" dirty="0" smtClean="0"/>
              <a:t>Maths.</a:t>
            </a:r>
            <a:endParaRPr lang="en-GB" sz="1400" dirty="0"/>
          </a:p>
        </p:txBody>
      </p:sp>
      <p:sp>
        <p:nvSpPr>
          <p:cNvPr id="4106" name="TextBox 10"/>
          <p:cNvSpPr txBox="1">
            <a:spLocks noChangeArrowheads="1"/>
          </p:cNvSpPr>
          <p:nvPr/>
        </p:nvSpPr>
        <p:spPr bwMode="auto">
          <a:xfrm>
            <a:off x="6289675" y="1570038"/>
            <a:ext cx="2232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t>Pupils asking questions.</a:t>
            </a:r>
          </a:p>
        </p:txBody>
      </p:sp>
      <p:sp>
        <p:nvSpPr>
          <p:cNvPr id="4107" name="TextBox 11"/>
          <p:cNvSpPr txBox="1">
            <a:spLocks noChangeArrowheads="1"/>
          </p:cNvSpPr>
          <p:nvPr/>
        </p:nvSpPr>
        <p:spPr bwMode="auto">
          <a:xfrm>
            <a:off x="7252018" y="4142581"/>
            <a:ext cx="1473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aware of how to progress.</a:t>
            </a:r>
          </a:p>
        </p:txBody>
      </p:sp>
      <p:sp>
        <p:nvSpPr>
          <p:cNvPr id="4108" name="TextBox 12"/>
          <p:cNvSpPr txBox="1">
            <a:spLocks noChangeArrowheads="1"/>
          </p:cNvSpPr>
          <p:nvPr/>
        </p:nvSpPr>
        <p:spPr bwMode="auto">
          <a:xfrm>
            <a:off x="6639243" y="1985169"/>
            <a:ext cx="20859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helping each other and actively involved in the learning process.</a:t>
            </a:r>
          </a:p>
        </p:txBody>
      </p:sp>
      <p:sp>
        <p:nvSpPr>
          <p:cNvPr id="4109" name="TextBox 14"/>
          <p:cNvSpPr txBox="1">
            <a:spLocks noChangeArrowheads="1"/>
          </p:cNvSpPr>
          <p:nvPr/>
        </p:nvSpPr>
        <p:spPr bwMode="auto">
          <a:xfrm>
            <a:off x="758825" y="4895850"/>
            <a:ext cx="1512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smtClean="0"/>
              <a:t>Engagement.</a:t>
            </a:r>
            <a:endParaRPr lang="en-GB" sz="1400" dirty="0"/>
          </a:p>
        </p:txBody>
      </p:sp>
      <p:sp>
        <p:nvSpPr>
          <p:cNvPr id="4110" name="TextBox 17"/>
          <p:cNvSpPr txBox="1">
            <a:spLocks noChangeArrowheads="1"/>
          </p:cNvSpPr>
          <p:nvPr/>
        </p:nvSpPr>
        <p:spPr bwMode="auto">
          <a:xfrm>
            <a:off x="2100262" y="3896509"/>
            <a:ext cx="12954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All pupils have potential.</a:t>
            </a:r>
          </a:p>
        </p:txBody>
      </p:sp>
      <p:sp>
        <p:nvSpPr>
          <p:cNvPr id="4111" name="TextBox 19"/>
          <p:cNvSpPr txBox="1">
            <a:spLocks noChangeArrowheads="1"/>
          </p:cNvSpPr>
          <p:nvPr/>
        </p:nvSpPr>
        <p:spPr bwMode="auto">
          <a:xfrm>
            <a:off x="2375060" y="2408238"/>
            <a:ext cx="155766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should have high aspirations.</a:t>
            </a:r>
          </a:p>
        </p:txBody>
      </p:sp>
      <p:sp>
        <p:nvSpPr>
          <p:cNvPr id="4112" name="TextBox 20"/>
          <p:cNvSpPr txBox="1">
            <a:spLocks noChangeArrowheads="1"/>
          </p:cNvSpPr>
          <p:nvPr/>
        </p:nvSpPr>
        <p:spPr bwMode="auto">
          <a:xfrm>
            <a:off x="3287711" y="5652612"/>
            <a:ext cx="272097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Empowering pupils to make decisions about how much challenge they can attempt helps them to make progress.</a:t>
            </a:r>
          </a:p>
        </p:txBody>
      </p:sp>
      <p:sp>
        <p:nvSpPr>
          <p:cNvPr id="4113" name="TextBox 22"/>
          <p:cNvSpPr txBox="1">
            <a:spLocks noChangeArrowheads="1"/>
          </p:cNvSpPr>
          <p:nvPr/>
        </p:nvSpPr>
        <p:spPr bwMode="auto">
          <a:xfrm>
            <a:off x="2100262" y="3181121"/>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can learn from one another.</a:t>
            </a:r>
          </a:p>
        </p:txBody>
      </p:sp>
      <p:sp>
        <p:nvSpPr>
          <p:cNvPr id="4114" name="TextBox 23"/>
          <p:cNvSpPr txBox="1">
            <a:spLocks noChangeArrowheads="1"/>
          </p:cNvSpPr>
          <p:nvPr/>
        </p:nvSpPr>
        <p:spPr bwMode="auto">
          <a:xfrm>
            <a:off x="5167245" y="2704068"/>
            <a:ext cx="1799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Formative assessment and feedback </a:t>
            </a:r>
            <a:r>
              <a:rPr lang="en-GB" sz="1400" dirty="0" smtClean="0"/>
              <a:t>enables progression</a:t>
            </a:r>
            <a:r>
              <a:rPr lang="en-GB" sz="1400" dirty="0"/>
              <a:t>. </a:t>
            </a:r>
          </a:p>
        </p:txBody>
      </p:sp>
      <p:sp>
        <p:nvSpPr>
          <p:cNvPr id="4115" name="TextBox 25"/>
          <p:cNvSpPr txBox="1">
            <a:spLocks noChangeArrowheads="1"/>
          </p:cNvSpPr>
          <p:nvPr/>
        </p:nvSpPr>
        <p:spPr bwMode="auto">
          <a:xfrm>
            <a:off x="2195513" y="4941094"/>
            <a:ext cx="1439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Pupils need to ‘see’ progress.</a:t>
            </a:r>
          </a:p>
        </p:txBody>
      </p:sp>
      <p:sp>
        <p:nvSpPr>
          <p:cNvPr id="4116" name="TextBox 27"/>
          <p:cNvSpPr txBox="1">
            <a:spLocks noChangeArrowheads="1"/>
          </p:cNvSpPr>
          <p:nvPr/>
        </p:nvSpPr>
        <p:spPr bwMode="auto">
          <a:xfrm>
            <a:off x="6650038" y="5108575"/>
            <a:ext cx="1511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t>Good teacher / pupil relationships.</a:t>
            </a:r>
          </a:p>
        </p:txBody>
      </p:sp>
      <p:sp>
        <p:nvSpPr>
          <p:cNvPr id="4117" name="TextBox 28"/>
          <p:cNvSpPr txBox="1">
            <a:spLocks noChangeArrowheads="1"/>
          </p:cNvSpPr>
          <p:nvPr/>
        </p:nvSpPr>
        <p:spPr bwMode="auto">
          <a:xfrm>
            <a:off x="2708274" y="92075"/>
            <a:ext cx="4095750" cy="73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t>Pupils understanding that the ‘best’ pupils are those that make the most progress, not necessarily those with the highest levels / grades.</a:t>
            </a:r>
          </a:p>
        </p:txBody>
      </p:sp>
      <p:sp>
        <p:nvSpPr>
          <p:cNvPr id="4118" name="TextBox 17"/>
          <p:cNvSpPr txBox="1">
            <a:spLocks noChangeArrowheads="1"/>
          </p:cNvSpPr>
          <p:nvPr/>
        </p:nvSpPr>
        <p:spPr bwMode="auto">
          <a:xfrm>
            <a:off x="5591969" y="3945891"/>
            <a:ext cx="148748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t>Grouping by ability can limit the learning experiences of our pupils.</a:t>
            </a:r>
          </a:p>
        </p:txBody>
      </p:sp>
      <p:sp>
        <p:nvSpPr>
          <p:cNvPr id="4119" name="TextBox 1"/>
          <p:cNvSpPr txBox="1">
            <a:spLocks noChangeArrowheads="1"/>
          </p:cNvSpPr>
          <p:nvPr/>
        </p:nvSpPr>
        <p:spPr bwMode="auto">
          <a:xfrm>
            <a:off x="396875" y="2549525"/>
            <a:ext cx="1584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a:t>Pupils learning through Inquiry.</a:t>
            </a:r>
          </a:p>
        </p:txBody>
      </p:sp>
      <p:sp>
        <p:nvSpPr>
          <p:cNvPr id="4120" name="Rectangle 1"/>
          <p:cNvSpPr>
            <a:spLocks noChangeArrowheads="1"/>
          </p:cNvSpPr>
          <p:nvPr/>
        </p:nvSpPr>
        <p:spPr bwMode="auto">
          <a:xfrm>
            <a:off x="3503611" y="1812766"/>
            <a:ext cx="25050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dirty="0">
                <a:latin typeface="Arial" pitchFamily="34" charset="0"/>
                <a:cs typeface="Arial" pitchFamily="34" charset="0"/>
              </a:rPr>
              <a:t>Pupils have the power to surprise us and themselves about what they can achieve</a:t>
            </a:r>
            <a:r>
              <a:rPr lang="en-GB" sz="1400" b="1" dirty="0"/>
              <a:t>.</a:t>
            </a:r>
          </a:p>
        </p:txBody>
      </p:sp>
    </p:spTree>
    <p:custDataLst>
      <p:tags r:id="rId1"/>
    </p:custDataLst>
    <p:extLst>
      <p:ext uri="{BB962C8B-B14F-4D97-AF65-F5344CB8AC3E}">
        <p14:creationId xmlns:p14="http://schemas.microsoft.com/office/powerpoint/2010/main" val="2922226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Mixed ability teaching = consistently good teaching</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r>
              <a:rPr lang="en-GB" dirty="0" smtClean="0"/>
              <a:t>Differentiation</a:t>
            </a:r>
          </a:p>
          <a:p>
            <a:r>
              <a:rPr lang="en-GB" dirty="0" smtClean="0"/>
              <a:t>Range of types of activity</a:t>
            </a:r>
          </a:p>
          <a:p>
            <a:r>
              <a:rPr lang="en-GB" dirty="0" smtClean="0"/>
              <a:t>Student led</a:t>
            </a:r>
          </a:p>
          <a:p>
            <a:pPr marL="0" indent="0">
              <a:buNone/>
            </a:pPr>
            <a:endParaRPr lang="en-GB" dirty="0"/>
          </a:p>
        </p:txBody>
      </p:sp>
    </p:spTree>
    <p:extLst>
      <p:ext uri="{BB962C8B-B14F-4D97-AF65-F5344CB8AC3E}">
        <p14:creationId xmlns:p14="http://schemas.microsoft.com/office/powerpoint/2010/main" val="3052865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normAutofit lnSpcReduction="10000"/>
          </a:bodyPr>
          <a:lstStyle/>
          <a:p>
            <a:pPr marL="0" indent="0">
              <a:buNone/>
            </a:pPr>
            <a:r>
              <a:rPr lang="en-GB" dirty="0" smtClean="0"/>
              <a:t>Setting high expectations is the single most important thing you can do to ensure good progress in learning, Make sure specific groups of students are aware of what they need to do to make progress…</a:t>
            </a:r>
          </a:p>
          <a:p>
            <a:pPr marL="0" indent="0">
              <a:buNone/>
            </a:pPr>
            <a:endParaRPr lang="en-GB" dirty="0" smtClean="0"/>
          </a:p>
          <a:p>
            <a:r>
              <a:rPr lang="en-GB" dirty="0" smtClean="0"/>
              <a:t>Challenge</a:t>
            </a:r>
          </a:p>
          <a:p>
            <a:r>
              <a:rPr lang="en-GB" dirty="0" smtClean="0"/>
              <a:t>Collaboration</a:t>
            </a:r>
          </a:p>
          <a:p>
            <a:r>
              <a:rPr lang="en-GB" dirty="0" smtClean="0"/>
              <a:t>Choice</a:t>
            </a:r>
            <a:endParaRPr lang="en-GB" dirty="0"/>
          </a:p>
        </p:txBody>
      </p:sp>
    </p:spTree>
    <p:extLst>
      <p:ext uri="{BB962C8B-B14F-4D97-AF65-F5344CB8AC3E}">
        <p14:creationId xmlns:p14="http://schemas.microsoft.com/office/powerpoint/2010/main" val="164588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Made to Measure Report</a:t>
            </a:r>
            <a:br>
              <a:rPr lang="en-GB" dirty="0" smtClean="0"/>
            </a:br>
            <a:r>
              <a:rPr lang="en-GB" dirty="0" smtClean="0"/>
              <a:t>22</a:t>
            </a:r>
            <a:r>
              <a:rPr lang="en-GB" baseline="30000" dirty="0" smtClean="0"/>
              <a:t>nd</a:t>
            </a:r>
            <a:r>
              <a:rPr lang="en-GB" dirty="0" smtClean="0"/>
              <a:t> May 2012</a:t>
            </a:r>
            <a:endParaRPr lang="en-GB" dirty="0"/>
          </a:p>
        </p:txBody>
      </p:sp>
      <p:sp>
        <p:nvSpPr>
          <p:cNvPr id="4" name="Rectangle 3"/>
          <p:cNvSpPr/>
          <p:nvPr/>
        </p:nvSpPr>
        <p:spPr>
          <a:xfrm>
            <a:off x="467544" y="1916832"/>
            <a:ext cx="8064896" cy="4524315"/>
          </a:xfrm>
          <a:prstGeom prst="rect">
            <a:avLst/>
          </a:prstGeom>
        </p:spPr>
        <p:txBody>
          <a:bodyPr wrap="square">
            <a:spAutoFit/>
          </a:bodyPr>
          <a:lstStyle/>
          <a:p>
            <a:r>
              <a:rPr lang="en-GB" sz="2400" dirty="0" smtClean="0"/>
              <a:t>Children’s varying pre-school experiences of mathematics mean they start school with different levels of knowledge of number and shape. </a:t>
            </a:r>
          </a:p>
          <a:p>
            <a:endParaRPr lang="en-GB" sz="2400" dirty="0"/>
          </a:p>
          <a:p>
            <a:r>
              <a:rPr lang="en-GB" sz="2400" dirty="0" smtClean="0"/>
              <a:t>For too many pupils, this gap is never overcome: their attainment at 16 years can largely be predicted by their attainment at age 11, and this can be tracked back to the knowledge and skills they have acquired by age 7. </a:t>
            </a:r>
          </a:p>
          <a:p>
            <a:endParaRPr lang="en-GB" sz="2400" dirty="0"/>
          </a:p>
          <a:p>
            <a:r>
              <a:rPr lang="en-GB" sz="2400" dirty="0" smtClean="0"/>
              <a:t>Low attainment too often becomes a self-fulfilling prophecy. Pupils known to be eligible for free school meals fare particularly badly. </a:t>
            </a:r>
            <a:endParaRPr lang="en-GB" sz="2400" dirty="0"/>
          </a:p>
        </p:txBody>
      </p:sp>
    </p:spTree>
    <p:extLst>
      <p:ext uri="{BB962C8B-B14F-4D97-AF65-F5344CB8AC3E}">
        <p14:creationId xmlns:p14="http://schemas.microsoft.com/office/powerpoint/2010/main" val="2905211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773" t="14484" r="5738" b="52778"/>
          <a:stretch/>
        </p:blipFill>
        <p:spPr bwMode="auto">
          <a:xfrm>
            <a:off x="29847" y="474731"/>
            <a:ext cx="9155305" cy="1904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31035" y="2369972"/>
            <a:ext cx="8352928" cy="3970318"/>
          </a:xfrm>
          <a:prstGeom prst="rect">
            <a:avLst/>
          </a:prstGeom>
        </p:spPr>
        <p:txBody>
          <a:bodyPr wrap="square">
            <a:spAutoFit/>
          </a:bodyPr>
          <a:lstStyle/>
          <a:p>
            <a:r>
              <a:rPr lang="en-GB" dirty="0"/>
              <a:t>Overall, ability grouping appears to benefit higher attaining pupils and be detrimental to the learning of mid-range and lower attaining learners. On average, ability grouping </a:t>
            </a:r>
            <a:r>
              <a:rPr lang="en-GB" dirty="0" smtClean="0"/>
              <a:t>does not </a:t>
            </a:r>
            <a:r>
              <a:rPr lang="en-GB" dirty="0"/>
              <a:t>appear to be an effective strategy for raising the attainment of disadvantaged pupils, who are more likely to be assigned </a:t>
            </a:r>
            <a:r>
              <a:rPr lang="en-GB" dirty="0" smtClean="0"/>
              <a:t>in </a:t>
            </a:r>
            <a:r>
              <a:rPr lang="en-GB" dirty="0"/>
              <a:t>lower attaining groups. Summer born pupils </a:t>
            </a:r>
            <a:r>
              <a:rPr lang="en-GB" dirty="0" smtClean="0"/>
              <a:t>and students </a:t>
            </a:r>
            <a:r>
              <a:rPr lang="en-GB" dirty="0"/>
              <a:t>from ethnic minority backgrounds are also likely to be adversely affected by ability grouping.</a:t>
            </a:r>
          </a:p>
          <a:p>
            <a:endParaRPr lang="en-GB" dirty="0"/>
          </a:p>
          <a:p>
            <a:r>
              <a:rPr lang="en-GB" dirty="0" smtClean="0"/>
              <a:t>Low </a:t>
            </a:r>
            <a:r>
              <a:rPr lang="en-GB" dirty="0"/>
              <a:t>attaining learners fall behind by one or two months a year, on average, when compared with the progress of similar students in classes without ability grouping</a:t>
            </a:r>
            <a:r>
              <a:rPr lang="en-GB" dirty="0" smtClean="0"/>
              <a:t>.</a:t>
            </a:r>
          </a:p>
          <a:p>
            <a:endParaRPr lang="en-GB" dirty="0"/>
          </a:p>
          <a:p>
            <a:r>
              <a:rPr lang="en-GB" dirty="0" smtClean="0"/>
              <a:t>It appears likely </a:t>
            </a:r>
            <a:r>
              <a:rPr lang="en-GB" dirty="0"/>
              <a:t>that routine setting or streaming arrangements undermine low </a:t>
            </a:r>
            <a:r>
              <a:rPr lang="en-GB" dirty="0" err="1"/>
              <a:t>attainers</a:t>
            </a:r>
            <a:r>
              <a:rPr lang="en-GB" dirty="0"/>
              <a:t>’ confidence and discourage the belief that attainment can be improved through effort. Research </a:t>
            </a:r>
            <a:r>
              <a:rPr lang="en-GB" dirty="0" smtClean="0"/>
              <a:t>also suggests </a:t>
            </a:r>
            <a:r>
              <a:rPr lang="en-GB" dirty="0"/>
              <a:t>that ability grouping can have a longer term negative effect on the attitudes and engagement of low attaining pupils. </a:t>
            </a:r>
          </a:p>
        </p:txBody>
      </p:sp>
    </p:spTree>
    <p:extLst>
      <p:ext uri="{BB962C8B-B14F-4D97-AF65-F5344CB8AC3E}">
        <p14:creationId xmlns:p14="http://schemas.microsoft.com/office/powerpoint/2010/main" val="140049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mixed ability teaching</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Ensuring that classes are balanced with a range of:-</a:t>
            </a:r>
          </a:p>
          <a:p>
            <a:pPr marL="0" indent="0">
              <a:buNone/>
            </a:pPr>
            <a:endParaRPr lang="en-GB" dirty="0" smtClean="0"/>
          </a:p>
          <a:p>
            <a:pPr marL="0" indent="0">
              <a:buNone/>
            </a:pPr>
            <a:r>
              <a:rPr lang="en-GB" dirty="0" smtClean="0"/>
              <a:t>Prior attainment, </a:t>
            </a:r>
          </a:p>
          <a:p>
            <a:pPr marL="0" indent="0">
              <a:buNone/>
            </a:pPr>
            <a:r>
              <a:rPr lang="en-GB" dirty="0" smtClean="0"/>
              <a:t>SEN, </a:t>
            </a:r>
          </a:p>
          <a:p>
            <a:pPr marL="0" indent="0">
              <a:buNone/>
            </a:pPr>
            <a:r>
              <a:rPr lang="en-GB" dirty="0" smtClean="0"/>
              <a:t>FSM</a:t>
            </a:r>
          </a:p>
          <a:p>
            <a:pPr marL="0" indent="0">
              <a:buNone/>
            </a:pPr>
            <a:r>
              <a:rPr lang="en-GB" dirty="0" smtClean="0"/>
              <a:t>Attitude to Learning</a:t>
            </a:r>
            <a:endParaRPr lang="en-GB" dirty="0"/>
          </a:p>
        </p:txBody>
      </p:sp>
    </p:spTree>
    <p:extLst>
      <p:ext uri="{BB962C8B-B14F-4D97-AF65-F5344CB8AC3E}">
        <p14:creationId xmlns:p14="http://schemas.microsoft.com/office/powerpoint/2010/main" val="2382380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969" y="188640"/>
            <a:ext cx="7848872" cy="5940088"/>
          </a:xfrm>
          <a:prstGeom prst="rect">
            <a:avLst/>
          </a:prstGeom>
          <a:noFill/>
        </p:spPr>
        <p:txBody>
          <a:bodyPr wrap="square" rtlCol="0">
            <a:spAutoFit/>
          </a:bodyPr>
          <a:lstStyle/>
          <a:p>
            <a:r>
              <a:rPr lang="en-GB" sz="2800" dirty="0" smtClean="0"/>
              <a:t>Making Mixed Ability Teaching Successful:-</a:t>
            </a:r>
          </a:p>
          <a:p>
            <a:endParaRPr lang="en-GB" sz="2800" dirty="0"/>
          </a:p>
          <a:p>
            <a:r>
              <a:rPr lang="en-GB" sz="2800" dirty="0" smtClean="0"/>
              <a:t>Students must be given ownership of their own learning, </a:t>
            </a:r>
            <a:endParaRPr lang="en-GB" sz="2800" dirty="0"/>
          </a:p>
          <a:p>
            <a:endParaRPr lang="en-GB" sz="2800" dirty="0" smtClean="0"/>
          </a:p>
          <a:p>
            <a:r>
              <a:rPr lang="en-GB" sz="2400" dirty="0"/>
              <a:t>'Meaningful learning tasks give students a clear sense of progress leading to mastery. This means that students can see themselves doing tasks they couldn't do before and understanding concepts they couldn't understand before. Work that gives students a sense of improvement as a result of effort gives teachers an opportunity to praise students for their process. That is, teachers can point out that the students' efforts were what led to the progress and improvement over time.'</a:t>
            </a:r>
          </a:p>
          <a:p>
            <a:r>
              <a:rPr lang="en-GB" sz="2400" dirty="0"/>
              <a:t>(</a:t>
            </a:r>
            <a:r>
              <a:rPr lang="en-GB" sz="2400" dirty="0" err="1"/>
              <a:t>Dweck</a:t>
            </a:r>
            <a:r>
              <a:rPr lang="en-GB" sz="2400" dirty="0"/>
              <a:t> 2010</a:t>
            </a:r>
            <a:r>
              <a:rPr lang="en-GB" sz="2400" dirty="0" smtClean="0"/>
              <a:t>)</a:t>
            </a:r>
          </a:p>
        </p:txBody>
      </p:sp>
    </p:spTree>
    <p:extLst>
      <p:ext uri="{BB962C8B-B14F-4D97-AF65-F5344CB8AC3E}">
        <p14:creationId xmlns:p14="http://schemas.microsoft.com/office/powerpoint/2010/main" val="191394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Learning Journeys</a:t>
            </a:r>
            <a:endParaRPr lang="en-GB" dirty="0"/>
          </a:p>
        </p:txBody>
      </p:sp>
      <p:sp>
        <p:nvSpPr>
          <p:cNvPr id="3" name="Content Placeholder 2"/>
          <p:cNvSpPr>
            <a:spLocks noGrp="1"/>
          </p:cNvSpPr>
          <p:nvPr>
            <p:ph idx="1"/>
          </p:nvPr>
        </p:nvSpPr>
        <p:spPr/>
        <p:txBody>
          <a:bodyPr>
            <a:normAutofit fontScale="70000" lnSpcReduction="20000"/>
          </a:bodyPr>
          <a:lstStyle/>
          <a:p>
            <a:r>
              <a:rPr lang="en-GB" dirty="0"/>
              <a:t>Learning Journeys were developed as a strategy to foster a 'clear sense of progress', among our students.</a:t>
            </a:r>
          </a:p>
          <a:p>
            <a:endParaRPr lang="en-GB" dirty="0"/>
          </a:p>
          <a:p>
            <a:r>
              <a:rPr lang="en-GB" dirty="0"/>
              <a:t>Learning Journeys</a:t>
            </a:r>
          </a:p>
          <a:p>
            <a:endParaRPr lang="en-GB" dirty="0"/>
          </a:p>
          <a:p>
            <a:r>
              <a:rPr lang="en-GB" dirty="0" smtClean="0"/>
              <a:t>Give </a:t>
            </a:r>
            <a:r>
              <a:rPr lang="en-GB" dirty="0"/>
              <a:t>pupils a sense of purpose </a:t>
            </a:r>
          </a:p>
          <a:p>
            <a:r>
              <a:rPr lang="en-GB" dirty="0" smtClean="0"/>
              <a:t>Give </a:t>
            </a:r>
            <a:r>
              <a:rPr lang="en-GB" dirty="0"/>
              <a:t>pupils a strong voice in the learning process </a:t>
            </a:r>
          </a:p>
          <a:p>
            <a:r>
              <a:rPr lang="en-GB" dirty="0" smtClean="0"/>
              <a:t>Take </a:t>
            </a:r>
            <a:r>
              <a:rPr lang="en-GB" dirty="0"/>
              <a:t>pupils out of their comfort zone </a:t>
            </a:r>
          </a:p>
          <a:p>
            <a:r>
              <a:rPr lang="en-GB" dirty="0" smtClean="0"/>
              <a:t>Encourage </a:t>
            </a:r>
            <a:r>
              <a:rPr lang="en-GB" dirty="0"/>
              <a:t>pupils to challenge themselves</a:t>
            </a:r>
          </a:p>
          <a:p>
            <a:r>
              <a:rPr lang="en-GB" dirty="0" smtClean="0"/>
              <a:t>Make </a:t>
            </a:r>
            <a:r>
              <a:rPr lang="en-GB" dirty="0"/>
              <a:t>progress visible to students and place an emphasis on progress rather than attainment </a:t>
            </a:r>
          </a:p>
          <a:p>
            <a:r>
              <a:rPr lang="en-GB" dirty="0" smtClean="0"/>
              <a:t>Indicate </a:t>
            </a:r>
            <a:r>
              <a:rPr lang="en-GB" dirty="0"/>
              <a:t>to students what skills they need to work on in the future. </a:t>
            </a:r>
          </a:p>
        </p:txBody>
      </p:sp>
    </p:spTree>
    <p:extLst>
      <p:ext uri="{BB962C8B-B14F-4D97-AF65-F5344CB8AC3E}">
        <p14:creationId xmlns:p14="http://schemas.microsoft.com/office/powerpoint/2010/main" val="290232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84213" y="4508500"/>
            <a:ext cx="7775575" cy="2089150"/>
          </a:xfrm>
          <a:prstGeom prst="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n-GB"/>
          </a:p>
        </p:txBody>
      </p:sp>
      <p:graphicFrame>
        <p:nvGraphicFramePr>
          <p:cNvPr id="3" name="Table 2"/>
          <p:cNvGraphicFramePr>
            <a:graphicFrameLocks noGrp="1"/>
          </p:cNvGraphicFramePr>
          <p:nvPr/>
        </p:nvGraphicFramePr>
        <p:xfrm>
          <a:off x="30163" y="115888"/>
          <a:ext cx="9113838" cy="3232150"/>
        </p:xfrm>
        <a:graphic>
          <a:graphicData uri="http://schemas.openxmlformats.org/drawingml/2006/table">
            <a:tbl>
              <a:tblPr firstRow="1" bandRow="1">
                <a:tableStyleId>{5940675A-B579-460E-94D1-54222C63F5DA}</a:tableStyleId>
              </a:tblPr>
              <a:tblGrid>
                <a:gridCol w="681976"/>
                <a:gridCol w="1297768"/>
                <a:gridCol w="1913680"/>
                <a:gridCol w="2448432"/>
                <a:gridCol w="2771982"/>
              </a:tblGrid>
              <a:tr h="366004">
                <a:tc>
                  <a:txBody>
                    <a:bodyPr/>
                    <a:lstStyle/>
                    <a:p>
                      <a:pPr algn="ctr"/>
                      <a:r>
                        <a:rPr lang="en-GB" sz="1800" b="1" i="0" dirty="0" smtClean="0">
                          <a:latin typeface="+mn-lt"/>
                          <a:cs typeface="Calibri" pitchFamily="34" charset="0"/>
                        </a:rPr>
                        <a:t>Level</a:t>
                      </a:r>
                      <a:endParaRPr lang="en-GB" sz="1800" b="1" i="0" dirty="0">
                        <a:latin typeface="+mn-lt"/>
                        <a:cs typeface="Calibri" pitchFamily="34" charset="0"/>
                      </a:endParaRPr>
                    </a:p>
                  </a:txBody>
                  <a:tcPr marL="91446" marR="91446" marT="45763" marB="45763"/>
                </a:tc>
                <a:tc>
                  <a:txBody>
                    <a:bodyPr/>
                    <a:lstStyle/>
                    <a:p>
                      <a:pPr algn="ctr"/>
                      <a:r>
                        <a:rPr lang="en-GB" sz="1800" b="1" i="0" dirty="0" smtClean="0">
                          <a:latin typeface="+mn-lt"/>
                          <a:cs typeface="Calibri" pitchFamily="34" charset="0"/>
                        </a:rPr>
                        <a:t>3</a:t>
                      </a:r>
                      <a:endParaRPr lang="en-GB" sz="1800" b="1" i="0" dirty="0">
                        <a:latin typeface="+mn-lt"/>
                        <a:cs typeface="Calibri" pitchFamily="34" charset="0"/>
                      </a:endParaRPr>
                    </a:p>
                  </a:txBody>
                  <a:tcPr marL="91446" marR="91446" marT="45763" marB="45763"/>
                </a:tc>
                <a:tc>
                  <a:txBody>
                    <a:bodyPr/>
                    <a:lstStyle/>
                    <a:p>
                      <a:pPr algn="ctr"/>
                      <a:r>
                        <a:rPr lang="en-GB" sz="1800" b="1" i="0" dirty="0" smtClean="0">
                          <a:latin typeface="+mn-lt"/>
                          <a:cs typeface="Calibri" pitchFamily="34" charset="0"/>
                        </a:rPr>
                        <a:t>4</a:t>
                      </a:r>
                      <a:endParaRPr lang="en-GB" sz="1800" b="1" i="0" dirty="0">
                        <a:latin typeface="+mn-lt"/>
                        <a:cs typeface="Calibri" pitchFamily="34" charset="0"/>
                      </a:endParaRPr>
                    </a:p>
                  </a:txBody>
                  <a:tcPr marL="91446" marR="91446" marT="45763" marB="45763"/>
                </a:tc>
                <a:tc>
                  <a:txBody>
                    <a:bodyPr/>
                    <a:lstStyle/>
                    <a:p>
                      <a:pPr algn="ctr"/>
                      <a:r>
                        <a:rPr lang="en-GB" sz="1800" b="1" i="0" dirty="0" smtClean="0">
                          <a:latin typeface="+mn-lt"/>
                          <a:cs typeface="Calibri" pitchFamily="34" charset="0"/>
                        </a:rPr>
                        <a:t>5</a:t>
                      </a:r>
                      <a:endParaRPr lang="en-GB" sz="1800" b="1" i="0" dirty="0">
                        <a:latin typeface="+mn-lt"/>
                        <a:cs typeface="Calibri" pitchFamily="34" charset="0"/>
                      </a:endParaRPr>
                    </a:p>
                  </a:txBody>
                  <a:tcPr marL="91446" marR="91446" marT="45763" marB="45763"/>
                </a:tc>
                <a:tc>
                  <a:txBody>
                    <a:bodyPr/>
                    <a:lstStyle/>
                    <a:p>
                      <a:pPr algn="ctr"/>
                      <a:r>
                        <a:rPr lang="en-GB" sz="1800" b="1" i="0" dirty="0" smtClean="0">
                          <a:latin typeface="+mn-lt"/>
                          <a:cs typeface="Calibri" pitchFamily="34" charset="0"/>
                        </a:rPr>
                        <a:t>6</a:t>
                      </a:r>
                      <a:endParaRPr lang="en-GB" sz="1800" b="1" i="0" dirty="0">
                        <a:latin typeface="+mn-lt"/>
                        <a:cs typeface="Calibri" pitchFamily="34" charset="0"/>
                      </a:endParaRPr>
                    </a:p>
                  </a:txBody>
                  <a:tcPr marL="91446" marR="91446" marT="45763" marB="45763"/>
                </a:tc>
              </a:tr>
              <a:tr h="2866146">
                <a:tc>
                  <a:txBody>
                    <a:bodyPr/>
                    <a:lstStyle/>
                    <a:p>
                      <a:r>
                        <a:rPr lang="en-GB" sz="1400" b="1" i="0" dirty="0" smtClean="0">
                          <a:latin typeface="+mn-lt"/>
                          <a:cs typeface="Calibri" pitchFamily="34" charset="0"/>
                        </a:rPr>
                        <a:t>Angles</a:t>
                      </a:r>
                      <a:endParaRPr lang="en-GB" sz="1400" b="1" i="0" dirty="0">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latin typeface="Comic Sans MS" pitchFamily="66" charset="0"/>
                          <a:cs typeface="Arial" pitchFamily="34" charset="0"/>
                        </a:rPr>
                        <a:t>I can identify right angles</a:t>
                      </a:r>
                    </a:p>
                    <a:p>
                      <a:endParaRPr lang="en-GB" sz="14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latin typeface="Comic Sans MS" pitchFamily="66" charset="0"/>
                          <a:ea typeface="+mn-ea"/>
                          <a:cs typeface="+mn-cs"/>
                        </a:rPr>
                        <a:t>I can recognise, measure and draw</a:t>
                      </a:r>
                      <a:r>
                        <a:rPr lang="en-GB" sz="1400" kern="1200" baseline="0" dirty="0" smtClean="0">
                          <a:solidFill>
                            <a:schemeClr val="tx1"/>
                          </a:solidFill>
                          <a:latin typeface="Comic Sans MS" pitchFamily="66" charset="0"/>
                          <a:ea typeface="+mn-ea"/>
                          <a:cs typeface="+mn-cs"/>
                        </a:rPr>
                        <a:t> </a:t>
                      </a:r>
                      <a:r>
                        <a:rPr lang="en-GB" sz="1400" kern="1200" dirty="0" smtClean="0">
                          <a:solidFill>
                            <a:schemeClr val="tx1"/>
                          </a:solidFill>
                          <a:latin typeface="Comic Sans MS" pitchFamily="66" charset="0"/>
                          <a:ea typeface="+mn-ea"/>
                          <a:cs typeface="+mn-cs"/>
                        </a:rPr>
                        <a:t>acute and obtuse angles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chemeClr val="tx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cs typeface="Arial" pitchFamily="34" charset="0"/>
                        </a:rPr>
                        <a:t>I k</a:t>
                      </a:r>
                      <a:r>
                        <a:rPr lang="en-GB" sz="1400" kern="1200" dirty="0" smtClean="0">
                          <a:solidFill>
                            <a:schemeClr val="tx1"/>
                          </a:solidFill>
                          <a:latin typeface="Comic Sans MS" pitchFamily="66" charset="0"/>
                          <a:ea typeface="+mn-ea"/>
                          <a:cs typeface="+mn-cs"/>
                        </a:rPr>
                        <a:t>now that the sum of the angles on a line is 180</a:t>
                      </a:r>
                      <a:r>
                        <a:rPr lang="en-GB" sz="1400" kern="1200" baseline="30000" dirty="0" smtClean="0">
                          <a:solidFill>
                            <a:schemeClr val="tx1"/>
                          </a:solidFill>
                          <a:latin typeface="Comic Sans MS" pitchFamily="66" charset="0"/>
                          <a:ea typeface="+mn-ea"/>
                          <a:cs typeface="+mn-cs"/>
                        </a:rPr>
                        <a:t>o</a:t>
                      </a:r>
                      <a:r>
                        <a:rPr lang="en-GB" sz="1400" kern="1200" dirty="0" smtClean="0">
                          <a:solidFill>
                            <a:schemeClr val="tx1"/>
                          </a:solidFill>
                          <a:latin typeface="Comic Sans MS" pitchFamily="66" charset="0"/>
                          <a:ea typeface="+mn-ea"/>
                          <a:cs typeface="+mn-cs"/>
                        </a:rPr>
                        <a:t> and the sum of the angles at a point is 360</a:t>
                      </a:r>
                      <a:r>
                        <a:rPr lang="en-GB" sz="1400" kern="1200" baseline="30000" dirty="0" smtClean="0">
                          <a:solidFill>
                            <a:schemeClr val="tx1"/>
                          </a:solidFill>
                          <a:latin typeface="Comic Sans MS" pitchFamily="66" charset="0"/>
                          <a:ea typeface="+mn-ea"/>
                          <a:cs typeface="+mn-cs"/>
                        </a:rPr>
                        <a:t>o</a:t>
                      </a:r>
                      <a:r>
                        <a:rPr lang="en-GB" sz="1400" kern="1200" dirty="0" smtClean="0">
                          <a:solidFill>
                            <a:schemeClr val="tx1"/>
                          </a:solidFill>
                          <a:latin typeface="Comic Sans MS" pitchFamily="66" charset="0"/>
                          <a:ea typeface="+mn-ea"/>
                          <a:cs typeface="+mn-cs"/>
                        </a:rPr>
                        <a:t> </a:t>
                      </a:r>
                      <a:endParaRPr lang="en-GB" sz="1400" baseline="0" dirty="0" smtClean="0">
                        <a:latin typeface="Comic Sans MS" pitchFamily="66" charset="0"/>
                        <a:cs typeface="Arial" pitchFamily="34" charset="0"/>
                      </a:endParaRPr>
                    </a:p>
                    <a:p>
                      <a:endParaRPr lang="en-GB" sz="1400" i="0" dirty="0">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cs typeface="Arial" pitchFamily="34" charset="0"/>
                        </a:rPr>
                        <a:t>I </a:t>
                      </a:r>
                      <a:r>
                        <a:rPr lang="en-GB" sz="1400" kern="1200" baseline="0" dirty="0" smtClean="0">
                          <a:solidFill>
                            <a:schemeClr val="tx1"/>
                          </a:solidFill>
                          <a:latin typeface="Comic Sans MS" pitchFamily="66" charset="0"/>
                          <a:ea typeface="+mn-ea"/>
                          <a:cs typeface="+mn-cs"/>
                        </a:rPr>
                        <a:t>know the sum of the interior angles of a triangle and a quadrilateral.</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tx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tx1"/>
                          </a:solidFill>
                          <a:latin typeface="Comic Sans MS" pitchFamily="66" charset="0"/>
                          <a:ea typeface="+mn-ea"/>
                          <a:cs typeface="+mn-cs"/>
                        </a:rPr>
                        <a:t>I can calculate</a:t>
                      </a:r>
                      <a:r>
                        <a:rPr lang="en-GB" sz="1400" kern="1200" dirty="0" smtClean="0">
                          <a:solidFill>
                            <a:schemeClr val="tx1"/>
                          </a:solidFill>
                          <a:latin typeface="Comic Sans MS" pitchFamily="66" charset="0"/>
                          <a:ea typeface="+mn-ea"/>
                          <a:cs typeface="+mn-cs"/>
                        </a:rPr>
                        <a:t> missing angles in triangles and quadrilaterals</a:t>
                      </a:r>
                      <a:r>
                        <a:rPr lang="en-GB" sz="1400" dirty="0" smtClean="0">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cs typeface="Arial" pitchFamily="34" charset="0"/>
                        </a:rPr>
                        <a:t>I can recognise,</a:t>
                      </a:r>
                      <a:r>
                        <a:rPr lang="en-GB" sz="1400" baseline="0" dirty="0" smtClean="0">
                          <a:latin typeface="Comic Sans MS" pitchFamily="66" charset="0"/>
                          <a:cs typeface="Arial" pitchFamily="34" charset="0"/>
                        </a:rPr>
                        <a:t> </a:t>
                      </a:r>
                      <a:r>
                        <a:rPr lang="en-GB" sz="1400" dirty="0" smtClean="0">
                          <a:latin typeface="Comic Sans MS" pitchFamily="66" charset="0"/>
                          <a:cs typeface="Arial" pitchFamily="34" charset="0"/>
                        </a:rPr>
                        <a:t>measure and draw reflex angles</a:t>
                      </a:r>
                    </a:p>
                    <a:p>
                      <a:endParaRPr lang="en-GB" sz="1400" i="0" dirty="0">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400" dirty="0" smtClean="0">
                          <a:solidFill>
                            <a:srgbClr val="000000"/>
                          </a:solidFill>
                          <a:latin typeface="Comic Sans MS" pitchFamily="66" charset="0"/>
                          <a:cs typeface="Arial" pitchFamily="34" charset="0"/>
                        </a:rPr>
                        <a:t>I</a:t>
                      </a:r>
                      <a:r>
                        <a:rPr lang="en-GB" sz="1400" b="0" kern="1400" baseline="0" dirty="0" smtClean="0">
                          <a:solidFill>
                            <a:srgbClr val="000000"/>
                          </a:solidFill>
                          <a:latin typeface="Comic Sans MS" pitchFamily="66" charset="0"/>
                          <a:cs typeface="Arial" pitchFamily="34" charset="0"/>
                        </a:rPr>
                        <a:t> can </a:t>
                      </a:r>
                      <a:r>
                        <a:rPr lang="en-GB" sz="1400" b="0" kern="1200" baseline="0" dirty="0" smtClean="0">
                          <a:solidFill>
                            <a:schemeClr val="tx1"/>
                          </a:solidFill>
                          <a:latin typeface="Comic Sans MS" pitchFamily="66" charset="0"/>
                          <a:ea typeface="+mn-ea"/>
                          <a:cs typeface="+mn-cs"/>
                        </a:rPr>
                        <a:t>calculate the size of an</a:t>
                      </a:r>
                      <a:r>
                        <a:rPr lang="en-GB" sz="1400" kern="1200" dirty="0" smtClean="0">
                          <a:solidFill>
                            <a:schemeClr val="tx1"/>
                          </a:solidFill>
                          <a:latin typeface="Comic Sans MS" pitchFamily="66" charset="0"/>
                          <a:ea typeface="+mn-ea"/>
                          <a:cs typeface="+mn-cs"/>
                        </a:rPr>
                        <a:t> interior and exterior angles in a regular polygon.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tx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tx1"/>
                          </a:solidFill>
                          <a:latin typeface="Comic Sans MS" pitchFamily="66" charset="0"/>
                          <a:ea typeface="+mn-ea"/>
                          <a:cs typeface="+mn-cs"/>
                        </a:rPr>
                        <a:t> I can calculate missing interior angles and exterior angles in irregular polygons.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tx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tx1"/>
                          </a:solidFill>
                          <a:latin typeface="Comic Sans MS" pitchFamily="66" charset="0"/>
                          <a:ea typeface="+mn-ea"/>
                          <a:cs typeface="+mn-cs"/>
                        </a:rPr>
                        <a:t>I can identify alternate and corresponding angles and calculate missing angles on parallel lines.</a:t>
                      </a:r>
                      <a:endParaRPr lang="en-GB" sz="1400" kern="1200" dirty="0" smtClean="0">
                        <a:solidFill>
                          <a:schemeClr val="tx1"/>
                        </a:solidFill>
                        <a:latin typeface="Comic Sans MS" pitchFamily="66" charset="0"/>
                        <a:ea typeface="+mn-ea"/>
                        <a:cs typeface="+mn-cs"/>
                      </a:endParaRPr>
                    </a:p>
                    <a:p>
                      <a:endParaRPr lang="en-GB" sz="1400" i="0" dirty="0">
                        <a:latin typeface="+mn-lt"/>
                        <a:cs typeface="Calibri" pitchFamily="34" charset="0"/>
                      </a:endParaRPr>
                    </a:p>
                  </a:txBody>
                  <a:tcPr marL="91446" marR="91446" marT="45763" marB="45763"/>
                </a:tc>
              </a:tr>
            </a:tbl>
          </a:graphicData>
        </a:graphic>
      </p:graphicFrame>
      <p:pic>
        <p:nvPicPr>
          <p:cNvPr id="2071" name="Picture 2" descr="http://t3.gstatic.com/images?q=tbn:ANd9GcSd0o3kWbE6mEOBTFDrppPjSOUPxWNbl1HHNdnYrLajan2QOLbAS0xeaufQ:www.blokeish.com/blog/wp-content/uploads/2009/12/stick-man-first-animation-pivot-alfie.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r="66861" b="24171"/>
          <a:stretch>
            <a:fillRect/>
          </a:stretch>
        </p:blipFill>
        <p:spPr bwMode="auto">
          <a:xfrm>
            <a:off x="115888" y="2563813"/>
            <a:ext cx="41275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p:cNvCxnSpPr/>
          <p:nvPr/>
        </p:nvCxnSpPr>
        <p:spPr>
          <a:xfrm>
            <a:off x="115888" y="3500438"/>
            <a:ext cx="9001125" cy="0"/>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1123950" y="4792663"/>
            <a:ext cx="6846888" cy="64611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fontAlgn="auto">
              <a:spcBef>
                <a:spcPts val="0"/>
              </a:spcBef>
              <a:spcAft>
                <a:spcPts val="0"/>
              </a:spcAft>
              <a:defRPr/>
            </a:pPr>
            <a:r>
              <a:rPr lang="en-GB" dirty="0"/>
              <a:t>I am starting the lesson on level  _____________________                      </a:t>
            </a:r>
          </a:p>
          <a:p>
            <a:pPr fontAlgn="auto">
              <a:spcBef>
                <a:spcPts val="0"/>
              </a:spcBef>
              <a:spcAft>
                <a:spcPts val="0"/>
              </a:spcAft>
              <a:defRPr/>
            </a:pPr>
            <a:endParaRPr lang="en-GB" dirty="0"/>
          </a:p>
        </p:txBody>
      </p:sp>
      <p:sp>
        <p:nvSpPr>
          <p:cNvPr id="9" name="TextBox 8"/>
          <p:cNvSpPr txBox="1"/>
          <p:nvPr/>
        </p:nvSpPr>
        <p:spPr>
          <a:xfrm>
            <a:off x="1123950" y="5591175"/>
            <a:ext cx="6826250" cy="64611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fontAlgn="auto">
              <a:spcBef>
                <a:spcPts val="0"/>
              </a:spcBef>
              <a:spcAft>
                <a:spcPts val="0"/>
              </a:spcAft>
              <a:defRPr/>
            </a:pPr>
            <a:r>
              <a:rPr lang="en-GB" dirty="0"/>
              <a:t>By the end of this lesson I want to be able to _____________________</a:t>
            </a:r>
          </a:p>
          <a:p>
            <a:pPr fontAlgn="auto">
              <a:spcBef>
                <a:spcPts val="0"/>
              </a:spcBef>
              <a:spcAft>
                <a:spcPts val="0"/>
              </a:spcAft>
              <a:defRPr/>
            </a:pPr>
            <a:endParaRPr lang="en-GB" dirty="0"/>
          </a:p>
        </p:txBody>
      </p:sp>
    </p:spTree>
    <p:custDataLst>
      <p:tags r:id="rId1"/>
    </p:custDataLst>
    <p:extLst>
      <p:ext uri="{BB962C8B-B14F-4D97-AF65-F5344CB8AC3E}">
        <p14:creationId xmlns:p14="http://schemas.microsoft.com/office/powerpoint/2010/main" val="335061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7815" y="260648"/>
            <a:ext cx="8424936" cy="5632311"/>
          </a:xfrm>
          <a:prstGeom prst="rect">
            <a:avLst/>
          </a:prstGeom>
        </p:spPr>
        <p:txBody>
          <a:bodyPr wrap="square">
            <a:spAutoFit/>
          </a:bodyPr>
          <a:lstStyle/>
          <a:p>
            <a:endParaRPr lang="en-GB" sz="2400" dirty="0"/>
          </a:p>
          <a:p>
            <a:endParaRPr lang="en-GB" sz="2400" dirty="0" smtClean="0"/>
          </a:p>
          <a:p>
            <a:pPr marL="342900" indent="-342900">
              <a:buFont typeface="Arial" pitchFamily="34" charset="0"/>
              <a:buChar char="•"/>
            </a:pPr>
            <a:r>
              <a:rPr lang="en-GB" sz="2400" dirty="0" smtClean="0"/>
              <a:t>All pupils must have access to the full range of differentiated tasks</a:t>
            </a:r>
          </a:p>
          <a:p>
            <a:pPr marL="342900" indent="-342900">
              <a:buFont typeface="Arial" pitchFamily="34" charset="0"/>
              <a:buChar char="•"/>
            </a:pPr>
            <a:endParaRPr lang="en-GB" sz="2400" dirty="0" smtClean="0"/>
          </a:p>
          <a:p>
            <a:pPr marL="342900" indent="-342900">
              <a:buFont typeface="Arial" pitchFamily="34" charset="0"/>
              <a:buChar char="•"/>
            </a:pPr>
            <a:r>
              <a:rPr lang="en-GB" sz="2400" dirty="0" smtClean="0"/>
              <a:t>Pupils must be given the opportunity to select the appropriate task for themselves</a:t>
            </a:r>
          </a:p>
          <a:p>
            <a:pPr marL="342900" indent="-342900">
              <a:buFont typeface="Arial" pitchFamily="34" charset="0"/>
              <a:buChar char="•"/>
            </a:pPr>
            <a:endParaRPr lang="en-GB" sz="2400" dirty="0" smtClean="0"/>
          </a:p>
          <a:p>
            <a:pPr marL="342900" indent="-342900">
              <a:buFont typeface="Arial" pitchFamily="34" charset="0"/>
              <a:buChar char="•"/>
            </a:pPr>
            <a:r>
              <a:rPr lang="en-GB" sz="2400" dirty="0" smtClean="0"/>
              <a:t>Pupils should be aware that every lesson they should be engaged in a task which challenges them but which is also achievable</a:t>
            </a:r>
          </a:p>
          <a:p>
            <a:pPr marL="342900" indent="-342900">
              <a:buFont typeface="Arial" pitchFamily="34" charset="0"/>
              <a:buChar char="•"/>
            </a:pPr>
            <a:endParaRPr lang="en-GB" sz="2400" dirty="0" smtClean="0"/>
          </a:p>
          <a:p>
            <a:pPr marL="342900" indent="-342900">
              <a:buFont typeface="Arial" pitchFamily="34" charset="0"/>
              <a:buChar char="•"/>
            </a:pPr>
            <a:r>
              <a:rPr lang="en-GB" sz="2400" dirty="0" smtClean="0"/>
              <a:t>Pupils should be given frequent opportunities to reflect on their learning / progress</a:t>
            </a:r>
          </a:p>
          <a:p>
            <a:endParaRPr lang="en-GB" sz="2400" dirty="0" smtClean="0"/>
          </a:p>
        </p:txBody>
      </p:sp>
    </p:spTree>
    <p:extLst>
      <p:ext uri="{BB962C8B-B14F-4D97-AF65-F5344CB8AC3E}">
        <p14:creationId xmlns:p14="http://schemas.microsoft.com/office/powerpoint/2010/main" val="9470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anim calcmode="lin" valueType="num">
                                      <p:cBhvr additive="base">
                                        <p:cTn id="1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764704"/>
            <a:ext cx="7560840" cy="5262979"/>
          </a:xfrm>
          <a:prstGeom prst="rect">
            <a:avLst/>
          </a:prstGeom>
        </p:spPr>
        <p:txBody>
          <a:bodyPr wrap="square">
            <a:spAutoFit/>
          </a:bodyPr>
          <a:lstStyle/>
          <a:p>
            <a:r>
              <a:rPr lang="en-GB" sz="2800" dirty="0" smtClean="0"/>
              <a:t>‘Teaching </a:t>
            </a:r>
            <a:r>
              <a:rPr lang="en-GB" sz="2800" dirty="0"/>
              <a:t>math through problem solving or inquiry needs a math-talk rich community of learners.  A community of learners that is at ease with asking clarifying questions, advancing personal conjectures and awaiting feedback from peers</a:t>
            </a:r>
            <a:r>
              <a:rPr lang="en-GB" sz="2800" dirty="0" smtClean="0"/>
              <a:t>.’</a:t>
            </a:r>
          </a:p>
          <a:p>
            <a:r>
              <a:rPr lang="en-GB" sz="2800" dirty="0"/>
              <a:t>@</a:t>
            </a:r>
            <a:r>
              <a:rPr lang="en-GB" sz="2800" dirty="0" err="1"/>
              <a:t>paul_aniceto</a:t>
            </a:r>
            <a:endParaRPr lang="en-GB" sz="2800" dirty="0" smtClean="0"/>
          </a:p>
          <a:p>
            <a:endParaRPr lang="en-GB" sz="2800" dirty="0" smtClean="0"/>
          </a:p>
          <a:p>
            <a:r>
              <a:rPr lang="en-GB" sz="2800" dirty="0" smtClean="0"/>
              <a:t>https</a:t>
            </a:r>
            <a:r>
              <a:rPr lang="en-GB" sz="2800" dirty="0"/>
              <a:t>://chalkboardinquiries.wordpress.com/2014/04/26/math-talk-community-its-more-than-just-talk-its-about-addressing-status-and-curbing-the-fixed-mindset/</a:t>
            </a:r>
          </a:p>
          <a:p>
            <a:endParaRPr lang="en-GB" sz="2800" dirty="0"/>
          </a:p>
        </p:txBody>
      </p:sp>
    </p:spTree>
    <p:extLst>
      <p:ext uri="{BB962C8B-B14F-4D97-AF65-F5344CB8AC3E}">
        <p14:creationId xmlns:p14="http://schemas.microsoft.com/office/powerpoint/2010/main" val="3551714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1088</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Mixed Ability Teaching</vt:lpstr>
      <vt:lpstr>Made to Measure Report 22nd May 2012</vt:lpstr>
      <vt:lpstr>PowerPoint Presentation</vt:lpstr>
      <vt:lpstr>What is mixed ability teaching</vt:lpstr>
      <vt:lpstr>PowerPoint Presentation</vt:lpstr>
      <vt:lpstr>Using Learning Journeys</vt:lpstr>
      <vt:lpstr>PowerPoint Presentation</vt:lpstr>
      <vt:lpstr>PowerPoint Presentation</vt:lpstr>
      <vt:lpstr>PowerPoint Presentation</vt:lpstr>
      <vt:lpstr>Rationale for Inquiry</vt:lpstr>
      <vt:lpstr>Low Threshold High Ceiling Tasks</vt:lpstr>
      <vt:lpstr>PowerPoint Presentation</vt:lpstr>
      <vt:lpstr>PowerPoint Presentation</vt:lpstr>
      <vt:lpstr>Mixed ability teaching = consistently good teaching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zeb1</dc:creator>
  <cp:lastModifiedBy>zeb1</cp:lastModifiedBy>
  <cp:revision>21</cp:revision>
  <dcterms:created xsi:type="dcterms:W3CDTF">2014-09-03T18:38:13Z</dcterms:created>
  <dcterms:modified xsi:type="dcterms:W3CDTF">2015-01-17T21:58:38Z</dcterms:modified>
</cp:coreProperties>
</file>