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6" r:id="rId7"/>
    <p:sldId id="265" r:id="rId8"/>
    <p:sldId id="263" r:id="rId9"/>
    <p:sldId id="264" r:id="rId10"/>
    <p:sldId id="267" r:id="rId11"/>
    <p:sldId id="268" r:id="rId12"/>
    <p:sldId id="269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99-C2B5-4E14-B7EE-BD26583215EB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858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99-C2B5-4E14-B7EE-BD26583215EB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97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99-C2B5-4E14-B7EE-BD26583215EB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95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99-C2B5-4E14-B7EE-BD26583215EB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99-C2B5-4E14-B7EE-BD26583215EB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957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99-C2B5-4E14-B7EE-BD26583215EB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41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99-C2B5-4E14-B7EE-BD26583215EB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068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99-C2B5-4E14-B7EE-BD26583215EB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03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99-C2B5-4E14-B7EE-BD26583215EB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95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99-C2B5-4E14-B7EE-BD26583215EB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934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99-C2B5-4E14-B7EE-BD26583215EB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84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7F799-C2B5-4E14-B7EE-BD26583215EB}" type="datetimeFigureOut">
              <a:rPr lang="en-GB" smtClean="0"/>
              <a:t>08/11/2014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71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06909"/>
              </p:ext>
            </p:extLst>
          </p:nvPr>
        </p:nvGraphicFramePr>
        <p:xfrm>
          <a:off x="251520" y="260648"/>
          <a:ext cx="8568952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  <a:gridCol w="2016224"/>
              </a:tblGrid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LO To assess my understanding of </a:t>
                      </a: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number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skills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RAG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Words: </a:t>
                      </a:r>
                      <a:r>
                        <a:rPr lang="en-GB" sz="2800" b="0" i="1" baseline="0" dirty="0" smtClean="0">
                          <a:solidFill>
                            <a:schemeClr val="tx1"/>
                          </a:solidFill>
                        </a:rPr>
                        <a:t>Reflect, Communicate, Explain, Justify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fld id="{3E0DC8CD-EDB6-48D7-A501-0D1A43CDDE9B}" type="datetime1">
                        <a:rPr lang="en-GB" sz="2800" b="0" smtClean="0">
                          <a:solidFill>
                            <a:schemeClr val="tx1"/>
                          </a:solidFill>
                        </a:rPr>
                        <a:t>08/11/2014</a:t>
                      </a:fld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348343" y="2636912"/>
            <a:ext cx="84629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u="sng" dirty="0"/>
              <a:t>Starter Activity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Complete the ‘Heard the Word </a:t>
            </a:r>
            <a:r>
              <a:rPr lang="en-GB" sz="2800" dirty="0" smtClean="0"/>
              <a:t>Grid.’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Are there any key </a:t>
            </a:r>
            <a:r>
              <a:rPr lang="en-GB" sz="2800" dirty="0" smtClean="0"/>
              <a:t>words that </a:t>
            </a:r>
            <a:r>
              <a:rPr lang="en-GB" sz="2800" dirty="0"/>
              <a:t>you have learnt or have a better understanding of </a:t>
            </a:r>
            <a:r>
              <a:rPr lang="en-GB" sz="2800" dirty="0" smtClean="0"/>
              <a:t>now than </a:t>
            </a:r>
            <a:r>
              <a:rPr lang="en-GB" sz="2800" dirty="0"/>
              <a:t>you did </a:t>
            </a:r>
            <a:r>
              <a:rPr lang="en-GB" sz="2800" dirty="0" smtClean="0"/>
              <a:t>at the start of this unit of work?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782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182875"/>
              </p:ext>
            </p:extLst>
          </p:nvPr>
        </p:nvGraphicFramePr>
        <p:xfrm>
          <a:off x="179513" y="188640"/>
          <a:ext cx="8784976" cy="6481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0142"/>
                <a:gridCol w="4334834"/>
              </a:tblGrid>
              <a:tr h="40882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/ Working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 * Mr Jones uses 730 units of electricity.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He pays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24p per unit for the first 130 units of electricity he uses.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He pays 13p per unit for the rest of the units of electricity he uses.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Work out the total amount of money Mr Jones pays.</a:t>
                      </a:r>
                    </a:p>
                    <a:p>
                      <a:r>
                        <a:rPr lang="en-GB" dirty="0" smtClean="0"/>
                        <a:t>You must show all your working.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Answer</a:t>
                      </a:r>
                      <a:r>
                        <a:rPr lang="en-GB" baseline="0" dirty="0" smtClean="0"/>
                        <a:t> these questions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a)   3 x - 4 = 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b)   - 6 x 7 = 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c)   - 2 x - 9 =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4480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843542"/>
              </p:ext>
            </p:extLst>
          </p:nvPr>
        </p:nvGraphicFramePr>
        <p:xfrm>
          <a:off x="179513" y="188640"/>
          <a:ext cx="8784976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0142"/>
                <a:gridCol w="4334834"/>
              </a:tblGrid>
              <a:tr h="40882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Working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Answer these questions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a)   32 ÷ - 4 = 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b)   - 56 ÷ 7 = 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c)   - 21 ÷ - 3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 = 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Write</a:t>
                      </a:r>
                      <a:r>
                        <a:rPr lang="en-GB" baseline="0" dirty="0" smtClean="0"/>
                        <a:t> two multiplication and two division questions which would have an answer of -7.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451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431010"/>
              </p:ext>
            </p:extLst>
          </p:nvPr>
        </p:nvGraphicFramePr>
        <p:xfrm>
          <a:off x="179513" y="188640"/>
          <a:ext cx="8784976" cy="6481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0142"/>
                <a:gridCol w="4334834"/>
              </a:tblGrid>
              <a:tr h="40882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‘Multiplying makes numbers bigger.’ </a:t>
                      </a:r>
                    </a:p>
                    <a:p>
                      <a:r>
                        <a:rPr lang="en-GB" dirty="0" smtClean="0"/>
                        <a:t>When is this statement true and when is it false?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‘Dividing makes numbers smaller.’ 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When is this statement true and when is it false?</a:t>
                      </a: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For</a:t>
                      </a:r>
                      <a:r>
                        <a:rPr lang="en-GB" baseline="0" dirty="0" smtClean="0"/>
                        <a:t> each of these calculations explain the</a:t>
                      </a:r>
                      <a:r>
                        <a:rPr lang="en-GB" dirty="0" smtClean="0"/>
                        <a:t> reasoning that took you to reach the answer</a:t>
                      </a:r>
                      <a:r>
                        <a:rPr lang="en-GB" baseline="0" dirty="0" smtClean="0"/>
                        <a:t> :-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16 × 0.5  =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1.6 ÷ 0.5  =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1.6 ÷ 0.2  =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0.8 ÷ 0.1 = 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877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430222"/>
              </p:ext>
            </p:extLst>
          </p:nvPr>
        </p:nvGraphicFramePr>
        <p:xfrm>
          <a:off x="179512" y="116632"/>
          <a:ext cx="8712970" cy="664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8"/>
                <a:gridCol w="4968552"/>
              </a:tblGrid>
              <a:tr h="893764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set yourself a question similar to the ones you were able to answer confidently.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answer the question that you have set yourself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548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548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232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111653"/>
              </p:ext>
            </p:extLst>
          </p:nvPr>
        </p:nvGraphicFramePr>
        <p:xfrm>
          <a:off x="251520" y="188640"/>
          <a:ext cx="8640961" cy="49484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0"/>
                <a:gridCol w="1008112"/>
                <a:gridCol w="1584176"/>
                <a:gridCol w="2592288"/>
                <a:gridCol w="1440160"/>
                <a:gridCol w="1296145"/>
              </a:tblGrid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Grade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G</a:t>
                      </a: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F</a:t>
                      </a: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E</a:t>
                      </a: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</a:t>
                      </a: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</a:t>
                      </a: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1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Number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Skills - Calculations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766" marR="5676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+mn-lt"/>
                        </a:rPr>
                        <a:t>I</a:t>
                      </a:r>
                      <a:r>
                        <a:rPr lang="en-GB" sz="1600" baseline="0" dirty="0" smtClean="0">
                          <a:latin typeface="+mn-lt"/>
                        </a:rPr>
                        <a:t> k</a:t>
                      </a:r>
                      <a:r>
                        <a:rPr lang="en-GB" sz="1600" dirty="0" smtClean="0">
                          <a:latin typeface="+mn-lt"/>
                        </a:rPr>
                        <a:t>now the times tables up to 10 x 10.</a:t>
                      </a:r>
                    </a:p>
                    <a:p>
                      <a:endParaRPr lang="en-GB" sz="1600" dirty="0" smtClean="0">
                        <a:latin typeface="+mn-lt"/>
                      </a:endParaRPr>
                    </a:p>
                    <a:p>
                      <a:r>
                        <a:rPr lang="en-GB" sz="1600" dirty="0" smtClean="0">
                          <a:latin typeface="+mn-lt"/>
                        </a:rPr>
                        <a:t>I can</a:t>
                      </a:r>
                      <a:r>
                        <a:rPr lang="en-GB" sz="1600" baseline="0" dirty="0" smtClean="0">
                          <a:latin typeface="+mn-lt"/>
                        </a:rPr>
                        <a:t> add and subtract integers using written methods.</a:t>
                      </a:r>
                      <a:endParaRPr lang="en-GB" sz="1600" dirty="0"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+mn-lt"/>
                        </a:rPr>
                        <a:t>I can multiply and divide 3 or 4 digit numbers by 1 digit numbers.</a:t>
                      </a:r>
                    </a:p>
                    <a:p>
                      <a:endParaRPr lang="en-GB" sz="1600" dirty="0" smtClean="0">
                        <a:latin typeface="+mn-lt"/>
                      </a:endParaRPr>
                    </a:p>
                    <a:p>
                      <a:r>
                        <a:rPr lang="en-GB" sz="1600" dirty="0" smtClean="0">
                          <a:latin typeface="+mn-lt"/>
                        </a:rPr>
                        <a:t>I</a:t>
                      </a:r>
                      <a:r>
                        <a:rPr lang="en-GB" sz="1600" baseline="0" dirty="0" smtClean="0">
                          <a:latin typeface="+mn-lt"/>
                        </a:rPr>
                        <a:t> can m</a:t>
                      </a:r>
                      <a:r>
                        <a:rPr lang="en-GB" sz="1600" dirty="0" smtClean="0">
                          <a:latin typeface="+mn-lt"/>
                        </a:rPr>
                        <a:t>ultiply and divide whole numbers by 10 or 100.</a:t>
                      </a:r>
                    </a:p>
                    <a:p>
                      <a:endParaRPr lang="en-GB" sz="1600" dirty="0" smtClean="0">
                        <a:latin typeface="+mn-lt"/>
                      </a:endParaRPr>
                    </a:p>
                    <a:p>
                      <a:r>
                        <a:rPr lang="en-GB" sz="1600" dirty="0" smtClean="0">
                          <a:latin typeface="+mn-lt"/>
                        </a:rPr>
                        <a:t>I can add and subtract decimal numbers to two decimal places.</a:t>
                      </a: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+mn-lt"/>
                        </a:rPr>
                        <a:t>I</a:t>
                      </a:r>
                      <a:r>
                        <a:rPr lang="en-GB" sz="1600" baseline="0" dirty="0" smtClean="0">
                          <a:latin typeface="+mn-lt"/>
                        </a:rPr>
                        <a:t> can multiply and divide decimal numbers by a single digit.</a:t>
                      </a:r>
                    </a:p>
                    <a:p>
                      <a:endParaRPr lang="en-GB" sz="1600" baseline="0" dirty="0" smtClean="0">
                        <a:latin typeface="+mn-lt"/>
                      </a:endParaRPr>
                    </a:p>
                    <a:p>
                      <a:r>
                        <a:rPr lang="en-GB" sz="1600" dirty="0" smtClean="0">
                          <a:latin typeface="+mn-lt"/>
                        </a:rPr>
                        <a:t>I</a:t>
                      </a:r>
                      <a:r>
                        <a:rPr lang="en-GB" sz="1600" baseline="0" dirty="0" smtClean="0">
                          <a:latin typeface="+mn-lt"/>
                        </a:rPr>
                        <a:t> can </a:t>
                      </a:r>
                      <a:r>
                        <a:rPr lang="en-GB" sz="1600" dirty="0" smtClean="0">
                          <a:latin typeface="+mn-lt"/>
                        </a:rPr>
                        <a:t>multiply and divide whole numbers and decimals by 10, 100 and 1000.</a:t>
                      </a:r>
                    </a:p>
                    <a:p>
                      <a:endParaRPr lang="en-GB" sz="1600" dirty="0" smtClean="0">
                        <a:latin typeface="+mn-lt"/>
                      </a:endParaRPr>
                    </a:p>
                    <a:p>
                      <a:r>
                        <a:rPr lang="en-GB" sz="1600" dirty="0" smtClean="0">
                          <a:latin typeface="+mn-lt"/>
                        </a:rPr>
                        <a:t>I</a:t>
                      </a:r>
                      <a:r>
                        <a:rPr lang="en-GB" sz="1600" baseline="0" dirty="0" smtClean="0">
                          <a:latin typeface="+mn-lt"/>
                        </a:rPr>
                        <a:t> can s</a:t>
                      </a:r>
                      <a:r>
                        <a:rPr lang="en-GB" sz="1600" dirty="0" smtClean="0">
                          <a:latin typeface="+mn-lt"/>
                        </a:rPr>
                        <a:t>olve simple problems involving ordering, adding, subtracting negative numbers in context.</a:t>
                      </a:r>
                    </a:p>
                    <a:p>
                      <a:endParaRPr lang="en-GB" sz="1600" dirty="0" smtClean="0">
                        <a:latin typeface="+mn-lt"/>
                      </a:endParaRPr>
                    </a:p>
                    <a:p>
                      <a:r>
                        <a:rPr lang="en-GB" sz="1600" dirty="0" smtClean="0">
                          <a:latin typeface="+mn-lt"/>
                        </a:rPr>
                        <a:t>I</a:t>
                      </a:r>
                      <a:r>
                        <a:rPr lang="en-GB" sz="1600" baseline="0" dirty="0" smtClean="0">
                          <a:latin typeface="+mn-lt"/>
                        </a:rPr>
                        <a:t>  can </a:t>
                      </a:r>
                      <a:r>
                        <a:rPr lang="en-GB" sz="1600" dirty="0" smtClean="0">
                          <a:latin typeface="+mn-lt"/>
                        </a:rPr>
                        <a:t>solve</a:t>
                      </a:r>
                      <a:r>
                        <a:rPr lang="en-GB" sz="1600" baseline="0" dirty="0" smtClean="0">
                          <a:latin typeface="+mn-lt"/>
                        </a:rPr>
                        <a:t> </a:t>
                      </a:r>
                      <a:r>
                        <a:rPr lang="en-GB" sz="1600" dirty="0" smtClean="0">
                          <a:latin typeface="+mn-lt"/>
                        </a:rPr>
                        <a:t>problems that involve multiplying and dividing any </a:t>
                      </a:r>
                    </a:p>
                    <a:p>
                      <a:r>
                        <a:rPr lang="en-GB" sz="1600" dirty="0" smtClean="0">
                          <a:latin typeface="+mn-lt"/>
                        </a:rPr>
                        <a:t>three digit number by any two-digit number.</a:t>
                      </a:r>
                    </a:p>
                    <a:p>
                      <a:endParaRPr lang="en-GB" sz="1600" dirty="0"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+mn-lt"/>
                        </a:rPr>
                        <a:t>I</a:t>
                      </a:r>
                      <a:r>
                        <a:rPr lang="en-GB" sz="1600" baseline="0" dirty="0" smtClean="0">
                          <a:latin typeface="+mn-lt"/>
                        </a:rPr>
                        <a:t> can m</a:t>
                      </a:r>
                      <a:r>
                        <a:rPr lang="en-GB" sz="1600" dirty="0" smtClean="0">
                          <a:latin typeface="+mn-lt"/>
                        </a:rPr>
                        <a:t>ultiply &amp; divide with negative numbers.</a:t>
                      </a:r>
                      <a:endParaRPr lang="en-GB" sz="1600" dirty="0"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+mn-lt"/>
                        </a:rPr>
                        <a:t>I</a:t>
                      </a:r>
                      <a:r>
                        <a:rPr lang="en-GB" sz="1600" baseline="0" dirty="0" smtClean="0">
                          <a:latin typeface="+mn-lt"/>
                        </a:rPr>
                        <a:t> u</a:t>
                      </a:r>
                      <a:r>
                        <a:rPr lang="en-GB" sz="1600" dirty="0" smtClean="0">
                          <a:latin typeface="+mn-lt"/>
                        </a:rPr>
                        <a:t>nderstand the effect of multiplying and dividing by numbers between 0 and 1</a:t>
                      </a:r>
                      <a:endParaRPr lang="en-GB" sz="1600" dirty="0"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9831" y="5380672"/>
            <a:ext cx="8928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Use the learning journey above to highlight the mathematical skills that you have now which you didn’t have at the start of the unit of work.</a:t>
            </a:r>
          </a:p>
          <a:p>
            <a:r>
              <a:rPr lang="en-GB" dirty="0" smtClean="0"/>
              <a:t>How much progress have you made? </a:t>
            </a:r>
          </a:p>
          <a:p>
            <a:r>
              <a:rPr lang="en-GB" dirty="0" smtClean="0"/>
              <a:t>What can you do to improve your skills as a learner in order to make even better progress?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267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-68263" y="79375"/>
            <a:ext cx="1349376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>
              <a:latin typeface="Calibri" pitchFamily="34" charset="0"/>
            </a:endParaRPr>
          </a:p>
        </p:txBody>
      </p:sp>
      <p:graphicFrame>
        <p:nvGraphicFramePr>
          <p:cNvPr id="25957" name="Group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086998"/>
              </p:ext>
            </p:extLst>
          </p:nvPr>
        </p:nvGraphicFramePr>
        <p:xfrm>
          <a:off x="179511" y="476673"/>
          <a:ext cx="8784976" cy="5276384"/>
        </p:xfrm>
        <a:graphic>
          <a:graphicData uri="http://schemas.openxmlformats.org/drawingml/2006/table">
            <a:tbl>
              <a:tblPr/>
              <a:tblGrid>
                <a:gridCol w="1903412"/>
                <a:gridCol w="1171330"/>
                <a:gridCol w="1317746"/>
                <a:gridCol w="4392488"/>
              </a:tblGrid>
              <a:tr h="16172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Key Words / Methods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Never heard before?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Heard of but not sure what it means?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Know what it means and can explain it in context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Jot down your ideas here...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Integer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Product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Negative Number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Decimal Number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2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98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86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175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8272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574865"/>
              </p:ext>
            </p:extLst>
          </p:nvPr>
        </p:nvGraphicFramePr>
        <p:xfrm>
          <a:off x="251520" y="188640"/>
          <a:ext cx="8640961" cy="6411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0"/>
                <a:gridCol w="1224136"/>
                <a:gridCol w="1800200"/>
                <a:gridCol w="1875505"/>
                <a:gridCol w="1510520"/>
                <a:gridCol w="1510520"/>
              </a:tblGrid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Grade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G</a:t>
                      </a: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F</a:t>
                      </a: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E</a:t>
                      </a: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</a:t>
                      </a: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</a:t>
                      </a:r>
                      <a:endParaRPr lang="en-GB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1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Number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Skills - Calculations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766" marR="5676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+mn-lt"/>
                        </a:rPr>
                        <a:t>I</a:t>
                      </a:r>
                      <a:r>
                        <a:rPr lang="en-GB" sz="1600" baseline="0" dirty="0" smtClean="0">
                          <a:latin typeface="+mn-lt"/>
                        </a:rPr>
                        <a:t> k</a:t>
                      </a:r>
                      <a:r>
                        <a:rPr lang="en-GB" sz="1600" dirty="0" smtClean="0">
                          <a:latin typeface="+mn-lt"/>
                        </a:rPr>
                        <a:t>now the times tables up to 10 x 10.</a:t>
                      </a:r>
                    </a:p>
                    <a:p>
                      <a:endParaRPr lang="en-GB" sz="1600" dirty="0" smtClean="0">
                        <a:latin typeface="+mn-lt"/>
                      </a:endParaRPr>
                    </a:p>
                    <a:p>
                      <a:r>
                        <a:rPr lang="en-GB" sz="1600" dirty="0" smtClean="0">
                          <a:latin typeface="+mn-lt"/>
                        </a:rPr>
                        <a:t>I can</a:t>
                      </a:r>
                      <a:r>
                        <a:rPr lang="en-GB" sz="1600" baseline="0" dirty="0" smtClean="0">
                          <a:latin typeface="+mn-lt"/>
                        </a:rPr>
                        <a:t> add and subtract integers using written methods.</a:t>
                      </a:r>
                      <a:endParaRPr lang="en-GB" sz="1600" dirty="0"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+mn-lt"/>
                        </a:rPr>
                        <a:t>I can multiply and divide 3 or 4 digit numbers by 1 digit numbers.</a:t>
                      </a:r>
                    </a:p>
                    <a:p>
                      <a:endParaRPr lang="en-GB" sz="1600" dirty="0" smtClean="0">
                        <a:latin typeface="+mn-lt"/>
                      </a:endParaRPr>
                    </a:p>
                    <a:p>
                      <a:r>
                        <a:rPr lang="en-GB" sz="1600" dirty="0" smtClean="0">
                          <a:latin typeface="+mn-lt"/>
                        </a:rPr>
                        <a:t>I</a:t>
                      </a:r>
                      <a:r>
                        <a:rPr lang="en-GB" sz="1600" baseline="0" dirty="0" smtClean="0">
                          <a:latin typeface="+mn-lt"/>
                        </a:rPr>
                        <a:t> can m</a:t>
                      </a:r>
                      <a:r>
                        <a:rPr lang="en-GB" sz="1600" dirty="0" smtClean="0">
                          <a:latin typeface="+mn-lt"/>
                        </a:rPr>
                        <a:t>ultiply and divide whole numbers by 10 or 100.</a:t>
                      </a:r>
                    </a:p>
                    <a:p>
                      <a:endParaRPr lang="en-GB" sz="1600" dirty="0" smtClean="0">
                        <a:latin typeface="+mn-lt"/>
                      </a:endParaRPr>
                    </a:p>
                    <a:p>
                      <a:r>
                        <a:rPr lang="en-GB" sz="1600" dirty="0" smtClean="0">
                          <a:latin typeface="+mn-lt"/>
                        </a:rPr>
                        <a:t>I can add and subtract decimal numbers to two decimal places.</a:t>
                      </a: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+mn-lt"/>
                        </a:rPr>
                        <a:t>I</a:t>
                      </a:r>
                      <a:r>
                        <a:rPr lang="en-GB" sz="1600" baseline="0" dirty="0" smtClean="0">
                          <a:latin typeface="+mn-lt"/>
                        </a:rPr>
                        <a:t> can multiply and divide decimal numbers by a single digit.</a:t>
                      </a:r>
                    </a:p>
                    <a:p>
                      <a:endParaRPr lang="en-GB" sz="1600" baseline="0" dirty="0" smtClean="0">
                        <a:latin typeface="+mn-lt"/>
                      </a:endParaRPr>
                    </a:p>
                    <a:p>
                      <a:r>
                        <a:rPr lang="en-GB" sz="1600" dirty="0" smtClean="0">
                          <a:latin typeface="+mn-lt"/>
                        </a:rPr>
                        <a:t>I</a:t>
                      </a:r>
                      <a:r>
                        <a:rPr lang="en-GB" sz="1600" baseline="0" dirty="0" smtClean="0">
                          <a:latin typeface="+mn-lt"/>
                        </a:rPr>
                        <a:t> can </a:t>
                      </a:r>
                      <a:r>
                        <a:rPr lang="en-GB" sz="1600" dirty="0" smtClean="0">
                          <a:latin typeface="+mn-lt"/>
                        </a:rPr>
                        <a:t>multiply and divide whole numbers and decimals by 10, 100 and 1000.</a:t>
                      </a:r>
                    </a:p>
                    <a:p>
                      <a:endParaRPr lang="en-GB" sz="1600" dirty="0" smtClean="0">
                        <a:latin typeface="+mn-lt"/>
                      </a:endParaRPr>
                    </a:p>
                    <a:p>
                      <a:r>
                        <a:rPr lang="en-GB" sz="1600" dirty="0" smtClean="0">
                          <a:latin typeface="+mn-lt"/>
                        </a:rPr>
                        <a:t>I</a:t>
                      </a:r>
                      <a:r>
                        <a:rPr lang="en-GB" sz="1600" baseline="0" dirty="0" smtClean="0">
                          <a:latin typeface="+mn-lt"/>
                        </a:rPr>
                        <a:t> can s</a:t>
                      </a:r>
                      <a:r>
                        <a:rPr lang="en-GB" sz="1600" dirty="0" smtClean="0">
                          <a:latin typeface="+mn-lt"/>
                        </a:rPr>
                        <a:t>olve simple problems involving ordering, adding, subtracting negative numbers in context.</a:t>
                      </a:r>
                    </a:p>
                    <a:p>
                      <a:endParaRPr lang="en-GB" sz="1600" dirty="0" smtClean="0">
                        <a:latin typeface="+mn-lt"/>
                      </a:endParaRPr>
                    </a:p>
                    <a:p>
                      <a:r>
                        <a:rPr lang="en-GB" sz="1600" dirty="0" smtClean="0">
                          <a:latin typeface="+mn-lt"/>
                        </a:rPr>
                        <a:t>I</a:t>
                      </a:r>
                      <a:r>
                        <a:rPr lang="en-GB" sz="1600" baseline="0" dirty="0" smtClean="0">
                          <a:latin typeface="+mn-lt"/>
                        </a:rPr>
                        <a:t>  can </a:t>
                      </a:r>
                      <a:r>
                        <a:rPr lang="en-GB" sz="1600" dirty="0" smtClean="0">
                          <a:latin typeface="+mn-lt"/>
                        </a:rPr>
                        <a:t>solve</a:t>
                      </a:r>
                      <a:r>
                        <a:rPr lang="en-GB" sz="1600" baseline="0" dirty="0" smtClean="0">
                          <a:latin typeface="+mn-lt"/>
                        </a:rPr>
                        <a:t> </a:t>
                      </a:r>
                      <a:r>
                        <a:rPr lang="en-GB" sz="1600" dirty="0" smtClean="0">
                          <a:latin typeface="+mn-lt"/>
                        </a:rPr>
                        <a:t>problems that involve multiplying and dividing any </a:t>
                      </a:r>
                    </a:p>
                    <a:p>
                      <a:r>
                        <a:rPr lang="en-GB" sz="1600" dirty="0" smtClean="0">
                          <a:latin typeface="+mn-lt"/>
                        </a:rPr>
                        <a:t>three digit number by any two-digit number.</a:t>
                      </a:r>
                    </a:p>
                    <a:p>
                      <a:endParaRPr lang="en-GB" sz="1600" dirty="0"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+mn-lt"/>
                        </a:rPr>
                        <a:t>I</a:t>
                      </a:r>
                      <a:r>
                        <a:rPr lang="en-GB" sz="1600" baseline="0" dirty="0" smtClean="0">
                          <a:latin typeface="+mn-lt"/>
                        </a:rPr>
                        <a:t> can m</a:t>
                      </a:r>
                      <a:r>
                        <a:rPr lang="en-GB" sz="1600" dirty="0" smtClean="0">
                          <a:latin typeface="+mn-lt"/>
                        </a:rPr>
                        <a:t>ultiply &amp; divide with negative numbers.</a:t>
                      </a:r>
                      <a:endParaRPr lang="en-GB" sz="1600" dirty="0"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+mn-lt"/>
                        </a:rPr>
                        <a:t>I</a:t>
                      </a:r>
                      <a:r>
                        <a:rPr lang="en-GB" sz="1600" baseline="0" dirty="0" smtClean="0">
                          <a:latin typeface="+mn-lt"/>
                        </a:rPr>
                        <a:t> u</a:t>
                      </a:r>
                      <a:r>
                        <a:rPr lang="en-GB" sz="1600" dirty="0" smtClean="0">
                          <a:latin typeface="+mn-lt"/>
                        </a:rPr>
                        <a:t>nderstand the effect of multiplying and dividing by numbers between 0 and 1</a:t>
                      </a:r>
                      <a:endParaRPr lang="en-GB" sz="1600" dirty="0">
                        <a:latin typeface="+mn-lt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5220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206110"/>
              </p:ext>
            </p:extLst>
          </p:nvPr>
        </p:nvGraphicFramePr>
        <p:xfrm>
          <a:off x="179513" y="188640"/>
          <a:ext cx="8784976" cy="6481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0142"/>
                <a:gridCol w="4334834"/>
              </a:tblGrid>
              <a:tr h="40882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G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Working 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Without using a calculator show me how you would work out …..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8006 – 2993 = 5013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6 x 7 =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3 x 8 = 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4 x 9  =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56 ÷ 8  =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27 ÷ 3 = 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948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178285"/>
              </p:ext>
            </p:extLst>
          </p:nvPr>
        </p:nvGraphicFramePr>
        <p:xfrm>
          <a:off x="179513" y="188640"/>
          <a:ext cx="8784976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0142"/>
                <a:gridCol w="4334834"/>
              </a:tblGrid>
              <a:tr h="40882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G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Working 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Without</a:t>
                      </a:r>
                      <a:r>
                        <a:rPr lang="en-GB" baseline="0" dirty="0" smtClean="0"/>
                        <a:t> using a calculator, s</a:t>
                      </a:r>
                      <a:r>
                        <a:rPr lang="en-GB" dirty="0" smtClean="0"/>
                        <a:t>how</a:t>
                      </a:r>
                      <a:r>
                        <a:rPr lang="en-GB" baseline="0" dirty="0" smtClean="0"/>
                        <a:t> me how you would work out </a:t>
                      </a:r>
                      <a:r>
                        <a:rPr lang="en-GB" dirty="0" smtClean="0"/>
                        <a:t> …..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1202 + 45 + 367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There is enough space for 80 boxes of cornflakes in a stockroom.</a:t>
                      </a:r>
                    </a:p>
                    <a:p>
                      <a:r>
                        <a:rPr lang="en-GB" dirty="0" smtClean="0"/>
                        <a:t>On Monday there are 65 boxes of cornflakes in the stockroom.</a:t>
                      </a:r>
                    </a:p>
                    <a:p>
                      <a:r>
                        <a:rPr lang="en-GB" dirty="0" smtClean="0"/>
                        <a:t>On Tuesday 17 boxes of cornflakes are taken out of the stockroom.</a:t>
                      </a:r>
                    </a:p>
                    <a:p>
                      <a:r>
                        <a:rPr lang="en-GB" dirty="0" smtClean="0"/>
                        <a:t>On Wednesday 29 boxes of cornflakes are put into the stockroom.</a:t>
                      </a:r>
                    </a:p>
                    <a:p>
                      <a:r>
                        <a:rPr lang="en-GB" dirty="0" smtClean="0"/>
                        <a:t>Work out how many more boxes of cornflakes can now be put into the stockroom.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556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028952"/>
              </p:ext>
            </p:extLst>
          </p:nvPr>
        </p:nvGraphicFramePr>
        <p:xfrm>
          <a:off x="179513" y="188640"/>
          <a:ext cx="8784976" cy="6481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0142"/>
                <a:gridCol w="4334834"/>
              </a:tblGrid>
              <a:tr h="40882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Working 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Without using</a:t>
                      </a:r>
                      <a:r>
                        <a:rPr lang="en-GB" baseline="0" dirty="0" smtClean="0"/>
                        <a:t> a calculator, show me how you would work out…..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a)   671.7 - 60.2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b)   76.56 + 312.2 + 5.07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pPr marR="0" algn="l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latin typeface="Verdana"/>
                        </a:rPr>
                        <a:t>Complete these statements :-</a:t>
                      </a:r>
                    </a:p>
                    <a:p>
                      <a:pPr marR="0" algn="l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latin typeface="Verdana"/>
                      </a:endParaRPr>
                    </a:p>
                    <a:p>
                      <a:pPr marR="0" algn="l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latin typeface="Verdana"/>
                        </a:rPr>
                        <a:t>4 x 10 =  </a:t>
                      </a:r>
                    </a:p>
                    <a:p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latin typeface="Verdana"/>
                      </a:endParaRPr>
                    </a:p>
                    <a:p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latin typeface="Verdana"/>
                        </a:rPr>
                        <a:t>4 x…….  = 400 </a:t>
                      </a:r>
                    </a:p>
                    <a:p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latin typeface="Verdana"/>
                      </a:endParaRPr>
                    </a:p>
                    <a:p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latin typeface="Verdana"/>
                        </a:rPr>
                        <a:t>…….÷ 10 = 40 </a:t>
                      </a:r>
                    </a:p>
                    <a:p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latin typeface="Verdana"/>
                      </a:endParaRPr>
                    </a:p>
                    <a:p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latin typeface="Verdana"/>
                        </a:rPr>
                        <a:t>…….x 1000 = 40 000 </a:t>
                      </a:r>
                    </a:p>
                    <a:p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latin typeface="Verdana"/>
                      </a:endParaRPr>
                    </a:p>
                    <a:p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latin typeface="Verdana"/>
                        </a:rPr>
                        <a:t>……..x 10 = 400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840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420710"/>
              </p:ext>
            </p:extLst>
          </p:nvPr>
        </p:nvGraphicFramePr>
        <p:xfrm>
          <a:off x="179513" y="188640"/>
          <a:ext cx="8784976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0142"/>
                <a:gridCol w="4334834"/>
              </a:tblGrid>
              <a:tr h="40882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Working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Without using a calculator,</a:t>
                      </a:r>
                      <a:r>
                        <a:rPr lang="en-GB" baseline="0" dirty="0" smtClean="0"/>
                        <a:t> show me how you would work out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2374 x 8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Without using a calculator, show me how you would work out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2373 ÷ </a:t>
                      </a:r>
                      <a:r>
                        <a:rPr lang="en-GB" baseline="0" dirty="0" smtClean="0"/>
                        <a:t> 3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840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261745"/>
              </p:ext>
            </p:extLst>
          </p:nvPr>
        </p:nvGraphicFramePr>
        <p:xfrm>
          <a:off x="179513" y="188640"/>
          <a:ext cx="8784976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0142"/>
                <a:gridCol w="4334834"/>
              </a:tblGrid>
              <a:tr h="40882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Working 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Times New Roman"/>
                        </a:rPr>
                        <a:t>The temperatures in three towns on January 1</a:t>
                      </a:r>
                      <a:r>
                        <a:rPr lang="en-GB" sz="1800" baseline="30000" dirty="0" smtClean="0">
                          <a:effectLst/>
                          <a:latin typeface="Arial"/>
                          <a:ea typeface="Times New Roman"/>
                        </a:rPr>
                        <a:t>st</a:t>
                      </a:r>
                      <a:r>
                        <a:rPr lang="en-GB" sz="1800" dirty="0" smtClean="0">
                          <a:effectLst/>
                          <a:latin typeface="Arial"/>
                          <a:ea typeface="Times New Roman"/>
                        </a:rPr>
                        <a:t> were:</a:t>
                      </a:r>
                      <a:endParaRPr lang="en-GB" sz="2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 smtClean="0">
                          <a:effectLst/>
                          <a:latin typeface="Arial"/>
                          <a:ea typeface="Times New Roman"/>
                        </a:rPr>
                        <a:t>Apton</a:t>
                      </a:r>
                      <a:r>
                        <a:rPr lang="en-GB" sz="1800" dirty="0" smtClean="0">
                          <a:effectLst/>
                          <a:latin typeface="Arial"/>
                          <a:ea typeface="Times New Roman"/>
                        </a:rPr>
                        <a:t>		-5°C</a:t>
                      </a:r>
                      <a:endParaRPr lang="en-GB" sz="2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 smtClean="0">
                          <a:effectLst/>
                          <a:latin typeface="Arial"/>
                          <a:ea typeface="Times New Roman"/>
                        </a:rPr>
                        <a:t>Barntown</a:t>
                      </a:r>
                      <a:r>
                        <a:rPr lang="en-GB" sz="1800" dirty="0" smtClean="0">
                          <a:effectLst/>
                          <a:latin typeface="Arial"/>
                          <a:ea typeface="Times New Roman"/>
                        </a:rPr>
                        <a:t>	2°C</a:t>
                      </a:r>
                      <a:endParaRPr lang="en-GB" sz="2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err="1" smtClean="0">
                          <a:effectLst/>
                          <a:latin typeface="Arial"/>
                          <a:ea typeface="Times New Roman"/>
                        </a:rPr>
                        <a:t>Camtown</a:t>
                      </a:r>
                      <a:r>
                        <a:rPr lang="en-GB" sz="1800" dirty="0" smtClean="0">
                          <a:effectLst/>
                          <a:latin typeface="Arial"/>
                          <a:ea typeface="Times New Roman"/>
                        </a:rPr>
                        <a:t>	-1°C</a:t>
                      </a:r>
                      <a:endParaRPr lang="en-GB" sz="2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28600" algn="l"/>
                        </a:tabLst>
                      </a:pPr>
                      <a:r>
                        <a:rPr lang="en-GB" sz="1800" dirty="0" smtClean="0">
                          <a:effectLst/>
                          <a:latin typeface="Arial"/>
                          <a:ea typeface="Times New Roman"/>
                        </a:rPr>
                        <a:t>a)  Which town was the coldest?</a:t>
                      </a:r>
                      <a:endParaRPr lang="en-GB" sz="2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28600" algn="l"/>
                        </a:tabLst>
                      </a:pPr>
                      <a:r>
                        <a:rPr lang="en-GB" sz="1800" dirty="0" smtClean="0">
                          <a:effectLst/>
                          <a:latin typeface="Arial"/>
                          <a:ea typeface="Times New Roman"/>
                        </a:rPr>
                        <a:t>b)</a:t>
                      </a:r>
                      <a:r>
                        <a:rPr lang="en-GB" sz="1800" baseline="0" dirty="0" smtClean="0"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r>
                        <a:rPr lang="en-GB" sz="1800" dirty="0" smtClean="0">
                          <a:effectLst/>
                          <a:latin typeface="Arial"/>
                          <a:ea typeface="Times New Roman"/>
                        </a:rPr>
                        <a:t>Which town was the warmest?</a:t>
                      </a:r>
                      <a:endParaRPr lang="en-GB" sz="2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28600" algn="l"/>
                        </a:tabLst>
                      </a:pPr>
                      <a:r>
                        <a:rPr lang="en-GB" sz="1800" dirty="0" smtClean="0">
                          <a:effectLst/>
                          <a:latin typeface="Arial"/>
                          <a:ea typeface="Times New Roman"/>
                        </a:rPr>
                        <a:t>c)  What was the difference in temperature between the warmest and coldest towns?</a:t>
                      </a:r>
                      <a:endParaRPr lang="en-GB" sz="20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317 people are going on a school coach trip. Each coach will hold 28 passengers. </a:t>
                      </a:r>
                    </a:p>
                    <a:p>
                      <a:r>
                        <a:rPr lang="en-GB" dirty="0" smtClean="0"/>
                        <a:t>How many coaches are needed?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You</a:t>
                      </a:r>
                      <a:r>
                        <a:rPr lang="en-GB" baseline="0" dirty="0" smtClean="0"/>
                        <a:t> must show all your working out.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956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297620"/>
              </p:ext>
            </p:extLst>
          </p:nvPr>
        </p:nvGraphicFramePr>
        <p:xfrm>
          <a:off x="179513" y="188640"/>
          <a:ext cx="8784976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0142"/>
                <a:gridCol w="4334834"/>
              </a:tblGrid>
              <a:tr h="40882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Answers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Working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Out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Times New Roman"/>
                        </a:rPr>
                        <a:t>Without using a calculator</a:t>
                      </a:r>
                      <a:r>
                        <a:rPr lang="en-GB" sz="1800" baseline="0" dirty="0" smtClean="0">
                          <a:effectLst/>
                          <a:latin typeface="Arial"/>
                          <a:ea typeface="Times New Roman"/>
                        </a:rPr>
                        <a:t>, s</a:t>
                      </a:r>
                      <a:r>
                        <a:rPr lang="en-GB" sz="1800" dirty="0" smtClean="0">
                          <a:effectLst/>
                          <a:latin typeface="Arial"/>
                          <a:ea typeface="Times New Roman"/>
                        </a:rPr>
                        <a:t>how me how you could work out…..</a:t>
                      </a:r>
                      <a:endParaRPr lang="en-GB" sz="2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28600" algn="l"/>
                        </a:tabLst>
                      </a:pPr>
                      <a:endParaRPr lang="en-GB" sz="18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28600" algn="l"/>
                        </a:tabLst>
                      </a:pPr>
                      <a:r>
                        <a:rPr lang="en-GB" sz="1800" dirty="0" smtClean="0">
                          <a:effectLst/>
                          <a:latin typeface="Arial"/>
                          <a:ea typeface="Times New Roman"/>
                        </a:rPr>
                        <a:t>348 × 27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28600" algn="l"/>
                        </a:tabLst>
                      </a:pPr>
                      <a:endParaRPr lang="en-GB" sz="18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Without using a calculator, show me how you could work out…..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2.4 x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2789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1044</Words>
  <Application>Microsoft Office PowerPoint</Application>
  <PresentationFormat>On-screen Show (4:3)</PresentationFormat>
  <Paragraphs>244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zeb1</dc:creator>
  <cp:lastModifiedBy>zeb1</cp:lastModifiedBy>
  <cp:revision>11</cp:revision>
  <dcterms:created xsi:type="dcterms:W3CDTF">2014-11-08T09:00:53Z</dcterms:created>
  <dcterms:modified xsi:type="dcterms:W3CDTF">2014-11-08T10:44:19Z</dcterms:modified>
</cp:coreProperties>
</file>