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78" r:id="rId3"/>
    <p:sldId id="277" r:id="rId4"/>
    <p:sldId id="279" r:id="rId5"/>
    <p:sldId id="261" r:id="rId6"/>
    <p:sldId id="275" r:id="rId7"/>
    <p:sldId id="262" r:id="rId8"/>
    <p:sldId id="276" r:id="rId9"/>
    <p:sldId id="263" r:id="rId10"/>
    <p:sldId id="264" r:id="rId11"/>
    <p:sldId id="274" r:id="rId12"/>
    <p:sldId id="272" r:id="rId13"/>
    <p:sldId id="269" r:id="rId14"/>
    <p:sldId id="268" r:id="rId15"/>
    <p:sldId id="271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EF60C-7E15-474C-87CE-8985E62FE476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16FC1-3070-4253-A5B6-1404EAB2B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702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B6FA6D-AA63-45A4-BF45-835F5DC92201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pupils to suggest equivalent expressions</a:t>
            </a:r>
            <a:r>
              <a:rPr lang="en-GB" baseline="0" dirty="0" smtClean="0"/>
              <a:t> on mini whiteboards before revealing the answers.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16FC1-3070-4253-A5B6-1404EAB2BE0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368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pupils to suggest equivalent expressions</a:t>
            </a:r>
            <a:r>
              <a:rPr lang="en-GB" baseline="0" dirty="0" smtClean="0"/>
              <a:t> on mini whiteboards before revealing the answers.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16FC1-3070-4253-A5B6-1404EAB2BE0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368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4361-FC00-4D82-B126-7AC6AA4CBF49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126C-9A2F-43CB-9575-BF3B08D561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197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4361-FC00-4D82-B126-7AC6AA4CBF49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126C-9A2F-43CB-9575-BF3B08D561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83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4361-FC00-4D82-B126-7AC6AA4CBF49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126C-9A2F-43CB-9575-BF3B08D561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299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4361-FC00-4D82-B126-7AC6AA4CBF49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126C-9A2F-43CB-9575-BF3B08D561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39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4361-FC00-4D82-B126-7AC6AA4CBF49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126C-9A2F-43CB-9575-BF3B08D561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22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4361-FC00-4D82-B126-7AC6AA4CBF49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126C-9A2F-43CB-9575-BF3B08D561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647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4361-FC00-4D82-B126-7AC6AA4CBF49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126C-9A2F-43CB-9575-BF3B08D561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55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4361-FC00-4D82-B126-7AC6AA4CBF49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126C-9A2F-43CB-9575-BF3B08D561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21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4361-FC00-4D82-B126-7AC6AA4CBF49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126C-9A2F-43CB-9575-BF3B08D561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42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4361-FC00-4D82-B126-7AC6AA4CBF49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126C-9A2F-43CB-9575-BF3B08D561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716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4361-FC00-4D82-B126-7AC6AA4CBF49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126C-9A2F-43CB-9575-BF3B08D561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92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64361-FC00-4D82-B126-7AC6AA4CBF49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8126C-9A2F-43CB-9575-BF3B08D561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06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831092"/>
              </p:ext>
            </p:extLst>
          </p:nvPr>
        </p:nvGraphicFramePr>
        <p:xfrm>
          <a:off x="323850" y="115888"/>
          <a:ext cx="8496300" cy="1462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8239"/>
                <a:gridCol w="1728061"/>
              </a:tblGrid>
              <a:tr h="683669"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LO</a:t>
                      </a:r>
                      <a:r>
                        <a:rPr lang="en-GB" sz="2800" baseline="0" dirty="0" smtClean="0">
                          <a:solidFill>
                            <a:schemeClr val="tx1"/>
                          </a:solidFill>
                        </a:rPr>
                        <a:t> To Solve Equations containing positive and negative terms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RAG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18068"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Key Words; Unknown,</a:t>
                      </a:r>
                      <a:r>
                        <a:rPr lang="en-GB" sz="2800" baseline="0" dirty="0" smtClean="0">
                          <a:solidFill>
                            <a:schemeClr val="tx1"/>
                          </a:solidFill>
                        </a:rPr>
                        <a:t> Solve</a:t>
                      </a:r>
                      <a:endParaRPr lang="en-GB" sz="2800" i="1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fld id="{8015BD4D-6B17-4F46-AEBE-A1805F9100A2}" type="datetime5">
                        <a:rPr lang="en-GB" sz="2800" smtClean="0">
                          <a:solidFill>
                            <a:schemeClr val="tx1"/>
                          </a:solidFill>
                        </a:rPr>
                        <a:pPr/>
                        <a:t>1-Mar-15</a:t>
                      </a:fld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2" name="AutoShape 2" descr="Image result for algebra puzz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307975" y="1700808"/>
            <a:ext cx="83684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/>
              <a:t>Starter Activity  - Think / Pair / Share</a:t>
            </a:r>
          </a:p>
          <a:p>
            <a:endParaRPr lang="en-GB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460375" y="2303874"/>
            <a:ext cx="80358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numbers at the vertices  (corners) of the triangle add up to the numbers in the circles between them. </a:t>
            </a:r>
          </a:p>
          <a:p>
            <a:r>
              <a:rPr lang="en-GB" sz="2400" dirty="0" smtClean="0"/>
              <a:t>What number does each letter represent?</a:t>
            </a:r>
            <a:endParaRPr lang="en-GB" sz="2400" dirty="0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8" t="34455" r="41551" b="6959"/>
          <a:stretch/>
        </p:blipFill>
        <p:spPr bwMode="auto">
          <a:xfrm>
            <a:off x="460375" y="3818932"/>
            <a:ext cx="3183905" cy="2684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97" t="18782" r="18636" b="9702"/>
          <a:stretch/>
        </p:blipFill>
        <p:spPr bwMode="auto">
          <a:xfrm>
            <a:off x="5035213" y="3718528"/>
            <a:ext cx="3460972" cy="2784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0532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51460" y="260648"/>
            <a:ext cx="8496300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000" dirty="0"/>
              <a:t> </a:t>
            </a:r>
            <a:r>
              <a:rPr lang="en-GB" sz="4000" u="sng" dirty="0"/>
              <a:t>Today’s Task</a:t>
            </a:r>
          </a:p>
          <a:p>
            <a:pPr>
              <a:defRPr/>
            </a:pPr>
            <a:endParaRPr lang="en-GB" sz="4000" u="sng" dirty="0"/>
          </a:p>
          <a:p>
            <a:pPr>
              <a:defRPr/>
            </a:pPr>
            <a:r>
              <a:rPr lang="en-GB" sz="4000" dirty="0" smtClean="0"/>
              <a:t>Choose </a:t>
            </a:r>
            <a:r>
              <a:rPr lang="en-GB" sz="4000" dirty="0"/>
              <a:t>a set of </a:t>
            </a:r>
            <a:r>
              <a:rPr lang="en-GB" sz="4000" dirty="0" smtClean="0"/>
              <a:t>equations,  remember to choose </a:t>
            </a:r>
            <a:r>
              <a:rPr lang="en-GB" sz="4000" dirty="0"/>
              <a:t>the set that will move your learning on.</a:t>
            </a:r>
          </a:p>
          <a:p>
            <a:pPr>
              <a:defRPr/>
            </a:pPr>
            <a:endParaRPr lang="en-GB" sz="4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772" y="3094176"/>
            <a:ext cx="4630636" cy="3467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2585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500124"/>
              </p:ext>
            </p:extLst>
          </p:nvPr>
        </p:nvGraphicFramePr>
        <p:xfrm>
          <a:off x="323528" y="332656"/>
          <a:ext cx="8424936" cy="6336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  <a:gridCol w="2952328"/>
              </a:tblGrid>
              <a:tr h="105627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 can find missing numbers when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adding and subtracting.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can find missing numbers when multiplying and dividing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0428"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4896544" cy="4473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6057258" y="1583163"/>
            <a:ext cx="2331163" cy="4708407"/>
            <a:chOff x="5220072" y="1475300"/>
            <a:chExt cx="1962410" cy="4329964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2" r="54045"/>
            <a:stretch/>
          </p:blipFill>
          <p:spPr bwMode="auto">
            <a:xfrm>
              <a:off x="5364088" y="1475300"/>
              <a:ext cx="1818394" cy="2160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012" r="6165"/>
            <a:stretch/>
          </p:blipFill>
          <p:spPr bwMode="auto">
            <a:xfrm>
              <a:off x="5220072" y="3645024"/>
              <a:ext cx="1818394" cy="2160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1419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13665558"/>
                  </p:ext>
                </p:extLst>
              </p:nvPr>
            </p:nvGraphicFramePr>
            <p:xfrm>
              <a:off x="323528" y="116632"/>
              <a:ext cx="8496945" cy="6492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51042"/>
                    <a:gridCol w="2451042"/>
                    <a:gridCol w="3594861"/>
                  </a:tblGrid>
                  <a:tr h="792088"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I can solve one step equations with unknowns on one side. 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I can solve two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step equations with unknowns on one side.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I can solve multi-step equations with unknowns on both sides.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988332">
                    <a:tc>
                      <a:txBody>
                        <a:bodyPr/>
                        <a:lstStyle/>
                        <a:p>
                          <a:pPr marL="342900" lvl="0" indent="-342900">
                            <a:buFont typeface="+mj-lt"/>
                            <a:buAutoNum type="arabicParenR"/>
                          </a:pP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d + 3 = 7</a:t>
                          </a:r>
                        </a:p>
                        <a:p>
                          <a:pPr marL="342900" lvl="0" indent="-342900">
                            <a:buFont typeface="+mj-lt"/>
                            <a:buAutoNum type="arabicParenR"/>
                          </a:pPr>
                          <a:endParaRPr lang="en-GB" sz="1800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342900" lvl="0" indent="-342900">
                            <a:buFont typeface="+mj-lt"/>
                            <a:buAutoNum type="arabicParenR"/>
                          </a:pPr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t – 6 = 5 </a:t>
                          </a:r>
                          <a:endParaRPr lang="en-GB" sz="1800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342900" lvl="0" indent="-342900">
                            <a:buFont typeface="+mj-lt"/>
                            <a:buAutoNum type="arabicParenR"/>
                          </a:pPr>
                          <a:endParaRPr lang="en-GB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342900" lvl="0" indent="-342900">
                            <a:buFont typeface="+mj-lt"/>
                            <a:buAutoNum type="arabicParenR"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 = 13</a:t>
                          </a:r>
                        </a:p>
                        <a:p>
                          <a:pPr marL="342900" indent="-342900">
                            <a:buFont typeface="+mj-lt"/>
                            <a:buAutoNum type="arabicParenR"/>
                          </a:pPr>
                          <a:endParaRPr lang="en-GB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342900" lvl="0" indent="-342900">
                            <a:buFont typeface="+mj-lt"/>
                            <a:buAutoNum type="arabicParenR"/>
                          </a:pPr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4p = </a:t>
                          </a: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12</a:t>
                          </a:r>
                        </a:p>
                        <a:p>
                          <a:pPr marL="342900" lvl="0" indent="-342900">
                            <a:buFont typeface="+mj-lt"/>
                            <a:buAutoNum type="arabicParenR"/>
                          </a:pPr>
                          <a:endParaRPr lang="en-GB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342900" lvl="0" indent="-342900">
                            <a:buFont typeface="+mj-lt"/>
                            <a:buAutoNum type="arabicParenR"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𝑤</m:t>
                                  </m:r>
                                </m:num>
                                <m:den>
                                  <m: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= </a:t>
                          </a: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6</a:t>
                          </a:r>
                        </a:p>
                        <a:p>
                          <a:pPr marL="342900" lvl="0" indent="-342900">
                            <a:buFont typeface="+mj-lt"/>
                            <a:buAutoNum type="arabicParenR"/>
                          </a:pPr>
                          <a:endParaRPr lang="en-GB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342900" lvl="0" indent="-342900">
                            <a:buFont typeface="+mj-lt"/>
                            <a:buAutoNum type="arabicParenR"/>
                          </a:pPr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8 = 4 + </a:t>
                          </a: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h</a:t>
                          </a:r>
                        </a:p>
                        <a:p>
                          <a:pPr marL="0" lvl="0" indent="0">
                            <a:buFont typeface="+mj-lt"/>
                            <a:buNone/>
                          </a:pPr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</a:t>
                          </a:r>
                        </a:p>
                        <a:p>
                          <a:pPr marL="0" lvl="0" indent="0">
                            <a:buFont typeface="+mj-lt"/>
                            <a:buNone/>
                          </a:pP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ea typeface="+mn-ea"/>
                              <a:cs typeface="+mn-cs"/>
                            </a:rPr>
                            <a:t>7)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𝑚</m:t>
                                  </m:r>
                                </m:num>
                                <m:den>
                                  <m: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 = </a:t>
                          </a: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</a:p>
                        <a:p>
                          <a:pPr marL="342900" lvl="0" indent="-342900">
                            <a:buFont typeface="+mj-lt"/>
                            <a:buAutoNum type="arabicParenR"/>
                          </a:pPr>
                          <a:endParaRPr lang="en-GB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lvl="0" indent="0">
                            <a:buFont typeface="+mj-lt"/>
                            <a:buNone/>
                          </a:pP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ea typeface="+mn-ea"/>
                              <a:cs typeface="+mn-cs"/>
                            </a:rPr>
                            <a:t>8)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= </a:t>
                          </a: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</a:p>
                        <a:p>
                          <a:pPr marL="342900" lvl="0" indent="-342900">
                            <a:buFont typeface="+mj-lt"/>
                            <a:buAutoNum type="arabicParenR"/>
                          </a:pPr>
                          <a:endParaRPr lang="en-GB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lvl="0" indent="0">
                            <a:buFont typeface="+mj-lt"/>
                            <a:buNone/>
                          </a:pP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9)   11 </a:t>
                          </a:r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= q – 9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342900" lvl="0" indent="-342900">
                            <a:buFont typeface="+mj-lt"/>
                            <a:buAutoNum type="arabicParenR"/>
                          </a:pP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2r + 1 = 9</a:t>
                          </a:r>
                        </a:p>
                        <a:p>
                          <a:pPr marL="342900" lvl="0" indent="-342900">
                            <a:buFont typeface="+mj-lt"/>
                            <a:buAutoNum type="arabicParenR"/>
                          </a:pPr>
                          <a:endParaRPr lang="en-GB" sz="1800" kern="1200" dirty="0" smtClean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342900" lvl="0" indent="-342900">
                            <a:buFont typeface="+mj-lt"/>
                            <a:buAutoNum type="arabicParenR"/>
                          </a:pP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10g </a:t>
                          </a:r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– 3 = 27</a:t>
                          </a:r>
                        </a:p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/>
                          </a:r>
                          <a:b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</a:b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3)    3n </a:t>
                          </a:r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- 2 = </a:t>
                          </a: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16</a:t>
                          </a:r>
                        </a:p>
                        <a:p>
                          <a:pPr marL="342900" indent="-342900">
                            <a:buFont typeface="+mj-lt"/>
                            <a:buAutoNum type="arabicParenR"/>
                          </a:pPr>
                          <a:endParaRPr lang="en-GB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lvl="0" indent="0">
                            <a:buFont typeface="+mj-lt"/>
                            <a:buNone/>
                          </a:pP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4)    5n </a:t>
                          </a:r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+ 4 = </a:t>
                          </a: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34</a:t>
                          </a:r>
                        </a:p>
                        <a:p>
                          <a:pPr marL="342900" lvl="0" indent="-342900">
                            <a:buFont typeface="+mj-lt"/>
                            <a:buAutoNum type="arabicParenR"/>
                          </a:pPr>
                          <a:endParaRPr lang="en-GB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lvl="0" indent="0">
                            <a:buFont typeface="+mj-lt"/>
                            <a:buNone/>
                          </a:pP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5)    24 </a:t>
                          </a:r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= 7n + </a:t>
                          </a: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</a:t>
                          </a:r>
                        </a:p>
                        <a:p>
                          <a:pPr marL="342900" indent="-342900">
                            <a:buFont typeface="+mj-lt"/>
                            <a:buAutoNum type="arabicParenR"/>
                          </a:pPr>
                          <a:endParaRPr lang="en-GB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lvl="0" indent="0">
                            <a:buFont typeface="+mj-lt"/>
                            <a:buNone/>
                          </a:pP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ea typeface="+mn-ea"/>
                              <a:cs typeface="+mn-cs"/>
                            </a:rPr>
                            <a:t>6)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n</m:t>
                                  </m:r>
                                </m:num>
                                <m:den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– 2 = </a:t>
                          </a: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</a:t>
                          </a:r>
                        </a:p>
                        <a:p>
                          <a:pPr marL="342900" lvl="0" indent="-342900">
                            <a:buFont typeface="+mj-lt"/>
                            <a:buAutoNum type="arabicParenR"/>
                          </a:pPr>
                          <a:endParaRPr lang="en-GB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lvl="0" indent="0">
                            <a:buFont typeface="+mj-lt"/>
                            <a:buNone/>
                          </a:pP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ea typeface="+mn-ea"/>
                              <a:cs typeface="+mn-cs"/>
                            </a:rPr>
                            <a:t>7)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n</m:t>
                                  </m:r>
                                </m:num>
                                <m:den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+ 3 = </a:t>
                          </a: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</a:t>
                          </a:r>
                        </a:p>
                        <a:p>
                          <a:pPr marL="342900" lvl="0" indent="-342900">
                            <a:buFont typeface="+mj-lt"/>
                            <a:buAutoNum type="arabicParenR"/>
                          </a:pPr>
                          <a:endParaRPr lang="en-GB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lvl="0" indent="0">
                            <a:buFont typeface="+mj-lt"/>
                            <a:buNone/>
                          </a:pP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8)    13 </a:t>
                          </a:r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n</m:t>
                                  </m:r>
                                </m:num>
                                <m:den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– 6</a:t>
                          </a:r>
                        </a:p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/>
                          </a:pPr>
                          <a:r>
                            <a:rPr lang="es-ES" dirty="0" smtClean="0">
                              <a:solidFill>
                                <a:schemeClr val="tx1"/>
                              </a:solidFill>
                            </a:rPr>
                            <a:t>9y + 3 = 4y + 13</a:t>
                          </a:r>
                        </a:p>
                        <a:p>
                          <a:pPr marL="342900" indent="-342900">
                            <a:buAutoNum type="arabicPeriod"/>
                          </a:pPr>
                          <a:r>
                            <a:rPr lang="es-ES" dirty="0" smtClean="0">
                              <a:solidFill>
                                <a:schemeClr val="tx1"/>
                              </a:solidFill>
                            </a:rPr>
                            <a:t>	</a:t>
                          </a:r>
                        </a:p>
                        <a:p>
                          <a:pPr marL="342900" indent="-342900">
                            <a:buAutoNum type="arabicPeriod" startAt="2"/>
                          </a:pPr>
                          <a:r>
                            <a:rPr lang="es-ES" dirty="0" smtClean="0">
                              <a:solidFill>
                                <a:schemeClr val="tx1"/>
                              </a:solidFill>
                            </a:rPr>
                            <a:t>3t + 3 = t + 13 </a:t>
                          </a:r>
                        </a:p>
                        <a:p>
                          <a:pPr marL="342900" indent="-342900">
                            <a:buAutoNum type="arabicPeriod" startAt="2"/>
                          </a:pPr>
                          <a:endParaRPr lang="es-ES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342900" indent="-342900">
                            <a:buAutoNum type="arabicPeriod" startAt="3"/>
                          </a:pPr>
                          <a:r>
                            <a:rPr lang="es-ES" dirty="0" smtClean="0">
                              <a:solidFill>
                                <a:schemeClr val="tx1"/>
                              </a:solidFill>
                            </a:rPr>
                            <a:t>7 + 5k = 8k + 1</a:t>
                          </a:r>
                        </a:p>
                        <a:p>
                          <a:pPr marL="342900" indent="-342900">
                            <a:buAutoNum type="arabicPeriod" startAt="3"/>
                          </a:pPr>
                          <a:endParaRPr lang="es-ES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342900" indent="-342900">
                            <a:buAutoNum type="arabicPeriod" startAt="4"/>
                          </a:pPr>
                          <a:r>
                            <a:rPr lang="es-ES" dirty="0" smtClean="0">
                              <a:solidFill>
                                <a:schemeClr val="tx1"/>
                              </a:solidFill>
                            </a:rPr>
                            <a:t>10y + 20 = 4y + 26</a:t>
                          </a:r>
                        </a:p>
                        <a:p>
                          <a:pPr marL="342900" indent="-342900">
                            <a:buAutoNum type="arabicPeriod" startAt="4"/>
                          </a:pPr>
                          <a:endParaRPr lang="es-ES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342900" indent="-342900">
                            <a:buAutoNum type="arabicPeriod" startAt="5"/>
                          </a:pPr>
                          <a:r>
                            <a:rPr lang="es-ES" dirty="0" smtClean="0">
                              <a:solidFill>
                                <a:schemeClr val="tx1"/>
                              </a:solidFill>
                            </a:rPr>
                            <a:t>4y = 2y + 12</a:t>
                          </a:r>
                        </a:p>
                        <a:p>
                          <a:pPr marL="342900" indent="-342900">
                            <a:buAutoNum type="arabicPeriod" startAt="5"/>
                          </a:pPr>
                          <a:endParaRPr lang="es-ES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342900" indent="-342900">
                            <a:buAutoNum type="arabicPeriod" startAt="6"/>
                          </a:pPr>
                          <a:r>
                            <a:rPr lang="es-ES" dirty="0" smtClean="0">
                              <a:solidFill>
                                <a:schemeClr val="tx1"/>
                              </a:solidFill>
                            </a:rPr>
                            <a:t>4y – 3 = 2y + 27</a:t>
                          </a:r>
                        </a:p>
                        <a:p>
                          <a:pPr marL="342900" indent="-342900">
                            <a:buAutoNum type="arabicPeriod" startAt="6"/>
                          </a:pPr>
                          <a:endParaRPr lang="es-ES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342900" indent="-342900">
                            <a:buAutoNum type="arabicPeriod" startAt="7"/>
                          </a:pPr>
                          <a:r>
                            <a:rPr lang="es-ES" dirty="0" smtClean="0">
                              <a:solidFill>
                                <a:schemeClr val="tx1"/>
                              </a:solidFill>
                            </a:rPr>
                            <a:t>3y + 7 = 2y + 10</a:t>
                          </a:r>
                        </a:p>
                        <a:p>
                          <a:pPr marL="342900" indent="-342900">
                            <a:buAutoNum type="arabicPeriod" startAt="7"/>
                          </a:pPr>
                          <a:endParaRPr lang="es-ES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342900" indent="-342900">
                            <a:buAutoNum type="arabicPeriod" startAt="8"/>
                          </a:pPr>
                          <a:r>
                            <a:rPr lang="es-ES" dirty="0" smtClean="0">
                              <a:solidFill>
                                <a:schemeClr val="tx1"/>
                              </a:solidFill>
                            </a:rPr>
                            <a:t>8 + 2x = 3x + 2</a:t>
                          </a:r>
                        </a:p>
                        <a:p>
                          <a:pPr marL="342900" indent="-342900">
                            <a:buAutoNum type="arabicPeriod" startAt="8"/>
                          </a:pPr>
                          <a:endParaRPr lang="es-ES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342900" indent="-342900">
                            <a:buAutoNum type="arabicPeriod" startAt="9"/>
                          </a:pPr>
                          <a:r>
                            <a:rPr lang="es-ES" dirty="0" smtClean="0">
                              <a:solidFill>
                                <a:schemeClr val="tx1"/>
                              </a:solidFill>
                            </a:rPr>
                            <a:t>5x + 7 = 29 + 3x</a:t>
                          </a:r>
                        </a:p>
                        <a:p>
                          <a:pPr marL="342900" indent="-342900">
                            <a:buAutoNum type="arabicPeriod" startAt="9"/>
                          </a:pPr>
                          <a:endParaRPr lang="es-ES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342900" indent="-342900">
                            <a:buAutoNum type="arabicPeriod" startAt="10"/>
                          </a:pPr>
                          <a:r>
                            <a:rPr lang="es-ES" dirty="0" smtClean="0">
                              <a:solidFill>
                                <a:schemeClr val="tx1"/>
                              </a:solidFill>
                            </a:rPr>
                            <a:t>3x + 6 = 6x – 27</a:t>
                          </a:r>
                        </a:p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13665558"/>
                  </p:ext>
                </p:extLst>
              </p:nvPr>
            </p:nvGraphicFramePr>
            <p:xfrm>
              <a:off x="323528" y="116632"/>
              <a:ext cx="8496945" cy="6492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51042"/>
                    <a:gridCol w="2451042"/>
                    <a:gridCol w="3594861"/>
                  </a:tblGrid>
                  <a:tr h="914400"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I can solve one step equations with unknowns on one side. 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I can solve two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step equations with unknowns on one side.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I can solve multi-step equations with unknowns on both sides.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5577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16940" r="-246766" b="-1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000" t="-16940" r="-146766" b="-1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/>
                          </a:pPr>
                          <a:r>
                            <a:rPr lang="es-ES" dirty="0" smtClean="0">
                              <a:solidFill>
                                <a:schemeClr val="tx1"/>
                              </a:solidFill>
                            </a:rPr>
                            <a:t>9y + 3 = 4y + 13</a:t>
                          </a:r>
                        </a:p>
                        <a:p>
                          <a:pPr marL="342900" indent="-342900">
                            <a:buAutoNum type="arabicPeriod"/>
                          </a:pPr>
                          <a:r>
                            <a:rPr lang="es-ES" dirty="0" smtClean="0">
                              <a:solidFill>
                                <a:schemeClr val="tx1"/>
                              </a:solidFill>
                            </a:rPr>
                            <a:t>	</a:t>
                          </a:r>
                        </a:p>
                        <a:p>
                          <a:pPr marL="342900" indent="-342900">
                            <a:buAutoNum type="arabicPeriod" startAt="2"/>
                          </a:pPr>
                          <a:r>
                            <a:rPr lang="es-ES" dirty="0" smtClean="0">
                              <a:solidFill>
                                <a:schemeClr val="tx1"/>
                              </a:solidFill>
                            </a:rPr>
                            <a:t>3t + 3 = t + 13 </a:t>
                          </a:r>
                        </a:p>
                        <a:p>
                          <a:pPr marL="342900" indent="-342900">
                            <a:buAutoNum type="arabicPeriod" startAt="2"/>
                          </a:pPr>
                          <a:endParaRPr lang="es-ES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342900" indent="-342900">
                            <a:buAutoNum type="arabicPeriod" startAt="3"/>
                          </a:pPr>
                          <a:r>
                            <a:rPr lang="es-ES" dirty="0" smtClean="0">
                              <a:solidFill>
                                <a:schemeClr val="tx1"/>
                              </a:solidFill>
                            </a:rPr>
                            <a:t>7 + 5k = 8k + 1</a:t>
                          </a:r>
                        </a:p>
                        <a:p>
                          <a:pPr marL="342900" indent="-342900">
                            <a:buAutoNum type="arabicPeriod" startAt="3"/>
                          </a:pPr>
                          <a:endParaRPr lang="es-ES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342900" indent="-342900">
                            <a:buAutoNum type="arabicPeriod" startAt="4"/>
                          </a:pPr>
                          <a:r>
                            <a:rPr lang="es-ES" dirty="0" smtClean="0">
                              <a:solidFill>
                                <a:schemeClr val="tx1"/>
                              </a:solidFill>
                            </a:rPr>
                            <a:t>10y + 20 = 4y + 26</a:t>
                          </a:r>
                        </a:p>
                        <a:p>
                          <a:pPr marL="342900" indent="-342900">
                            <a:buAutoNum type="arabicPeriod" startAt="4"/>
                          </a:pPr>
                          <a:endParaRPr lang="es-ES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342900" indent="-342900">
                            <a:buAutoNum type="arabicPeriod" startAt="5"/>
                          </a:pPr>
                          <a:r>
                            <a:rPr lang="es-ES" dirty="0" smtClean="0">
                              <a:solidFill>
                                <a:schemeClr val="tx1"/>
                              </a:solidFill>
                            </a:rPr>
                            <a:t>4y = 2y + 12</a:t>
                          </a:r>
                        </a:p>
                        <a:p>
                          <a:pPr marL="342900" indent="-342900">
                            <a:buAutoNum type="arabicPeriod" startAt="5"/>
                          </a:pPr>
                          <a:endParaRPr lang="es-ES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342900" indent="-342900">
                            <a:buAutoNum type="arabicPeriod" startAt="6"/>
                          </a:pPr>
                          <a:r>
                            <a:rPr lang="es-ES" dirty="0" smtClean="0">
                              <a:solidFill>
                                <a:schemeClr val="tx1"/>
                              </a:solidFill>
                            </a:rPr>
                            <a:t>4y – 3 = 2y + 27</a:t>
                          </a:r>
                        </a:p>
                        <a:p>
                          <a:pPr marL="342900" indent="-342900">
                            <a:buAutoNum type="arabicPeriod" startAt="6"/>
                          </a:pPr>
                          <a:endParaRPr lang="es-ES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342900" indent="-342900">
                            <a:buAutoNum type="arabicPeriod" startAt="7"/>
                          </a:pPr>
                          <a:r>
                            <a:rPr lang="es-ES" dirty="0" smtClean="0">
                              <a:solidFill>
                                <a:schemeClr val="tx1"/>
                              </a:solidFill>
                            </a:rPr>
                            <a:t>3y + 7 = 2y + 10</a:t>
                          </a:r>
                        </a:p>
                        <a:p>
                          <a:pPr marL="342900" indent="-342900">
                            <a:buAutoNum type="arabicPeriod" startAt="7"/>
                          </a:pPr>
                          <a:endParaRPr lang="es-ES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342900" indent="-342900">
                            <a:buAutoNum type="arabicPeriod" startAt="8"/>
                          </a:pPr>
                          <a:r>
                            <a:rPr lang="es-ES" dirty="0" smtClean="0">
                              <a:solidFill>
                                <a:schemeClr val="tx1"/>
                              </a:solidFill>
                            </a:rPr>
                            <a:t>8 + 2x = 3x + 2</a:t>
                          </a:r>
                        </a:p>
                        <a:p>
                          <a:pPr marL="342900" indent="-342900">
                            <a:buAutoNum type="arabicPeriod" startAt="8"/>
                          </a:pPr>
                          <a:endParaRPr lang="es-ES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342900" indent="-342900">
                            <a:buAutoNum type="arabicPeriod" startAt="9"/>
                          </a:pPr>
                          <a:r>
                            <a:rPr lang="es-ES" dirty="0" smtClean="0">
                              <a:solidFill>
                                <a:schemeClr val="tx1"/>
                              </a:solidFill>
                            </a:rPr>
                            <a:t>5x + 7 = 29 + 3x</a:t>
                          </a:r>
                        </a:p>
                        <a:p>
                          <a:pPr marL="342900" indent="-342900">
                            <a:buAutoNum type="arabicPeriod" startAt="9"/>
                          </a:pPr>
                          <a:endParaRPr lang="es-ES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342900" indent="-342900">
                            <a:buAutoNum type="arabicPeriod" startAt="10"/>
                          </a:pPr>
                          <a:r>
                            <a:rPr lang="es-ES" dirty="0" smtClean="0">
                              <a:solidFill>
                                <a:schemeClr val="tx1"/>
                              </a:solidFill>
                            </a:rPr>
                            <a:t>3x + 6 = 6x – 27</a:t>
                          </a:r>
                        </a:p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9037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1752600" y="1349139"/>
            <a:ext cx="1295400" cy="56635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7380312" y="2514600"/>
            <a:ext cx="734988" cy="9144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951232" y="4349457"/>
            <a:ext cx="668018" cy="231671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52400" y="799018"/>
            <a:ext cx="29337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 smtClean="0"/>
              <a:t>One question I would like answered…</a:t>
            </a:r>
            <a:endParaRPr lang="en-GB" sz="2000" b="1" dirty="0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6553200" y="1806714"/>
            <a:ext cx="24112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/>
              <a:t>Two </a:t>
            </a:r>
            <a:r>
              <a:rPr lang="en-GB" sz="2000" b="1" dirty="0" smtClean="0"/>
              <a:t>things I am not sure about yet….</a:t>
            </a:r>
            <a:endParaRPr lang="en-GB" sz="2000" b="1" dirty="0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52400" y="2406672"/>
            <a:ext cx="153225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/>
              <a:t>Three </a:t>
            </a:r>
            <a:r>
              <a:rPr lang="en-GB" sz="2000" b="1" dirty="0" smtClean="0"/>
              <a:t>things </a:t>
            </a:r>
            <a:r>
              <a:rPr lang="en-GB" sz="2000" b="1" dirty="0"/>
              <a:t>I </a:t>
            </a:r>
            <a:r>
              <a:rPr lang="en-GB" sz="2000" b="1" dirty="0" smtClean="0"/>
              <a:t>understand well enough to explain to someone else…</a:t>
            </a:r>
            <a:endParaRPr lang="en-GB" sz="20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507326" y="980729"/>
            <a:ext cx="8097122" cy="5616624"/>
            <a:chOff x="1943100" y="1948249"/>
            <a:chExt cx="6388921" cy="4217055"/>
          </a:xfrm>
        </p:grpSpPr>
        <p:sp>
          <p:nvSpPr>
            <p:cNvPr id="2" name="Rectangle 1"/>
            <p:cNvSpPr/>
            <p:nvPr/>
          </p:nvSpPr>
          <p:spPr>
            <a:xfrm>
              <a:off x="1943100" y="4761637"/>
              <a:ext cx="2124844" cy="1403667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082333" y="4761637"/>
              <a:ext cx="2124844" cy="1403667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207177" y="4761636"/>
              <a:ext cx="2124844" cy="1403667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987088" y="3351917"/>
              <a:ext cx="2124844" cy="1403667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144755" y="3357970"/>
              <a:ext cx="2124844" cy="1403667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109647" y="1948249"/>
              <a:ext cx="2124844" cy="1403667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627784" y="169462"/>
            <a:ext cx="4259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/>
              <a:t>Progress Pyramid</a:t>
            </a:r>
            <a:endParaRPr lang="en-GB" sz="3200" b="1" u="sng" dirty="0"/>
          </a:p>
        </p:txBody>
      </p:sp>
    </p:spTree>
    <p:extLst>
      <p:ext uri="{BB962C8B-B14F-4D97-AF65-F5344CB8AC3E}">
        <p14:creationId xmlns:p14="http://schemas.microsoft.com/office/powerpoint/2010/main" val="413203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animBg="1"/>
      <p:bldP spid="4110" grpId="0" animBg="1"/>
      <p:bldP spid="4111" grpId="0" animBg="1"/>
      <p:bldP spid="4113" grpId="0"/>
      <p:bldP spid="41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75126" y="183125"/>
            <a:ext cx="8593747" cy="6556157"/>
            <a:chOff x="287458" y="221617"/>
            <a:chExt cx="4104455" cy="3300918"/>
          </a:xfrm>
        </p:grpSpPr>
        <p:pic>
          <p:nvPicPr>
            <p:cNvPr id="1026" name="Picture 2" descr="C:\Users\zeb1\Desktop\BS6LcYCCAAIFFqj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5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458" y="221617"/>
              <a:ext cx="4104455" cy="32684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347134" y="3104142"/>
              <a:ext cx="4007652" cy="41839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Colour in the person that represents your </a:t>
              </a:r>
              <a:r>
                <a:rPr lang="en-GB" sz="2400" dirty="0" err="1" smtClean="0"/>
                <a:t>mindset</a:t>
              </a:r>
              <a:r>
                <a:rPr lang="en-GB" sz="2400" dirty="0" smtClean="0"/>
                <a:t> in today’s lesson. </a:t>
              </a:r>
              <a:endParaRPr lang="en-GB" sz="2400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72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60648"/>
            <a:ext cx="849694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My Favourite MISTAKES </a:t>
            </a:r>
            <a:endParaRPr lang="en-GB" sz="6000" dirty="0"/>
          </a:p>
          <a:p>
            <a:endParaRPr lang="en-GB" sz="3600" dirty="0" smtClean="0"/>
          </a:p>
          <a:p>
            <a:r>
              <a:rPr lang="en-GB" sz="3600" b="1" dirty="0" smtClean="0">
                <a:solidFill>
                  <a:srgbClr val="FF0000"/>
                </a:solidFill>
              </a:rPr>
              <a:t>M</a:t>
            </a:r>
            <a:r>
              <a:rPr lang="en-GB" sz="3600" dirty="0" smtClean="0"/>
              <a:t>eans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I</a:t>
            </a:r>
            <a:r>
              <a:rPr lang="en-GB" sz="3600" dirty="0" smtClean="0"/>
              <a:t> 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S</a:t>
            </a:r>
            <a:r>
              <a:rPr lang="en-GB" sz="3600" dirty="0" smtClean="0"/>
              <a:t>tart 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T</a:t>
            </a:r>
            <a:r>
              <a:rPr lang="en-GB" sz="3600" dirty="0" smtClean="0"/>
              <a:t>o 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A</a:t>
            </a:r>
            <a:r>
              <a:rPr lang="en-GB" sz="3600" dirty="0" smtClean="0"/>
              <a:t>cquire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K</a:t>
            </a:r>
            <a:r>
              <a:rPr lang="en-GB" sz="3600" dirty="0" smtClean="0"/>
              <a:t>nowledge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E</a:t>
            </a:r>
            <a:r>
              <a:rPr lang="en-GB" sz="3600" dirty="0" smtClean="0"/>
              <a:t>xperience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S</a:t>
            </a:r>
            <a:r>
              <a:rPr lang="en-GB" sz="3600" dirty="0" smtClean="0"/>
              <a:t>kills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203848" y="1916832"/>
            <a:ext cx="5616624" cy="4536504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491880" y="2060848"/>
            <a:ext cx="4824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</a:t>
            </a:r>
            <a:r>
              <a:rPr lang="en-GB" sz="2800" dirty="0" smtClean="0"/>
              <a:t> mistake that moved my learning on……</a:t>
            </a:r>
            <a:endParaRPr lang="en-GB" sz="2800" dirty="0"/>
          </a:p>
        </p:txBody>
      </p:sp>
      <p:pic>
        <p:nvPicPr>
          <p:cNvPr id="3076" name="Picture 4" descr="C:\Program Files\Microsoft Office\Media\CntCD1\ClipArt2\j02157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613" y="5350101"/>
            <a:ext cx="808367" cy="876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47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051260"/>
              </p:ext>
            </p:extLst>
          </p:nvPr>
        </p:nvGraphicFramePr>
        <p:xfrm>
          <a:off x="306000" y="1196752"/>
          <a:ext cx="85320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648"/>
                <a:gridCol w="7434352"/>
              </a:tblGrid>
              <a:tr h="1066800"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I’m so confident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- I could explain this to someone else!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I can get to the right answer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but I don’t understand well enough to explain it yet.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I understand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some of this but I don’t understand all of it yet.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tried hard and I listened but I am finding this challenging. I will make sure that I get help with this next lesson.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I do not understand any of this yet. There are things I could do to be a better learner next lesson.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 rot="10800000">
            <a:off x="323527" y="1268760"/>
            <a:ext cx="1080120" cy="5256584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79513" y="156722"/>
            <a:ext cx="858802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Colour in the arrow, up to the statement which best describes your current understanding.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37781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8" t="34455" r="41551" b="6959"/>
          <a:stretch/>
        </p:blipFill>
        <p:spPr bwMode="auto">
          <a:xfrm>
            <a:off x="463288" y="980728"/>
            <a:ext cx="5191745" cy="437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5082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97" t="18782" r="18636" b="9702"/>
          <a:stretch/>
        </p:blipFill>
        <p:spPr bwMode="auto">
          <a:xfrm>
            <a:off x="323527" y="692696"/>
            <a:ext cx="4866641" cy="3915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256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550421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Mini White Boards Ready !!!!</a:t>
            </a:r>
            <a:endParaRPr lang="en-GB" sz="3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025" y="1700808"/>
            <a:ext cx="4536505" cy="4536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0742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can we use equivalent expressions to solve equations?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2348880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t</a:t>
            </a:r>
            <a:r>
              <a:rPr lang="en-GB" sz="4800" dirty="0" smtClean="0"/>
              <a:t> + 5 = 13</a:t>
            </a:r>
            <a:endParaRPr lang="en-GB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420890" y="3537935"/>
            <a:ext cx="4223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t + 5 = 5 + 8</a:t>
            </a:r>
            <a:endParaRPr lang="en-GB" sz="48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4857252" y="2079352"/>
            <a:ext cx="3945028" cy="1471092"/>
            <a:chOff x="5143025" y="2528508"/>
            <a:chExt cx="3945028" cy="1471092"/>
          </a:xfrm>
        </p:grpSpPr>
        <p:grpSp>
          <p:nvGrpSpPr>
            <p:cNvPr id="8" name="Group 7"/>
            <p:cNvGrpSpPr/>
            <p:nvPr/>
          </p:nvGrpSpPr>
          <p:grpSpPr>
            <a:xfrm>
              <a:off x="5364088" y="3197262"/>
              <a:ext cx="3384376" cy="660231"/>
              <a:chOff x="755576" y="4149080"/>
              <a:chExt cx="3888432" cy="1956375"/>
            </a:xfrm>
          </p:grpSpPr>
          <p:sp>
            <p:nvSpPr>
              <p:cNvPr id="4" name="Isosceles Triangle 3"/>
              <p:cNvSpPr/>
              <p:nvPr/>
            </p:nvSpPr>
            <p:spPr>
              <a:xfrm>
                <a:off x="1691680" y="4161239"/>
                <a:ext cx="2016224" cy="194421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755576" y="4149080"/>
                <a:ext cx="3888432" cy="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5143025" y="2528508"/>
              <a:ext cx="17127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dirty="0"/>
                <a:t>t</a:t>
              </a:r>
              <a:r>
                <a:rPr lang="en-GB" sz="3600" dirty="0" smtClean="0"/>
                <a:t> + 5</a:t>
              </a:r>
              <a:endParaRPr lang="en-GB" sz="36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375273" y="2533546"/>
              <a:ext cx="17127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dirty="0"/>
                <a:t>8</a:t>
              </a:r>
              <a:r>
                <a:rPr lang="en-GB" sz="3600" dirty="0" smtClean="0"/>
                <a:t> + 5</a:t>
              </a:r>
              <a:endParaRPr lang="en-GB" sz="36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96542" y="3076270"/>
              <a:ext cx="51946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dirty="0" smtClean="0"/>
                <a:t>=</a:t>
              </a:r>
              <a:endParaRPr lang="en-GB" sz="54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258913" y="2012451"/>
            <a:ext cx="3311847" cy="672857"/>
            <a:chOff x="4716016" y="2084390"/>
            <a:chExt cx="3311847" cy="672857"/>
          </a:xfrm>
        </p:grpSpPr>
        <p:cxnSp>
          <p:nvCxnSpPr>
            <p:cNvPr id="20" name="Straight Connector 19"/>
            <p:cNvCxnSpPr>
              <a:endCxn id="14" idx="0"/>
            </p:cNvCxnSpPr>
            <p:nvPr/>
          </p:nvCxnSpPr>
          <p:spPr>
            <a:xfrm flipV="1">
              <a:off x="4716016" y="2114048"/>
              <a:ext cx="858797" cy="638162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7030237" y="2084390"/>
              <a:ext cx="997626" cy="672857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1835696" y="4587839"/>
            <a:ext cx="4223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t = 8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67235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can we use equivalent expressions to solve equations?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2348880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t</a:t>
            </a:r>
            <a:r>
              <a:rPr lang="en-GB" sz="4800" dirty="0" smtClean="0"/>
              <a:t> </a:t>
            </a:r>
            <a:r>
              <a:rPr lang="en-GB" sz="4800" dirty="0"/>
              <a:t>-</a:t>
            </a:r>
            <a:r>
              <a:rPr lang="en-GB" sz="4800" dirty="0" smtClean="0"/>
              <a:t> </a:t>
            </a:r>
            <a:r>
              <a:rPr lang="en-GB" sz="4800" dirty="0"/>
              <a:t>2</a:t>
            </a:r>
            <a:r>
              <a:rPr lang="en-GB" sz="4800" dirty="0" smtClean="0"/>
              <a:t> = 13</a:t>
            </a:r>
            <a:endParaRPr lang="en-GB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420890" y="3537935"/>
            <a:ext cx="4223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t - 2 = -2 + 15</a:t>
            </a:r>
            <a:endParaRPr lang="en-GB" sz="48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4857252" y="2079352"/>
            <a:ext cx="3945028" cy="1471092"/>
            <a:chOff x="5143025" y="2528508"/>
            <a:chExt cx="3945028" cy="1471092"/>
          </a:xfrm>
        </p:grpSpPr>
        <p:grpSp>
          <p:nvGrpSpPr>
            <p:cNvPr id="8" name="Group 7"/>
            <p:cNvGrpSpPr/>
            <p:nvPr/>
          </p:nvGrpSpPr>
          <p:grpSpPr>
            <a:xfrm>
              <a:off x="5364088" y="3197262"/>
              <a:ext cx="3384376" cy="660231"/>
              <a:chOff x="755576" y="4149080"/>
              <a:chExt cx="3888432" cy="1956375"/>
            </a:xfrm>
          </p:grpSpPr>
          <p:sp>
            <p:nvSpPr>
              <p:cNvPr id="4" name="Isosceles Triangle 3"/>
              <p:cNvSpPr/>
              <p:nvPr/>
            </p:nvSpPr>
            <p:spPr>
              <a:xfrm>
                <a:off x="1691680" y="4161239"/>
                <a:ext cx="2016224" cy="194421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755576" y="4149080"/>
                <a:ext cx="3888432" cy="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5143025" y="2528508"/>
              <a:ext cx="17127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dirty="0"/>
                <a:t>t</a:t>
              </a:r>
              <a:r>
                <a:rPr lang="en-GB" sz="3600" dirty="0" smtClean="0"/>
                <a:t>   - 2</a:t>
              </a:r>
              <a:endParaRPr lang="en-GB" sz="36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375273" y="2533546"/>
              <a:ext cx="17127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dirty="0" smtClean="0"/>
                <a:t>-2 + 15</a:t>
              </a:r>
              <a:endParaRPr lang="en-GB" sz="36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96542" y="3076270"/>
              <a:ext cx="51946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dirty="0" smtClean="0"/>
                <a:t>=</a:t>
              </a:r>
              <a:endParaRPr lang="en-GB" sz="54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258913" y="2012451"/>
            <a:ext cx="2768950" cy="672857"/>
            <a:chOff x="4716016" y="2084390"/>
            <a:chExt cx="2768950" cy="672857"/>
          </a:xfrm>
        </p:grpSpPr>
        <p:cxnSp>
          <p:nvCxnSpPr>
            <p:cNvPr id="20" name="Straight Connector 19"/>
            <p:cNvCxnSpPr>
              <a:endCxn id="14" idx="0"/>
            </p:cNvCxnSpPr>
            <p:nvPr/>
          </p:nvCxnSpPr>
          <p:spPr>
            <a:xfrm flipV="1">
              <a:off x="4716016" y="2114048"/>
              <a:ext cx="858797" cy="638162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6487340" y="2084390"/>
              <a:ext cx="997626" cy="672857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1835696" y="4587839"/>
            <a:ext cx="4223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t = 15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12264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can we use equivalent expressions to solve equations?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115616" y="2722075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3</a:t>
            </a:r>
            <a:r>
              <a:rPr lang="en-GB" sz="4800" dirty="0" smtClean="0"/>
              <a:t>t + 5 = 17</a:t>
            </a:r>
            <a:endParaRPr lang="en-GB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66065" y="3558139"/>
            <a:ext cx="493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t+ t + t + 5 = 5 + 12</a:t>
            </a:r>
            <a:endParaRPr lang="en-GB" sz="48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4283968" y="1808589"/>
            <a:ext cx="4524802" cy="1471092"/>
            <a:chOff x="4719644" y="2528508"/>
            <a:chExt cx="4368409" cy="1471092"/>
          </a:xfrm>
        </p:grpSpPr>
        <p:grpSp>
          <p:nvGrpSpPr>
            <p:cNvPr id="8" name="Group 7"/>
            <p:cNvGrpSpPr/>
            <p:nvPr/>
          </p:nvGrpSpPr>
          <p:grpSpPr>
            <a:xfrm>
              <a:off x="5364088" y="3197262"/>
              <a:ext cx="3384376" cy="660231"/>
              <a:chOff x="755576" y="4149080"/>
              <a:chExt cx="3888432" cy="1956375"/>
            </a:xfrm>
          </p:grpSpPr>
          <p:sp>
            <p:nvSpPr>
              <p:cNvPr id="4" name="Isosceles Triangle 3"/>
              <p:cNvSpPr/>
              <p:nvPr/>
            </p:nvSpPr>
            <p:spPr>
              <a:xfrm>
                <a:off x="1691680" y="4161239"/>
                <a:ext cx="2016224" cy="194421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755576" y="4149080"/>
                <a:ext cx="3888432" cy="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4719644" y="2528508"/>
              <a:ext cx="21361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dirty="0"/>
                <a:t>t</a:t>
              </a:r>
              <a:r>
                <a:rPr lang="en-GB" sz="3600" dirty="0" smtClean="0"/>
                <a:t> + t + t + 5</a:t>
              </a:r>
              <a:endParaRPr lang="en-GB" sz="36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375273" y="2533546"/>
              <a:ext cx="17127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dirty="0"/>
                <a:t>5</a:t>
              </a:r>
              <a:r>
                <a:rPr lang="en-GB" sz="3600" dirty="0" smtClean="0"/>
                <a:t> + 12</a:t>
              </a:r>
              <a:endParaRPr lang="en-GB" sz="36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96542" y="3076270"/>
              <a:ext cx="51946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dirty="0" smtClean="0"/>
                <a:t>=</a:t>
              </a:r>
              <a:endParaRPr lang="en-GB" sz="54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084169" y="1735809"/>
            <a:ext cx="1344712" cy="855348"/>
            <a:chOff x="4722507" y="1996498"/>
            <a:chExt cx="3305356" cy="732058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4722507" y="1996498"/>
              <a:ext cx="748220" cy="638162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7030238" y="2055699"/>
              <a:ext cx="997625" cy="672857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728366" y="4535050"/>
            <a:ext cx="4223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t + t + t = 12</a:t>
            </a:r>
            <a:endParaRPr lang="en-GB" sz="4800" dirty="0"/>
          </a:p>
        </p:txBody>
      </p:sp>
      <p:sp>
        <p:nvSpPr>
          <p:cNvPr id="19" name="TextBox 18"/>
          <p:cNvSpPr txBox="1"/>
          <p:nvPr/>
        </p:nvSpPr>
        <p:spPr>
          <a:xfrm>
            <a:off x="2346914" y="5366047"/>
            <a:ext cx="4223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t = 4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82402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3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can we use equivalent expressions to solve equations?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115616" y="2722075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2t </a:t>
            </a:r>
            <a:r>
              <a:rPr lang="en-GB" sz="4800" dirty="0"/>
              <a:t>-</a:t>
            </a:r>
            <a:r>
              <a:rPr lang="en-GB" sz="4800" dirty="0" smtClean="0"/>
              <a:t> </a:t>
            </a:r>
            <a:r>
              <a:rPr lang="en-GB" sz="4800" dirty="0"/>
              <a:t>3</a:t>
            </a:r>
            <a:r>
              <a:rPr lang="en-GB" sz="4800" dirty="0" smtClean="0"/>
              <a:t> = 17</a:t>
            </a:r>
            <a:endParaRPr lang="en-GB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66065" y="3558139"/>
            <a:ext cx="493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 </a:t>
            </a:r>
            <a:r>
              <a:rPr lang="en-GB" sz="4800" dirty="0" smtClean="0"/>
              <a:t>  t + t - 3  = - 3 + 20</a:t>
            </a:r>
            <a:endParaRPr lang="en-GB" sz="48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4951485" y="1813627"/>
            <a:ext cx="3857287" cy="1466054"/>
            <a:chOff x="5364088" y="2533546"/>
            <a:chExt cx="3723965" cy="1466054"/>
          </a:xfrm>
        </p:grpSpPr>
        <p:grpSp>
          <p:nvGrpSpPr>
            <p:cNvPr id="8" name="Group 7"/>
            <p:cNvGrpSpPr/>
            <p:nvPr/>
          </p:nvGrpSpPr>
          <p:grpSpPr>
            <a:xfrm>
              <a:off x="5364088" y="3197262"/>
              <a:ext cx="3384376" cy="660231"/>
              <a:chOff x="755576" y="4149080"/>
              <a:chExt cx="3888432" cy="1956375"/>
            </a:xfrm>
          </p:grpSpPr>
          <p:sp>
            <p:nvSpPr>
              <p:cNvPr id="4" name="Isosceles Triangle 3"/>
              <p:cNvSpPr/>
              <p:nvPr/>
            </p:nvSpPr>
            <p:spPr>
              <a:xfrm>
                <a:off x="1691680" y="4161239"/>
                <a:ext cx="2016224" cy="194421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755576" y="4149080"/>
                <a:ext cx="3888432" cy="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5394042" y="2539862"/>
              <a:ext cx="21361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dirty="0" smtClean="0"/>
                <a:t> t + t -3</a:t>
              </a:r>
              <a:endParaRPr lang="en-GB" sz="36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375273" y="2533546"/>
              <a:ext cx="17127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dirty="0" smtClean="0"/>
                <a:t>-3 + 20</a:t>
              </a:r>
              <a:endParaRPr lang="en-GB" sz="36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96542" y="3076270"/>
              <a:ext cx="51946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dirty="0" smtClean="0"/>
                <a:t>=</a:t>
              </a:r>
              <a:endParaRPr lang="en-GB" sz="54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084169" y="1735809"/>
            <a:ext cx="1344712" cy="855348"/>
            <a:chOff x="4722507" y="1996498"/>
            <a:chExt cx="3305356" cy="732058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4722507" y="1996498"/>
              <a:ext cx="748220" cy="638162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7030238" y="2055699"/>
              <a:ext cx="997625" cy="672857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1331640" y="4525533"/>
            <a:ext cx="4223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t + t = 20</a:t>
            </a:r>
            <a:endParaRPr lang="en-GB" sz="4800" dirty="0"/>
          </a:p>
        </p:txBody>
      </p:sp>
      <p:sp>
        <p:nvSpPr>
          <p:cNvPr id="19" name="TextBox 18"/>
          <p:cNvSpPr txBox="1"/>
          <p:nvPr/>
        </p:nvSpPr>
        <p:spPr>
          <a:xfrm>
            <a:off x="2165448" y="5392915"/>
            <a:ext cx="4223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t = 10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28075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3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can we use equivalent expressions to solve equations?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979712" y="1972187"/>
            <a:ext cx="4271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3</a:t>
            </a:r>
            <a:r>
              <a:rPr lang="en-GB" sz="4800" dirty="0" smtClean="0"/>
              <a:t>t + 26 = 5t + 6</a:t>
            </a:r>
            <a:endParaRPr lang="en-GB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1043608" y="2842249"/>
            <a:ext cx="6685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3t + 20 + 6 = 3t + 2t + 6 </a:t>
            </a:r>
            <a:endParaRPr lang="en-GB" sz="4800" dirty="0"/>
          </a:p>
        </p:txBody>
      </p:sp>
      <p:sp>
        <p:nvSpPr>
          <p:cNvPr id="23" name="TextBox 22"/>
          <p:cNvSpPr txBox="1"/>
          <p:nvPr/>
        </p:nvSpPr>
        <p:spPr>
          <a:xfrm>
            <a:off x="3106486" y="3695104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20 = </a:t>
            </a:r>
            <a:r>
              <a:rPr lang="en-GB" sz="4800" dirty="0"/>
              <a:t> </a:t>
            </a:r>
            <a:r>
              <a:rPr lang="en-GB" sz="4800" dirty="0" smtClean="0"/>
              <a:t>2t</a:t>
            </a:r>
            <a:endParaRPr lang="en-GB" sz="4800" dirty="0"/>
          </a:p>
        </p:txBody>
      </p:sp>
      <p:sp>
        <p:nvSpPr>
          <p:cNvPr id="24" name="TextBox 23"/>
          <p:cNvSpPr txBox="1"/>
          <p:nvPr/>
        </p:nvSpPr>
        <p:spPr>
          <a:xfrm>
            <a:off x="3098102" y="4526101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10  = </a:t>
            </a:r>
            <a:r>
              <a:rPr lang="en-GB" sz="48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82909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3" grpId="0"/>
      <p:bldP spid="2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576</Words>
  <Application>Microsoft Office PowerPoint</Application>
  <PresentationFormat>On-screen Show (4:3)</PresentationFormat>
  <Paragraphs>128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How can we use equivalent expressions to solve equations?</vt:lpstr>
      <vt:lpstr>How can we use equivalent expressions to solve equations?</vt:lpstr>
      <vt:lpstr>How can we use equivalent expressions to solve equations?</vt:lpstr>
      <vt:lpstr>How can we use equivalent expressions to solve equations?</vt:lpstr>
      <vt:lpstr>How can we use equivalent expressions to solve equations?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zeb1</dc:creator>
  <cp:lastModifiedBy>zeb1</cp:lastModifiedBy>
  <cp:revision>18</cp:revision>
  <dcterms:created xsi:type="dcterms:W3CDTF">2015-02-23T22:29:18Z</dcterms:created>
  <dcterms:modified xsi:type="dcterms:W3CDTF">2015-03-01T13:36:51Z</dcterms:modified>
</cp:coreProperties>
</file>