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tags/tag4.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5.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18" r:id="rId2"/>
    <p:sldId id="319" r:id="rId3"/>
    <p:sldId id="267" r:id="rId4"/>
    <p:sldId id="259" r:id="rId5"/>
    <p:sldId id="288" r:id="rId6"/>
    <p:sldId id="260" r:id="rId7"/>
    <p:sldId id="261" r:id="rId8"/>
    <p:sldId id="290" r:id="rId9"/>
    <p:sldId id="263" r:id="rId10"/>
    <p:sldId id="265" r:id="rId11"/>
    <p:sldId id="264" r:id="rId12"/>
    <p:sldId id="292" r:id="rId13"/>
    <p:sldId id="268" r:id="rId14"/>
    <p:sldId id="269" r:id="rId15"/>
    <p:sldId id="314" r:id="rId16"/>
    <p:sldId id="308" r:id="rId17"/>
    <p:sldId id="270" r:id="rId18"/>
    <p:sldId id="297" r:id="rId19"/>
    <p:sldId id="272" r:id="rId20"/>
    <p:sldId id="315" r:id="rId21"/>
    <p:sldId id="316" r:id="rId22"/>
    <p:sldId id="274" r:id="rId23"/>
    <p:sldId id="275" r:id="rId24"/>
    <p:sldId id="305" r:id="rId25"/>
    <p:sldId id="295" r:id="rId26"/>
    <p:sldId id="276" r:id="rId27"/>
    <p:sldId id="278" r:id="rId28"/>
    <p:sldId id="307" r:id="rId29"/>
    <p:sldId id="301" r:id="rId30"/>
    <p:sldId id="279" r:id="rId31"/>
    <p:sldId id="280" r:id="rId32"/>
    <p:sldId id="281" r:id="rId33"/>
    <p:sldId id="309" r:id="rId34"/>
    <p:sldId id="302" r:id="rId35"/>
    <p:sldId id="282" r:id="rId36"/>
    <p:sldId id="284" r:id="rId37"/>
    <p:sldId id="313" r:id="rId38"/>
    <p:sldId id="310" r:id="rId39"/>
    <p:sldId id="303" r:id="rId40"/>
    <p:sldId id="286" r:id="rId41"/>
    <p:sldId id="311" r:id="rId42"/>
    <p:sldId id="304" r:id="rId43"/>
    <p:sldId id="31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71" autoAdjust="0"/>
  </p:normalViewPr>
  <p:slideViewPr>
    <p:cSldViewPr>
      <p:cViewPr varScale="1">
        <p:scale>
          <a:sx n="60" d="100"/>
          <a:sy n="60" d="100"/>
        </p:scale>
        <p:origin x="-16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57A9E-208E-42A2-BA10-C6726D1856BB}" type="datetimeFigureOut">
              <a:rPr lang="en-GB" smtClean="0"/>
              <a:t>09/02/2014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D1C14-8E7F-49F4-BB0A-A00C4EA01B3A}" type="slidenum">
              <a:rPr lang="en-GB" smtClean="0"/>
              <a:t>‹#›</a:t>
            </a:fld>
            <a:endParaRPr lang="en-GB"/>
          </a:p>
        </p:txBody>
      </p:sp>
    </p:spTree>
    <p:extLst>
      <p:ext uri="{BB962C8B-B14F-4D97-AF65-F5344CB8AC3E}">
        <p14:creationId xmlns:p14="http://schemas.microsoft.com/office/powerpoint/2010/main" val="78925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mtClean="0"/>
              <a:t>Pupils should complete this as their starter activity.</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9BFF7C5-899B-4600-8EEB-A8FEADEA3A95}" type="slidenum">
              <a:rPr lang="en-GB" altLang="en-US"/>
              <a:pPr fontAlgn="base">
                <a:spcBef>
                  <a:spcPct val="0"/>
                </a:spcBef>
                <a:spcAft>
                  <a:spcPct val="0"/>
                </a:spcAft>
              </a:pPr>
              <a:t>2</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4D1C14-8E7F-49F4-BB0A-A00C4EA01B3A}" type="slidenum">
              <a:rPr lang="en-GB" smtClean="0"/>
              <a:t>23</a:t>
            </a:fld>
            <a:endParaRPr lang="en-GB"/>
          </a:p>
        </p:txBody>
      </p:sp>
    </p:spTree>
    <p:extLst>
      <p:ext uri="{BB962C8B-B14F-4D97-AF65-F5344CB8AC3E}">
        <p14:creationId xmlns:p14="http://schemas.microsoft.com/office/powerpoint/2010/main" val="2235635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Make sure that pupils understand that there</a:t>
            </a:r>
            <a:r>
              <a:rPr lang="en-GB" baseline="0" dirty="0" smtClean="0"/>
              <a:t> are other possible answers.</a:t>
            </a:r>
            <a:endParaRPr lang="en-GB" dirty="0"/>
          </a:p>
        </p:txBody>
      </p:sp>
      <p:sp>
        <p:nvSpPr>
          <p:cNvPr id="4" name="Slide Number Placeholder 3"/>
          <p:cNvSpPr>
            <a:spLocks noGrp="1"/>
          </p:cNvSpPr>
          <p:nvPr>
            <p:ph type="sldNum" sz="quarter" idx="10"/>
          </p:nvPr>
        </p:nvSpPr>
        <p:spPr/>
        <p:txBody>
          <a:bodyPr/>
          <a:lstStyle/>
          <a:p>
            <a:fld id="{8F4D1C14-8E7F-49F4-BB0A-A00C4EA01B3A}" type="slidenum">
              <a:rPr lang="en-GB" smtClean="0"/>
              <a:t>24</a:t>
            </a:fld>
            <a:endParaRPr lang="en-GB"/>
          </a:p>
        </p:txBody>
      </p:sp>
    </p:spTree>
    <p:extLst>
      <p:ext uri="{BB962C8B-B14F-4D97-AF65-F5344CB8AC3E}">
        <p14:creationId xmlns:p14="http://schemas.microsoft.com/office/powerpoint/2010/main" val="381464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4D1C14-8E7F-49F4-BB0A-A00C4EA01B3A}" type="slidenum">
              <a:rPr lang="en-GB" smtClean="0"/>
              <a:t>26</a:t>
            </a:fld>
            <a:endParaRPr lang="en-GB"/>
          </a:p>
        </p:txBody>
      </p:sp>
    </p:spTree>
    <p:extLst>
      <p:ext uri="{BB962C8B-B14F-4D97-AF65-F5344CB8AC3E}">
        <p14:creationId xmlns:p14="http://schemas.microsoft.com/office/powerpoint/2010/main" val="38024579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59C5C-FD13-431F-8775-C8933993B2F1}" type="slidenum">
              <a:rPr lang="en-GB"/>
              <a:pPr/>
              <a:t>30</a:t>
            </a:fld>
            <a:endParaRPr lang="en-GB"/>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59C5C-FD13-431F-8775-C8933993B2F1}" type="slidenum">
              <a:rPr lang="en-GB"/>
              <a:pPr/>
              <a:t>32</a:t>
            </a:fld>
            <a:endParaRPr lang="en-GB"/>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99CF8-3CF9-425C-AFB5-37F5DC04D49E}" type="slidenum">
              <a:rPr lang="en-GB"/>
              <a:pPr/>
              <a:t>35</a:t>
            </a:fld>
            <a:endParaRPr lang="en-GB"/>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51F51-5561-43DD-8598-F3D4793FD260}" type="slidenum">
              <a:rPr lang="en-GB"/>
              <a:pPr/>
              <a:t>36</a:t>
            </a:fld>
            <a:endParaRPr lang="en-GB"/>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22C58C-2239-47E8-BFB9-765C1D70FAD4}" type="slidenum">
              <a:rPr lang="en-GB"/>
              <a:pPr/>
              <a:t>3</a:t>
            </a:fld>
            <a:endParaRPr lang="en-GB"/>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59C5C-FD13-431F-8775-C8933993B2F1}" type="slidenum">
              <a:rPr lang="en-GB"/>
              <a:pPr/>
              <a:t>9</a:t>
            </a:fld>
            <a:endParaRPr lang="en-GB"/>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259C5C-FD13-431F-8775-C8933993B2F1}" type="slidenum">
              <a:rPr lang="en-GB"/>
              <a:pPr/>
              <a:t>11</a:t>
            </a:fld>
            <a:endParaRPr lang="en-GB"/>
          </a:p>
        </p:txBody>
      </p:sp>
      <p:sp>
        <p:nvSpPr>
          <p:cNvPr id="521218" name="Rectangle 2"/>
          <p:cNvSpPr>
            <a:spLocks noGrp="1" noRot="1" noChangeAspect="1" noChangeArrowheads="1" noTextEdit="1"/>
          </p:cNvSpPr>
          <p:nvPr>
            <p:ph type="sldImg"/>
          </p:nvPr>
        </p:nvSpPr>
        <p:spPr>
          <a:ln/>
        </p:spPr>
      </p:sp>
      <p:sp>
        <p:nvSpPr>
          <p:cNvPr id="52121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99CF8-3CF9-425C-AFB5-37F5DC04D49E}" type="slidenum">
              <a:rPr lang="en-GB"/>
              <a:pPr/>
              <a:t>13</a:t>
            </a:fld>
            <a:endParaRPr lang="en-GB"/>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23492-65E4-46CD-A64E-F100059095FA}" type="slidenum">
              <a:rPr lang="en-GB"/>
              <a:pPr/>
              <a:t>14</a:t>
            </a:fld>
            <a:endParaRPr lang="en-GB"/>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Print slides 19-20</a:t>
            </a:r>
            <a:r>
              <a:rPr lang="en-GB" baseline="0" dirty="0" smtClean="0"/>
              <a:t> two to a page on purple paper. When marking the assessment task the peer assessor should tick the skills achieved on the learning journey. (This slide.) The purple sheet should then be returned with the marked assessment to the pupil who completed the assessment so that they can add their self reflection. (Next slide.)</a:t>
            </a:r>
            <a:endParaRPr lang="en-GB" dirty="0" smtClean="0"/>
          </a:p>
          <a:p>
            <a:endParaRPr lang="en-GB" dirty="0"/>
          </a:p>
        </p:txBody>
      </p:sp>
      <p:sp>
        <p:nvSpPr>
          <p:cNvPr id="4" name="Slide Number Placeholder 3"/>
          <p:cNvSpPr>
            <a:spLocks noGrp="1"/>
          </p:cNvSpPr>
          <p:nvPr>
            <p:ph type="sldNum" sz="quarter" idx="10"/>
          </p:nvPr>
        </p:nvSpPr>
        <p:spPr/>
        <p:txBody>
          <a:bodyPr/>
          <a:lstStyle/>
          <a:p>
            <a:fld id="{8F4D1C14-8E7F-49F4-BB0A-A00C4EA01B3A}" type="slidenum">
              <a:rPr lang="en-GB" smtClean="0"/>
              <a:t>20</a:t>
            </a:fld>
            <a:endParaRPr lang="en-GB"/>
          </a:p>
        </p:txBody>
      </p:sp>
    </p:spTree>
    <p:extLst>
      <p:ext uri="{BB962C8B-B14F-4D97-AF65-F5344CB8AC3E}">
        <p14:creationId xmlns:p14="http://schemas.microsoft.com/office/powerpoint/2010/main" val="684292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slides 19-20</a:t>
            </a:r>
            <a:r>
              <a:rPr lang="en-GB" baseline="0" dirty="0" smtClean="0"/>
              <a:t> two to a page on purple paper. When marking the assessment task the peer assessor should tick the skills achieved on the learning journey. (Previous Slide.) The purple sheet should then be returned with the marked assessment to the pupil who completed the assessment so that they can add their self reflection to this slide.</a:t>
            </a:r>
            <a:endParaRPr lang="en-GB" dirty="0"/>
          </a:p>
        </p:txBody>
      </p:sp>
      <p:sp>
        <p:nvSpPr>
          <p:cNvPr id="4" name="Slide Number Placeholder 3"/>
          <p:cNvSpPr>
            <a:spLocks noGrp="1"/>
          </p:cNvSpPr>
          <p:nvPr>
            <p:ph type="sldNum" sz="quarter" idx="10"/>
          </p:nvPr>
        </p:nvSpPr>
        <p:spPr/>
        <p:txBody>
          <a:bodyPr/>
          <a:lstStyle/>
          <a:p>
            <a:fld id="{8F4D1C14-8E7F-49F4-BB0A-A00C4EA01B3A}" type="slidenum">
              <a:rPr lang="en-GB" smtClean="0"/>
              <a:t>21</a:t>
            </a:fld>
            <a:endParaRPr lang="en-GB"/>
          </a:p>
        </p:txBody>
      </p:sp>
    </p:spTree>
    <p:extLst>
      <p:ext uri="{BB962C8B-B14F-4D97-AF65-F5344CB8AC3E}">
        <p14:creationId xmlns:p14="http://schemas.microsoft.com/office/powerpoint/2010/main" val="3874299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C7630B-A4D5-45AB-A188-407A0D7BA13B}" type="slidenum">
              <a:rPr lang="en-GB"/>
              <a:pPr/>
              <a:t>22</a:t>
            </a:fld>
            <a:endParaRPr lang="en-GB"/>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4ACF559-38C2-4811-BD53-034F1849C06F}"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386416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CF559-38C2-4811-BD53-034F1849C06F}"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292224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CF559-38C2-4811-BD53-034F1849C06F}"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95263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4ACF559-38C2-4811-BD53-034F1849C06F}"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213683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ACF559-38C2-4811-BD53-034F1849C06F}" type="datetimeFigureOut">
              <a:rPr lang="en-GB" smtClean="0"/>
              <a:t>09/02/2014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53876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ACF559-38C2-4811-BD53-034F1849C06F}" type="datetimeFigureOut">
              <a:rPr lang="en-GB" smtClean="0"/>
              <a:t>09/02/2014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175396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4ACF559-38C2-4811-BD53-034F1849C06F}" type="datetimeFigureOut">
              <a:rPr lang="en-GB" smtClean="0"/>
              <a:t>09/02/2014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389334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ACF559-38C2-4811-BD53-034F1849C06F}" type="datetimeFigureOut">
              <a:rPr lang="en-GB" smtClean="0"/>
              <a:t>09/02/2014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252315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CF559-38C2-4811-BD53-034F1849C06F}" type="datetimeFigureOut">
              <a:rPr lang="en-GB" smtClean="0"/>
              <a:t>09/02/2014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2799183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CF559-38C2-4811-BD53-034F1849C06F}" type="datetimeFigureOut">
              <a:rPr lang="en-GB" smtClean="0"/>
              <a:t>09/02/2014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97107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ACF559-38C2-4811-BD53-034F1849C06F}" type="datetimeFigureOut">
              <a:rPr lang="en-GB" smtClean="0"/>
              <a:t>09/02/2014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E93117-3B7C-4755-A4FC-76D89368F0E3}" type="slidenum">
              <a:rPr lang="en-GB" smtClean="0"/>
              <a:t>‹#›</a:t>
            </a:fld>
            <a:endParaRPr lang="en-GB"/>
          </a:p>
        </p:txBody>
      </p:sp>
    </p:spTree>
    <p:extLst>
      <p:ext uri="{BB962C8B-B14F-4D97-AF65-F5344CB8AC3E}">
        <p14:creationId xmlns:p14="http://schemas.microsoft.com/office/powerpoint/2010/main" val="233752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CF559-38C2-4811-BD53-034F1849C06F}" type="datetimeFigureOut">
              <a:rPr lang="en-GB" smtClean="0"/>
              <a:t>09/02/2014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E93117-3B7C-4755-A4FC-76D89368F0E3}" type="slidenum">
              <a:rPr lang="en-GB" smtClean="0"/>
              <a:t>‹#›</a:t>
            </a:fld>
            <a:endParaRPr lang="en-GB"/>
          </a:p>
        </p:txBody>
      </p:sp>
    </p:spTree>
    <p:extLst>
      <p:ext uri="{BB962C8B-B14F-4D97-AF65-F5344CB8AC3E}">
        <p14:creationId xmlns:p14="http://schemas.microsoft.com/office/powerpoint/2010/main" val="1233235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0013805"/>
              </p:ext>
            </p:extLst>
          </p:nvPr>
        </p:nvGraphicFramePr>
        <p:xfrm>
          <a:off x="395536" y="260648"/>
          <a:ext cx="8424936" cy="2377440"/>
        </p:xfrm>
        <a:graphic>
          <a:graphicData uri="http://schemas.openxmlformats.org/drawingml/2006/table">
            <a:tbl>
              <a:tblPr firstRow="1" bandRow="1">
                <a:tableStyleId>{5C22544A-7EE6-4342-B048-85BDC9FD1C3A}</a:tableStyleId>
              </a:tblPr>
              <a:tblGrid>
                <a:gridCol w="6480720"/>
                <a:gridCol w="1944216"/>
              </a:tblGrid>
              <a:tr h="1008112">
                <a:tc>
                  <a:txBody>
                    <a:bodyPr/>
                    <a:lstStyle/>
                    <a:p>
                      <a:r>
                        <a:rPr lang="en-GB" sz="3600" b="0" dirty="0" smtClean="0">
                          <a:solidFill>
                            <a:schemeClr val="tx1"/>
                          </a:solidFill>
                        </a:rPr>
                        <a:t>LO</a:t>
                      </a:r>
                      <a:r>
                        <a:rPr lang="en-GB" sz="3600" b="0" baseline="0" dirty="0" smtClean="0">
                          <a:solidFill>
                            <a:schemeClr val="tx1"/>
                          </a:solidFill>
                        </a:rPr>
                        <a:t> To assess my understanding of transformations</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fld id="{F4A718B8-6F88-40EC-B4AC-97B9BB9B57F7}" type="datetime5">
                        <a:rPr lang="en-GB" sz="3600" b="0" smtClean="0">
                          <a:solidFill>
                            <a:schemeClr val="tx1"/>
                          </a:solidFill>
                        </a:rPr>
                        <a:t>9-Feb-14</a:t>
                      </a:fld>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1008112">
                <a:tc>
                  <a:txBody>
                    <a:bodyPr/>
                    <a:lstStyle/>
                    <a:p>
                      <a:r>
                        <a:rPr lang="en-GB" sz="3600" b="0" dirty="0" smtClean="0">
                          <a:solidFill>
                            <a:schemeClr val="tx1"/>
                          </a:solidFill>
                        </a:rPr>
                        <a:t>Key Words; Demonstrate, Communicate, Explain</a:t>
                      </a:r>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lang="en-GB" sz="3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948431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323528" y="945065"/>
            <a:ext cx="8820472"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sz="2800" dirty="0"/>
              <a:t>Enlarge these shapes from </a:t>
            </a:r>
            <a:r>
              <a:rPr lang="en-GB" sz="2800" dirty="0" smtClean="0"/>
              <a:t>the centres </a:t>
            </a:r>
            <a:r>
              <a:rPr lang="en-GB" sz="2800" dirty="0"/>
              <a:t>of </a:t>
            </a:r>
            <a:r>
              <a:rPr lang="en-GB" sz="2800" dirty="0" smtClean="0"/>
              <a:t>enlargements shown.</a:t>
            </a:r>
            <a:endParaRPr lang="en-GB" sz="2800" dirty="0"/>
          </a:p>
          <a:p>
            <a:pPr>
              <a:spcBef>
                <a:spcPct val="50000"/>
              </a:spcBef>
            </a:pPr>
            <a:r>
              <a:rPr lang="en-GB" sz="2800" dirty="0"/>
              <a:t>What letter do </a:t>
            </a:r>
            <a:r>
              <a:rPr lang="en-GB" sz="2800" dirty="0" smtClean="0"/>
              <a:t>your enlargements makes?</a:t>
            </a:r>
            <a:endParaRPr lang="en-US" sz="2800" dirty="0"/>
          </a:p>
        </p:txBody>
      </p:sp>
      <p:pic>
        <p:nvPicPr>
          <p:cNvPr id="3078" name="Picture 6" descr="h enlarge 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3212976"/>
            <a:ext cx="6483350" cy="3243263"/>
          </a:xfrm>
          <a:prstGeom prst="rect">
            <a:avLst/>
          </a:prstGeom>
          <a:noFill/>
          <a:ln w="25400">
            <a:solidFill>
              <a:schemeClr val="accent1">
                <a:shade val="95000"/>
                <a:satMod val="105000"/>
              </a:schemeClr>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2511136" y="38975"/>
            <a:ext cx="4027449" cy="584775"/>
          </a:xfrm>
          <a:prstGeom prst="rect">
            <a:avLst/>
          </a:prstGeom>
        </p:spPr>
        <p:txBody>
          <a:bodyPr wrap="none">
            <a:spAutoFit/>
          </a:bodyPr>
          <a:lstStyle/>
          <a:p>
            <a:pPr algn="ctr"/>
            <a:r>
              <a:rPr lang="en-GB" sz="3200" u="sng" dirty="0" smtClean="0"/>
              <a:t>Level 5 - Enlargements</a:t>
            </a:r>
          </a:p>
        </p:txBody>
      </p:sp>
    </p:spTree>
    <p:extLst>
      <p:ext uri="{BB962C8B-B14F-4D97-AF65-F5344CB8AC3E}">
        <p14:creationId xmlns:p14="http://schemas.microsoft.com/office/powerpoint/2010/main" val="1871953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54190" y="38975"/>
            <a:ext cx="3741344" cy="584775"/>
          </a:xfrm>
          <a:prstGeom prst="rect">
            <a:avLst/>
          </a:prstGeom>
        </p:spPr>
        <p:txBody>
          <a:bodyPr wrap="none">
            <a:spAutoFit/>
          </a:bodyPr>
          <a:lstStyle/>
          <a:p>
            <a:pPr algn="ctr"/>
            <a:r>
              <a:rPr lang="en-GB" sz="3200" u="sng" dirty="0" smtClean="0"/>
              <a:t>Level 5 - Translations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828335"/>
            <a:ext cx="4874020" cy="3969563"/>
          </a:xfrm>
          <a:prstGeom prst="rect">
            <a:avLst/>
          </a:prstGeom>
          <a:noFill/>
          <a:ln w="222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932040" y="4481836"/>
            <a:ext cx="288032" cy="369332"/>
          </a:xfrm>
          <a:prstGeom prst="rect">
            <a:avLst/>
          </a:prstGeom>
          <a:noFill/>
        </p:spPr>
        <p:txBody>
          <a:bodyPr wrap="square" rtlCol="0">
            <a:spAutoFit/>
          </a:bodyPr>
          <a:lstStyle/>
          <a:p>
            <a:r>
              <a:rPr lang="en-GB" b="1" dirty="0" smtClean="0"/>
              <a:t>A</a:t>
            </a:r>
            <a:endParaRPr lang="en-GB" b="1" dirty="0"/>
          </a:p>
        </p:txBody>
      </p:sp>
      <p:sp>
        <p:nvSpPr>
          <p:cNvPr id="9" name="TextBox 8"/>
          <p:cNvSpPr txBox="1"/>
          <p:nvPr/>
        </p:nvSpPr>
        <p:spPr>
          <a:xfrm>
            <a:off x="3467912" y="3933056"/>
            <a:ext cx="288032" cy="369332"/>
          </a:xfrm>
          <a:prstGeom prst="rect">
            <a:avLst/>
          </a:prstGeom>
          <a:noFill/>
        </p:spPr>
        <p:txBody>
          <a:bodyPr wrap="square" rtlCol="0">
            <a:spAutoFit/>
          </a:bodyPr>
          <a:lstStyle/>
          <a:p>
            <a:r>
              <a:rPr lang="en-GB" b="1" dirty="0"/>
              <a:t>B</a:t>
            </a:r>
          </a:p>
        </p:txBody>
      </p:sp>
      <mc:AlternateContent xmlns:mc="http://schemas.openxmlformats.org/markup-compatibility/2006" xmlns:a14="http://schemas.microsoft.com/office/drawing/2010/main">
        <mc:Choice Requires="a14">
          <p:sp>
            <p:nvSpPr>
              <p:cNvPr id="6" name="TextBox 5"/>
              <p:cNvSpPr txBox="1"/>
              <p:nvPr/>
            </p:nvSpPr>
            <p:spPr>
              <a:xfrm>
                <a:off x="464809" y="795149"/>
                <a:ext cx="8424936" cy="1813766"/>
              </a:xfrm>
              <a:prstGeom prst="rect">
                <a:avLst/>
              </a:prstGeom>
              <a:noFill/>
            </p:spPr>
            <p:txBody>
              <a:bodyPr wrap="square" rtlCol="0">
                <a:spAutoFit/>
              </a:bodyPr>
              <a:lstStyle/>
              <a:p>
                <a:r>
                  <a:rPr lang="en-GB" sz="2000" dirty="0" smtClean="0"/>
                  <a:t>Q1)	</a:t>
                </a:r>
                <a:r>
                  <a:rPr lang="en-GB" sz="2400" dirty="0" smtClean="0"/>
                  <a:t>Translate shape A two squares right and 3 squares up </a:t>
                </a:r>
                <a14:m>
                  <m:oMath xmlns:m="http://schemas.openxmlformats.org/officeDocument/2006/math">
                    <m:d>
                      <m:dPr>
                        <m:begChr m:val="["/>
                        <m:endChr m:val="]"/>
                        <m:ctrlPr>
                          <a:rPr lang="en-GB" sz="2400" i="1" smtClean="0">
                            <a:latin typeface="Cambria Math"/>
                          </a:rPr>
                        </m:ctrlPr>
                      </m:dPr>
                      <m:e>
                        <m:eqArr>
                          <m:eqArrPr>
                            <m:ctrlPr>
                              <a:rPr lang="en-GB" sz="2400" b="0" i="1" smtClean="0">
                                <a:latin typeface="Cambria Math"/>
                              </a:rPr>
                            </m:ctrlPr>
                          </m:eqArrPr>
                          <m:e>
                            <m:r>
                              <a:rPr lang="en-GB" sz="2400" b="0" i="1" smtClean="0">
                                <a:latin typeface="Cambria Math"/>
                              </a:rPr>
                              <m:t>2</m:t>
                            </m:r>
                          </m:e>
                          <m:e>
                            <m:r>
                              <a:rPr lang="en-GB" sz="2400" b="0" i="1" smtClean="0">
                                <a:latin typeface="Cambria Math"/>
                              </a:rPr>
                              <m:t>3</m:t>
                            </m:r>
                          </m:e>
                        </m:eqArr>
                      </m:e>
                    </m:d>
                  </m:oMath>
                </a14:m>
                <a:endParaRPr lang="en-GB" sz="2400" dirty="0" smtClean="0"/>
              </a:p>
              <a:p>
                <a:r>
                  <a:rPr lang="en-GB" sz="2400" dirty="0" smtClean="0"/>
                  <a:t>	Label the image C.</a:t>
                </a:r>
              </a:p>
              <a:p>
                <a:endParaRPr lang="en-GB" sz="2400" dirty="0"/>
              </a:p>
              <a:p>
                <a:r>
                  <a:rPr lang="en-GB" sz="2400" dirty="0" smtClean="0"/>
                  <a:t>Q2)  	Describe the translation which moves shape B to shape A.</a:t>
                </a:r>
                <a:endParaRPr lang="en-GB"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464809" y="795149"/>
                <a:ext cx="8424936" cy="1813766"/>
              </a:xfrm>
              <a:prstGeom prst="rect">
                <a:avLst/>
              </a:prstGeom>
              <a:blipFill rotWithShape="1">
                <a:blip r:embed="rId4"/>
                <a:stretch>
                  <a:fillRect l="-1085" b="-6711"/>
                </a:stretch>
              </a:blipFill>
            </p:spPr>
            <p:txBody>
              <a:bodyPr/>
              <a:lstStyle/>
              <a:p>
                <a:r>
                  <a:rPr lang="en-GB">
                    <a:noFill/>
                  </a:rPr>
                  <a:t> </a:t>
                </a:r>
              </a:p>
            </p:txBody>
          </p:sp>
        </mc:Fallback>
      </mc:AlternateContent>
    </p:spTree>
    <p:extLst>
      <p:ext uri="{BB962C8B-B14F-4D97-AF65-F5344CB8AC3E}">
        <p14:creationId xmlns:p14="http://schemas.microsoft.com/office/powerpoint/2010/main" val="477059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03576880"/>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5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What</a:t>
                      </a:r>
                      <a:r>
                        <a:rPr lang="en-GB" sz="2800" baseline="0" dirty="0" smtClean="0">
                          <a:solidFill>
                            <a:schemeClr val="tx1"/>
                          </a:solidFill>
                        </a:rPr>
                        <a:t> information would you need to give someone in order for them to rotate a shape accurately?</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7355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7" name="Rectangle 5"/>
          <p:cNvSpPr>
            <a:spLocks noGrp="1" noChangeArrowheads="1"/>
          </p:cNvSpPr>
          <p:nvPr>
            <p:ph type="title" idx="4294967295"/>
          </p:nvPr>
        </p:nvSpPr>
        <p:spPr bwMode="auto">
          <a:xfrm>
            <a:off x="152400" y="152400"/>
            <a:ext cx="7772400" cy="60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GB" sz="2800" b="1" dirty="0" smtClean="0">
                <a:solidFill>
                  <a:srgbClr val="5B0091"/>
                </a:solidFill>
              </a:rPr>
              <a:t>Level 6 - Find </a:t>
            </a:r>
            <a:r>
              <a:rPr lang="en-GB" sz="2800" b="1" dirty="0">
                <a:solidFill>
                  <a:srgbClr val="5B0091"/>
                </a:solidFill>
              </a:rPr>
              <a:t>the missing lengths</a:t>
            </a:r>
          </a:p>
        </p:txBody>
      </p:sp>
      <p:sp>
        <p:nvSpPr>
          <p:cNvPr id="438278" name="Text Box 6"/>
          <p:cNvSpPr txBox="1">
            <a:spLocks noChangeArrowheads="1"/>
          </p:cNvSpPr>
          <p:nvPr/>
        </p:nvSpPr>
        <p:spPr bwMode="auto">
          <a:xfrm>
            <a:off x="213986" y="908720"/>
            <a:ext cx="85169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The second shape is an enlargement of the first shape.</a:t>
            </a:r>
          </a:p>
          <a:p>
            <a:r>
              <a:rPr lang="en-US" sz="2800" dirty="0"/>
              <a:t>What are the missing lengths? </a:t>
            </a:r>
            <a:endParaRPr lang="en-US" sz="2800" dirty="0" smtClean="0"/>
          </a:p>
          <a:p>
            <a:r>
              <a:rPr lang="en-US" sz="2800" dirty="0" smtClean="0"/>
              <a:t>What is the angle marked x?</a:t>
            </a:r>
            <a:endParaRPr lang="en-GB" sz="2800" dirty="0"/>
          </a:p>
        </p:txBody>
      </p:sp>
      <p:sp>
        <p:nvSpPr>
          <p:cNvPr id="438286" name="Freeform 14"/>
          <p:cNvSpPr>
            <a:spLocks/>
          </p:cNvSpPr>
          <p:nvPr/>
        </p:nvSpPr>
        <p:spPr bwMode="auto">
          <a:xfrm>
            <a:off x="1408113" y="3152775"/>
            <a:ext cx="1660525" cy="2041525"/>
          </a:xfrm>
          <a:custGeom>
            <a:avLst/>
            <a:gdLst>
              <a:gd name="T0" fmla="*/ 0 w 272"/>
              <a:gd name="T1" fmla="*/ 907 h 907"/>
              <a:gd name="T2" fmla="*/ 0 w 272"/>
              <a:gd name="T3" fmla="*/ 0 h 907"/>
              <a:gd name="T4" fmla="*/ 272 w 272"/>
              <a:gd name="T5" fmla="*/ 0 h 907"/>
              <a:gd name="T6" fmla="*/ 272 w 272"/>
              <a:gd name="T7" fmla="*/ 499 h 907"/>
              <a:gd name="T8" fmla="*/ 0 w 272"/>
              <a:gd name="T9" fmla="*/ 907 h 907"/>
            </a:gdLst>
            <a:ahLst/>
            <a:cxnLst>
              <a:cxn ang="0">
                <a:pos x="T0" y="T1"/>
              </a:cxn>
              <a:cxn ang="0">
                <a:pos x="T2" y="T3"/>
              </a:cxn>
              <a:cxn ang="0">
                <a:pos x="T4" y="T5"/>
              </a:cxn>
              <a:cxn ang="0">
                <a:pos x="T6" y="T7"/>
              </a:cxn>
              <a:cxn ang="0">
                <a:pos x="T8" y="T9"/>
              </a:cxn>
            </a:cxnLst>
            <a:rect l="0" t="0" r="r" b="b"/>
            <a:pathLst>
              <a:path w="272" h="907">
                <a:moveTo>
                  <a:pt x="0" y="907"/>
                </a:moveTo>
                <a:lnTo>
                  <a:pt x="0" y="0"/>
                </a:lnTo>
                <a:lnTo>
                  <a:pt x="272" y="0"/>
                </a:lnTo>
                <a:lnTo>
                  <a:pt x="272" y="499"/>
                </a:lnTo>
                <a:lnTo>
                  <a:pt x="0" y="907"/>
                </a:lnTo>
                <a:close/>
              </a:path>
            </a:pathLst>
          </a:custGeom>
          <a:solidFill>
            <a:schemeClr val="bg2"/>
          </a:solidFill>
          <a:ln w="28575" cmpd="sng">
            <a:solidFill>
              <a:schemeClr val="tx1"/>
            </a:solidFill>
            <a:round/>
            <a:headEnd/>
            <a:tailEnd/>
          </a:ln>
          <a:effectLst/>
        </p:spPr>
        <p:txBody>
          <a:bodyPr/>
          <a:lstStyle/>
          <a:p>
            <a:endParaRPr lang="en-GB"/>
          </a:p>
        </p:txBody>
      </p:sp>
      <p:sp>
        <p:nvSpPr>
          <p:cNvPr id="438289" name="Line 17"/>
          <p:cNvSpPr>
            <a:spLocks noChangeShapeType="1"/>
          </p:cNvSpPr>
          <p:nvPr/>
        </p:nvSpPr>
        <p:spPr bwMode="auto">
          <a:xfrm>
            <a:off x="1258888" y="3152775"/>
            <a:ext cx="0" cy="206533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0" name="Line 18"/>
          <p:cNvSpPr>
            <a:spLocks noChangeShapeType="1"/>
          </p:cNvSpPr>
          <p:nvPr/>
        </p:nvSpPr>
        <p:spPr bwMode="auto">
          <a:xfrm>
            <a:off x="1433513" y="3068638"/>
            <a:ext cx="1609725" cy="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1" name="Line 19"/>
          <p:cNvSpPr>
            <a:spLocks noChangeShapeType="1"/>
          </p:cNvSpPr>
          <p:nvPr/>
        </p:nvSpPr>
        <p:spPr bwMode="auto">
          <a:xfrm>
            <a:off x="3201988" y="3152775"/>
            <a:ext cx="0" cy="115728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2" name="Line 20"/>
          <p:cNvSpPr>
            <a:spLocks noChangeShapeType="1"/>
          </p:cNvSpPr>
          <p:nvPr/>
        </p:nvSpPr>
        <p:spPr bwMode="auto">
          <a:xfrm flipV="1">
            <a:off x="1431925" y="4391025"/>
            <a:ext cx="1612900" cy="90963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5" name="Freeform 23"/>
          <p:cNvSpPr>
            <a:spLocks noChangeAspect="1"/>
          </p:cNvSpPr>
          <p:nvPr/>
        </p:nvSpPr>
        <p:spPr bwMode="auto">
          <a:xfrm>
            <a:off x="5200650" y="2582863"/>
            <a:ext cx="2489200" cy="3062287"/>
          </a:xfrm>
          <a:custGeom>
            <a:avLst/>
            <a:gdLst>
              <a:gd name="T0" fmla="*/ 0 w 272"/>
              <a:gd name="T1" fmla="*/ 907 h 907"/>
              <a:gd name="T2" fmla="*/ 0 w 272"/>
              <a:gd name="T3" fmla="*/ 0 h 907"/>
              <a:gd name="T4" fmla="*/ 272 w 272"/>
              <a:gd name="T5" fmla="*/ 0 h 907"/>
              <a:gd name="T6" fmla="*/ 272 w 272"/>
              <a:gd name="T7" fmla="*/ 499 h 907"/>
              <a:gd name="T8" fmla="*/ 0 w 272"/>
              <a:gd name="T9" fmla="*/ 907 h 907"/>
            </a:gdLst>
            <a:ahLst/>
            <a:cxnLst>
              <a:cxn ang="0">
                <a:pos x="T0" y="T1"/>
              </a:cxn>
              <a:cxn ang="0">
                <a:pos x="T2" y="T3"/>
              </a:cxn>
              <a:cxn ang="0">
                <a:pos x="T4" y="T5"/>
              </a:cxn>
              <a:cxn ang="0">
                <a:pos x="T6" y="T7"/>
              </a:cxn>
              <a:cxn ang="0">
                <a:pos x="T8" y="T9"/>
              </a:cxn>
            </a:cxnLst>
            <a:rect l="0" t="0" r="r" b="b"/>
            <a:pathLst>
              <a:path w="272" h="907">
                <a:moveTo>
                  <a:pt x="0" y="907"/>
                </a:moveTo>
                <a:lnTo>
                  <a:pt x="0" y="0"/>
                </a:lnTo>
                <a:lnTo>
                  <a:pt x="272" y="0"/>
                </a:lnTo>
                <a:lnTo>
                  <a:pt x="272" y="499"/>
                </a:lnTo>
                <a:lnTo>
                  <a:pt x="0" y="907"/>
                </a:lnTo>
                <a:close/>
              </a:path>
            </a:pathLst>
          </a:custGeom>
          <a:solidFill>
            <a:schemeClr val="bg2"/>
          </a:solidFill>
          <a:ln w="28575" cmpd="sng">
            <a:solidFill>
              <a:schemeClr val="tx1"/>
            </a:solidFill>
            <a:round/>
            <a:headEnd/>
            <a:tailEnd/>
          </a:ln>
          <a:effectLst/>
        </p:spPr>
        <p:txBody>
          <a:bodyPr/>
          <a:lstStyle/>
          <a:p>
            <a:endParaRPr lang="en-GB"/>
          </a:p>
        </p:txBody>
      </p:sp>
      <p:sp>
        <p:nvSpPr>
          <p:cNvPr id="438296" name="Line 24"/>
          <p:cNvSpPr>
            <a:spLocks noChangeAspect="1" noChangeShapeType="1"/>
          </p:cNvSpPr>
          <p:nvPr/>
        </p:nvSpPr>
        <p:spPr bwMode="auto">
          <a:xfrm>
            <a:off x="5078413" y="2582863"/>
            <a:ext cx="0" cy="309880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7" name="Line 25"/>
          <p:cNvSpPr>
            <a:spLocks noChangeAspect="1" noChangeShapeType="1"/>
          </p:cNvSpPr>
          <p:nvPr/>
        </p:nvSpPr>
        <p:spPr bwMode="auto">
          <a:xfrm>
            <a:off x="5238750" y="2492375"/>
            <a:ext cx="2414588" cy="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8" name="Line 26"/>
          <p:cNvSpPr>
            <a:spLocks noChangeAspect="1" noChangeShapeType="1"/>
          </p:cNvSpPr>
          <p:nvPr/>
        </p:nvSpPr>
        <p:spPr bwMode="auto">
          <a:xfrm>
            <a:off x="7812088" y="2582863"/>
            <a:ext cx="0" cy="1735137"/>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9" name="Line 27"/>
          <p:cNvSpPr>
            <a:spLocks noChangeAspect="1" noChangeShapeType="1"/>
          </p:cNvSpPr>
          <p:nvPr/>
        </p:nvSpPr>
        <p:spPr bwMode="auto">
          <a:xfrm flipV="1">
            <a:off x="5235575" y="4389438"/>
            <a:ext cx="2419350" cy="1363662"/>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300" name="Text Box 28"/>
          <p:cNvSpPr txBox="1">
            <a:spLocks noChangeArrowheads="1"/>
          </p:cNvSpPr>
          <p:nvPr/>
        </p:nvSpPr>
        <p:spPr bwMode="auto">
          <a:xfrm>
            <a:off x="1816100" y="2611438"/>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4 cm</a:t>
            </a:r>
            <a:endParaRPr lang="en-GB">
              <a:solidFill>
                <a:srgbClr val="FF6600"/>
              </a:solidFill>
            </a:endParaRPr>
          </a:p>
        </p:txBody>
      </p:sp>
      <p:sp>
        <p:nvSpPr>
          <p:cNvPr id="438301" name="Text Box 29"/>
          <p:cNvSpPr txBox="1">
            <a:spLocks noChangeArrowheads="1"/>
          </p:cNvSpPr>
          <p:nvPr/>
        </p:nvSpPr>
        <p:spPr bwMode="auto">
          <a:xfrm>
            <a:off x="6024563" y="2060575"/>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6 cm</a:t>
            </a:r>
            <a:endParaRPr lang="en-GB"/>
          </a:p>
        </p:txBody>
      </p:sp>
      <p:sp>
        <p:nvSpPr>
          <p:cNvPr id="438302" name="Text Box 30"/>
          <p:cNvSpPr txBox="1">
            <a:spLocks noChangeArrowheads="1"/>
          </p:cNvSpPr>
          <p:nvPr/>
        </p:nvSpPr>
        <p:spPr bwMode="auto">
          <a:xfrm>
            <a:off x="395288" y="3956050"/>
            <a:ext cx="6367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5 </a:t>
            </a:r>
            <a:r>
              <a:rPr lang="en-US" dirty="0"/>
              <a:t>cm</a:t>
            </a:r>
            <a:endParaRPr lang="en-GB" dirty="0"/>
          </a:p>
        </p:txBody>
      </p:sp>
      <p:sp>
        <p:nvSpPr>
          <p:cNvPr id="438303" name="Text Box 31"/>
          <p:cNvSpPr txBox="1">
            <a:spLocks noChangeArrowheads="1"/>
          </p:cNvSpPr>
          <p:nvPr/>
        </p:nvSpPr>
        <p:spPr bwMode="auto">
          <a:xfrm>
            <a:off x="2214563" y="4868863"/>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5 cm</a:t>
            </a:r>
            <a:endParaRPr lang="en-GB">
              <a:solidFill>
                <a:srgbClr val="FF6600"/>
              </a:solidFill>
            </a:endParaRPr>
          </a:p>
        </p:txBody>
      </p:sp>
      <p:sp>
        <p:nvSpPr>
          <p:cNvPr id="438304" name="Text Box 32"/>
          <p:cNvSpPr txBox="1">
            <a:spLocks noChangeArrowheads="1"/>
          </p:cNvSpPr>
          <p:nvPr/>
        </p:nvSpPr>
        <p:spPr bwMode="auto">
          <a:xfrm>
            <a:off x="3276600" y="3502025"/>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3 cm</a:t>
            </a:r>
            <a:endParaRPr lang="en-GB"/>
          </a:p>
        </p:txBody>
      </p:sp>
      <p:sp>
        <p:nvSpPr>
          <p:cNvPr id="438305" name="Text Box 33"/>
          <p:cNvSpPr txBox="1">
            <a:spLocks noChangeArrowheads="1"/>
          </p:cNvSpPr>
          <p:nvPr/>
        </p:nvSpPr>
        <p:spPr bwMode="auto">
          <a:xfrm>
            <a:off x="4211638" y="3903663"/>
            <a:ext cx="7008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15cm</a:t>
            </a:r>
            <a:endParaRPr lang="en-GB" dirty="0"/>
          </a:p>
        </p:txBody>
      </p:sp>
      <p:sp>
        <p:nvSpPr>
          <p:cNvPr id="438306" name="Text Box 34"/>
          <p:cNvSpPr txBox="1">
            <a:spLocks noChangeArrowheads="1"/>
          </p:cNvSpPr>
          <p:nvPr/>
        </p:nvSpPr>
        <p:spPr bwMode="auto">
          <a:xfrm>
            <a:off x="6588125" y="4987925"/>
            <a:ext cx="7537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12 </a:t>
            </a:r>
            <a:r>
              <a:rPr lang="en-US" dirty="0"/>
              <a:t>cm</a:t>
            </a:r>
            <a:endParaRPr lang="en-GB" dirty="0"/>
          </a:p>
        </p:txBody>
      </p:sp>
      <p:sp>
        <p:nvSpPr>
          <p:cNvPr id="438307" name="Text Box 35"/>
          <p:cNvSpPr txBox="1">
            <a:spLocks noChangeArrowheads="1"/>
          </p:cNvSpPr>
          <p:nvPr/>
        </p:nvSpPr>
        <p:spPr bwMode="auto">
          <a:xfrm>
            <a:off x="7831138" y="322262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4.5 cm</a:t>
            </a:r>
            <a:endParaRPr lang="en-GB">
              <a:solidFill>
                <a:srgbClr val="FF6600"/>
              </a:solidFill>
            </a:endParaRPr>
          </a:p>
        </p:txBody>
      </p:sp>
      <p:sp>
        <p:nvSpPr>
          <p:cNvPr id="438308" name="Text Box 36"/>
          <p:cNvSpPr txBox="1">
            <a:spLocks noChangeArrowheads="1"/>
          </p:cNvSpPr>
          <p:nvPr/>
        </p:nvSpPr>
        <p:spPr bwMode="auto">
          <a:xfrm>
            <a:off x="1835150" y="2565400"/>
            <a:ext cx="811213"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a:t>
            </a:r>
            <a:endParaRPr lang="en-GB"/>
          </a:p>
        </p:txBody>
      </p:sp>
      <p:sp>
        <p:nvSpPr>
          <p:cNvPr id="438309" name="Text Box 37"/>
          <p:cNvSpPr txBox="1">
            <a:spLocks noChangeArrowheads="1"/>
          </p:cNvSpPr>
          <p:nvPr/>
        </p:nvSpPr>
        <p:spPr bwMode="auto">
          <a:xfrm>
            <a:off x="7885113" y="3222625"/>
            <a:ext cx="1008062"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  ?</a:t>
            </a:r>
            <a:endParaRPr lang="en-GB"/>
          </a:p>
        </p:txBody>
      </p:sp>
      <p:sp>
        <p:nvSpPr>
          <p:cNvPr id="438310" name="Text Box 38"/>
          <p:cNvSpPr txBox="1">
            <a:spLocks noChangeArrowheads="1"/>
          </p:cNvSpPr>
          <p:nvPr/>
        </p:nvSpPr>
        <p:spPr bwMode="auto">
          <a:xfrm>
            <a:off x="2268538" y="4868863"/>
            <a:ext cx="1008062"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  ?</a:t>
            </a:r>
            <a:endParaRPr lang="en-GB"/>
          </a:p>
        </p:txBody>
      </p:sp>
      <p:sp>
        <p:nvSpPr>
          <p:cNvPr id="438311" name="Text Box 39"/>
          <p:cNvSpPr txBox="1">
            <a:spLocks noChangeArrowheads="1"/>
          </p:cNvSpPr>
          <p:nvPr/>
        </p:nvSpPr>
        <p:spPr bwMode="auto">
          <a:xfrm>
            <a:off x="1752600" y="2514600"/>
            <a:ext cx="574196"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solidFill>
                  <a:srgbClr val="FF6600"/>
                </a:solidFill>
              </a:rPr>
              <a:t>?cm</a:t>
            </a:r>
            <a:endParaRPr lang="en-GB" dirty="0">
              <a:solidFill>
                <a:srgbClr val="FF6600"/>
              </a:solidFill>
            </a:endParaRPr>
          </a:p>
        </p:txBody>
      </p:sp>
      <p:sp>
        <p:nvSpPr>
          <p:cNvPr id="438312" name="Text Box 40"/>
          <p:cNvSpPr txBox="1">
            <a:spLocks noChangeArrowheads="1"/>
          </p:cNvSpPr>
          <p:nvPr/>
        </p:nvSpPr>
        <p:spPr bwMode="auto">
          <a:xfrm>
            <a:off x="7924800" y="3200400"/>
            <a:ext cx="574196"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rgbClr val="FF6600"/>
                </a:solidFill>
              </a:rPr>
              <a:t>?</a:t>
            </a:r>
            <a:r>
              <a:rPr lang="en-GB" dirty="0" smtClean="0">
                <a:solidFill>
                  <a:srgbClr val="FF6600"/>
                </a:solidFill>
              </a:rPr>
              <a:t>cm</a:t>
            </a:r>
            <a:endParaRPr lang="en-GB" dirty="0">
              <a:solidFill>
                <a:srgbClr val="FF6600"/>
              </a:solidFill>
            </a:endParaRPr>
          </a:p>
        </p:txBody>
      </p:sp>
      <p:sp>
        <p:nvSpPr>
          <p:cNvPr id="438313" name="Text Box 41"/>
          <p:cNvSpPr txBox="1">
            <a:spLocks noChangeArrowheads="1"/>
          </p:cNvSpPr>
          <p:nvPr/>
        </p:nvSpPr>
        <p:spPr bwMode="auto">
          <a:xfrm>
            <a:off x="2286000" y="4876800"/>
            <a:ext cx="627095"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smtClean="0">
                <a:solidFill>
                  <a:srgbClr val="FF6600"/>
                </a:solidFill>
              </a:rPr>
              <a:t>? </a:t>
            </a:r>
            <a:r>
              <a:rPr lang="en-GB" dirty="0">
                <a:solidFill>
                  <a:srgbClr val="FF6600"/>
                </a:solidFill>
              </a:rPr>
              <a:t>cm</a:t>
            </a:r>
          </a:p>
        </p:txBody>
      </p:sp>
      <p:sp>
        <p:nvSpPr>
          <p:cNvPr id="32" name="TextBox 31"/>
          <p:cNvSpPr txBox="1"/>
          <p:nvPr/>
        </p:nvSpPr>
        <p:spPr>
          <a:xfrm>
            <a:off x="1392948" y="3161063"/>
            <a:ext cx="606185" cy="369332"/>
          </a:xfrm>
          <a:prstGeom prst="rect">
            <a:avLst/>
          </a:prstGeom>
          <a:noFill/>
        </p:spPr>
        <p:txBody>
          <a:bodyPr wrap="square" rtlCol="0">
            <a:spAutoFit/>
          </a:bodyPr>
          <a:lstStyle/>
          <a:p>
            <a:r>
              <a:rPr lang="en-GB" b="1" dirty="0" smtClean="0"/>
              <a:t>90</a:t>
            </a:r>
            <a:r>
              <a:rPr lang="en-GB" b="1" baseline="30000" dirty="0" smtClean="0"/>
              <a:t>0</a:t>
            </a:r>
            <a:endParaRPr lang="en-GB" b="1" baseline="30000" dirty="0"/>
          </a:p>
        </p:txBody>
      </p:sp>
      <p:sp>
        <p:nvSpPr>
          <p:cNvPr id="33" name="TextBox 32"/>
          <p:cNvSpPr txBox="1"/>
          <p:nvPr/>
        </p:nvSpPr>
        <p:spPr>
          <a:xfrm>
            <a:off x="7046286" y="3959225"/>
            <a:ext cx="866147" cy="369332"/>
          </a:xfrm>
          <a:prstGeom prst="rect">
            <a:avLst/>
          </a:prstGeom>
          <a:noFill/>
        </p:spPr>
        <p:txBody>
          <a:bodyPr wrap="square" rtlCol="0">
            <a:spAutoFit/>
          </a:bodyPr>
          <a:lstStyle/>
          <a:p>
            <a:r>
              <a:rPr lang="en-GB" b="1" dirty="0" smtClean="0"/>
              <a:t>120</a:t>
            </a:r>
            <a:r>
              <a:rPr lang="en-GB" b="1" baseline="30000" dirty="0" smtClean="0"/>
              <a:t>0</a:t>
            </a:r>
            <a:endParaRPr lang="en-GB" b="1" baseline="30000" dirty="0"/>
          </a:p>
        </p:txBody>
      </p:sp>
      <p:sp>
        <p:nvSpPr>
          <p:cNvPr id="34" name="TextBox 33"/>
          <p:cNvSpPr txBox="1"/>
          <p:nvPr/>
        </p:nvSpPr>
        <p:spPr>
          <a:xfrm>
            <a:off x="2571174" y="3202627"/>
            <a:ext cx="606185" cy="369332"/>
          </a:xfrm>
          <a:prstGeom prst="rect">
            <a:avLst/>
          </a:prstGeom>
          <a:noFill/>
        </p:spPr>
        <p:txBody>
          <a:bodyPr wrap="square" rtlCol="0">
            <a:spAutoFit/>
          </a:bodyPr>
          <a:lstStyle/>
          <a:p>
            <a:r>
              <a:rPr lang="en-GB" b="1" dirty="0" smtClean="0"/>
              <a:t>90</a:t>
            </a:r>
            <a:r>
              <a:rPr lang="en-GB" b="1" baseline="30000" dirty="0" smtClean="0"/>
              <a:t>0</a:t>
            </a:r>
            <a:endParaRPr lang="en-GB" b="1" baseline="30000" dirty="0"/>
          </a:p>
        </p:txBody>
      </p:sp>
      <p:sp>
        <p:nvSpPr>
          <p:cNvPr id="35" name="TextBox 34"/>
          <p:cNvSpPr txBox="1"/>
          <p:nvPr/>
        </p:nvSpPr>
        <p:spPr>
          <a:xfrm>
            <a:off x="1383172" y="4716503"/>
            <a:ext cx="606185" cy="369332"/>
          </a:xfrm>
          <a:prstGeom prst="rect">
            <a:avLst/>
          </a:prstGeom>
          <a:noFill/>
        </p:spPr>
        <p:txBody>
          <a:bodyPr wrap="square" rtlCol="0">
            <a:spAutoFit/>
          </a:bodyPr>
          <a:lstStyle/>
          <a:p>
            <a:r>
              <a:rPr lang="en-GB" b="1" dirty="0"/>
              <a:t>x</a:t>
            </a:r>
            <a:r>
              <a:rPr lang="en-GB" b="1" baseline="30000" dirty="0" smtClean="0"/>
              <a:t>0</a:t>
            </a:r>
            <a:endParaRPr lang="en-GB" b="1" baseline="30000" dirty="0"/>
          </a:p>
        </p:txBody>
      </p:sp>
    </p:spTree>
    <p:extLst>
      <p:ext uri="{BB962C8B-B14F-4D97-AF65-F5344CB8AC3E}">
        <p14:creationId xmlns:p14="http://schemas.microsoft.com/office/powerpoint/2010/main" val="2738991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626" name="Rectangle 202"/>
          <p:cNvSpPr>
            <a:spLocks noChangeArrowheads="1"/>
          </p:cNvSpPr>
          <p:nvPr/>
        </p:nvSpPr>
        <p:spPr bwMode="auto">
          <a:xfrm>
            <a:off x="381000" y="2971800"/>
            <a:ext cx="3200400" cy="3048000"/>
          </a:xfrm>
          <a:prstGeom prst="rect">
            <a:avLst/>
          </a:prstGeom>
          <a:solidFill>
            <a:srgbClr val="AADF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28" name="Rectangle 4"/>
          <p:cNvSpPr>
            <a:spLocks noGrp="1" noChangeArrowheads="1"/>
          </p:cNvSpPr>
          <p:nvPr>
            <p:ph type="title" idx="4294967295"/>
          </p:nvPr>
        </p:nvSpPr>
        <p:spPr>
          <a:xfrm>
            <a:off x="152400" y="152400"/>
            <a:ext cx="8839200" cy="609600"/>
          </a:xfrm>
          <a:noFill/>
          <a:ln/>
        </p:spPr>
        <p:txBody>
          <a:bodyPr>
            <a:noAutofit/>
          </a:bodyPr>
          <a:lstStyle/>
          <a:p>
            <a:r>
              <a:rPr lang="en-GB" sz="3600" dirty="0" smtClean="0">
                <a:solidFill>
                  <a:srgbClr val="5B0091"/>
                </a:solidFill>
              </a:rPr>
              <a:t>Level 6 - Combining </a:t>
            </a:r>
            <a:r>
              <a:rPr lang="en-GB" sz="3600" dirty="0">
                <a:solidFill>
                  <a:srgbClr val="5B0091"/>
                </a:solidFill>
              </a:rPr>
              <a:t>transformations</a:t>
            </a:r>
            <a:endParaRPr lang="en-GB" sz="3600" dirty="0"/>
          </a:p>
        </p:txBody>
      </p:sp>
      <p:sp>
        <p:nvSpPr>
          <p:cNvPr id="487441" name="Text Box 17"/>
          <p:cNvSpPr txBox="1">
            <a:spLocks noChangeArrowheads="1"/>
          </p:cNvSpPr>
          <p:nvPr/>
        </p:nvSpPr>
        <p:spPr bwMode="auto">
          <a:xfrm>
            <a:off x="304800" y="969818"/>
            <a:ext cx="85169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a:t>When one transformation is followed by another, the resulting change can often be described by a single transformation. </a:t>
            </a:r>
            <a:endParaRPr lang="en-GB" sz="2400"/>
          </a:p>
        </p:txBody>
      </p:sp>
      <p:sp>
        <p:nvSpPr>
          <p:cNvPr id="487442" name="Text Box 18"/>
          <p:cNvSpPr txBox="1">
            <a:spLocks noChangeArrowheads="1"/>
          </p:cNvSpPr>
          <p:nvPr/>
        </p:nvSpPr>
        <p:spPr bwMode="auto">
          <a:xfrm>
            <a:off x="3975100" y="2123421"/>
            <a:ext cx="50165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2400" dirty="0"/>
              <a:t>R</a:t>
            </a:r>
            <a:r>
              <a:rPr lang="en-US" sz="2400" dirty="0" smtClean="0"/>
              <a:t>eflect </a:t>
            </a:r>
            <a:r>
              <a:rPr lang="en-US" sz="2400" dirty="0"/>
              <a:t>shape A in the line </a:t>
            </a:r>
            <a:r>
              <a:rPr lang="en-US" sz="2400" i="1" dirty="0">
                <a:latin typeface="Times New Roman" pitchFamily="18" charset="0"/>
              </a:rPr>
              <a:t>y</a:t>
            </a:r>
            <a:r>
              <a:rPr lang="en-US" sz="2400" dirty="0"/>
              <a:t> = </a:t>
            </a:r>
            <a:r>
              <a:rPr lang="en-US" sz="2400" i="1" dirty="0">
                <a:latin typeface="Times New Roman" pitchFamily="18" charset="0"/>
              </a:rPr>
              <a:t>x</a:t>
            </a:r>
            <a:r>
              <a:rPr lang="en-US" sz="2400" dirty="0">
                <a:cs typeface="Arial" charset="0"/>
              </a:rPr>
              <a:t> to give its </a:t>
            </a:r>
            <a:r>
              <a:rPr lang="en-US" sz="2400" dirty="0" smtClean="0">
                <a:cs typeface="Arial" charset="0"/>
              </a:rPr>
              <a:t>image. Label the image </a:t>
            </a:r>
            <a:r>
              <a:rPr lang="en-US" sz="2400" dirty="0" smtClean="0"/>
              <a:t>B.</a:t>
            </a:r>
          </a:p>
          <a:p>
            <a:pPr eaLnBrk="0" hangingPunct="0"/>
            <a:endParaRPr lang="en-US" sz="2400" dirty="0" smtClean="0"/>
          </a:p>
          <a:p>
            <a:pPr eaLnBrk="0" hangingPunct="0"/>
            <a:r>
              <a:rPr lang="en-US" sz="2400" dirty="0" smtClean="0"/>
              <a:t>Then rotate B through 90</a:t>
            </a:r>
            <a:r>
              <a:rPr lang="en-US" sz="2400" dirty="0" smtClean="0">
                <a:cs typeface="Arial" charset="0"/>
              </a:rPr>
              <a:t>° about the origin</a:t>
            </a:r>
            <a:r>
              <a:rPr lang="en-US" sz="2400" dirty="0" smtClean="0"/>
              <a:t> to give</a:t>
            </a:r>
            <a:r>
              <a:rPr lang="en-US" sz="2400" dirty="0" smtClean="0">
                <a:cs typeface="Arial" charset="0"/>
              </a:rPr>
              <a:t> its image. Label the image </a:t>
            </a:r>
            <a:r>
              <a:rPr lang="en-US" sz="2400" dirty="0" smtClean="0"/>
              <a:t>C.</a:t>
            </a:r>
          </a:p>
          <a:p>
            <a:pPr eaLnBrk="0" hangingPunct="0"/>
            <a:endParaRPr lang="en-US" sz="2400" dirty="0" smtClean="0"/>
          </a:p>
          <a:p>
            <a:pPr eaLnBrk="0" hangingPunct="0"/>
            <a:r>
              <a:rPr lang="en-US" sz="2400" dirty="0" smtClean="0"/>
              <a:t>What single transformation will map shape A onto C?</a:t>
            </a:r>
            <a:endParaRPr lang="en-GB" sz="2400" dirty="0" smtClean="0"/>
          </a:p>
          <a:p>
            <a:pPr eaLnBrk="0" hangingPunct="0"/>
            <a:endParaRPr lang="en-US" sz="2400" dirty="0" smtClean="0"/>
          </a:p>
          <a:p>
            <a:pPr eaLnBrk="0" hangingPunct="0"/>
            <a:endParaRPr lang="en-GB" sz="2400" dirty="0" smtClean="0"/>
          </a:p>
          <a:p>
            <a:pPr eaLnBrk="0" hangingPunct="0"/>
            <a:endParaRPr lang="en-GB" sz="2400" dirty="0"/>
          </a:p>
        </p:txBody>
      </p:sp>
      <p:grpSp>
        <p:nvGrpSpPr>
          <p:cNvPr id="487615" name="Group 191"/>
          <p:cNvGrpSpPr>
            <a:grpSpLocks/>
          </p:cNvGrpSpPr>
          <p:nvPr/>
        </p:nvGrpSpPr>
        <p:grpSpPr bwMode="auto">
          <a:xfrm>
            <a:off x="609600" y="2895600"/>
            <a:ext cx="2965450" cy="2971800"/>
            <a:chOff x="288" y="1872"/>
            <a:chExt cx="1868" cy="1872"/>
          </a:xfrm>
        </p:grpSpPr>
        <p:sp>
          <p:nvSpPr>
            <p:cNvPr id="487454" name="Rectangle 30"/>
            <p:cNvSpPr>
              <a:spLocks noChangeArrowheads="1"/>
            </p:cNvSpPr>
            <p:nvPr/>
          </p:nvSpPr>
          <p:spPr bwMode="auto">
            <a:xfrm>
              <a:off x="28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5" name="Rectangle 31"/>
            <p:cNvSpPr>
              <a:spLocks noChangeArrowheads="1"/>
            </p:cNvSpPr>
            <p:nvPr/>
          </p:nvSpPr>
          <p:spPr bwMode="auto">
            <a:xfrm>
              <a:off x="43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6" name="Rectangle 32"/>
            <p:cNvSpPr>
              <a:spLocks noChangeArrowheads="1"/>
            </p:cNvSpPr>
            <p:nvPr/>
          </p:nvSpPr>
          <p:spPr bwMode="auto">
            <a:xfrm>
              <a:off x="28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7" name="Rectangle 33"/>
            <p:cNvSpPr>
              <a:spLocks noChangeArrowheads="1"/>
            </p:cNvSpPr>
            <p:nvPr/>
          </p:nvSpPr>
          <p:spPr bwMode="auto">
            <a:xfrm>
              <a:off x="43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8" name="Rectangle 34"/>
            <p:cNvSpPr>
              <a:spLocks noChangeArrowheads="1"/>
            </p:cNvSpPr>
            <p:nvPr/>
          </p:nvSpPr>
          <p:spPr bwMode="auto">
            <a:xfrm>
              <a:off x="576"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9" name="Rectangle 35"/>
            <p:cNvSpPr>
              <a:spLocks noChangeArrowheads="1"/>
            </p:cNvSpPr>
            <p:nvPr/>
          </p:nvSpPr>
          <p:spPr bwMode="auto">
            <a:xfrm>
              <a:off x="720"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0" name="Rectangle 36"/>
            <p:cNvSpPr>
              <a:spLocks noChangeArrowheads="1"/>
            </p:cNvSpPr>
            <p:nvPr/>
          </p:nvSpPr>
          <p:spPr bwMode="auto">
            <a:xfrm>
              <a:off x="576"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1" name="Rectangle 37"/>
            <p:cNvSpPr>
              <a:spLocks noChangeArrowheads="1"/>
            </p:cNvSpPr>
            <p:nvPr/>
          </p:nvSpPr>
          <p:spPr bwMode="auto">
            <a:xfrm>
              <a:off x="720"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2" name="Rectangle 38"/>
            <p:cNvSpPr>
              <a:spLocks noChangeArrowheads="1"/>
            </p:cNvSpPr>
            <p:nvPr/>
          </p:nvSpPr>
          <p:spPr bwMode="auto">
            <a:xfrm>
              <a:off x="28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3" name="Rectangle 39"/>
            <p:cNvSpPr>
              <a:spLocks noChangeArrowheads="1"/>
            </p:cNvSpPr>
            <p:nvPr/>
          </p:nvSpPr>
          <p:spPr bwMode="auto">
            <a:xfrm>
              <a:off x="43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4" name="Rectangle 40"/>
            <p:cNvSpPr>
              <a:spLocks noChangeArrowheads="1"/>
            </p:cNvSpPr>
            <p:nvPr/>
          </p:nvSpPr>
          <p:spPr bwMode="auto">
            <a:xfrm>
              <a:off x="28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5" name="Rectangle 41"/>
            <p:cNvSpPr>
              <a:spLocks noChangeArrowheads="1"/>
            </p:cNvSpPr>
            <p:nvPr/>
          </p:nvSpPr>
          <p:spPr bwMode="auto">
            <a:xfrm>
              <a:off x="43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6" name="Rectangle 42"/>
            <p:cNvSpPr>
              <a:spLocks noChangeArrowheads="1"/>
            </p:cNvSpPr>
            <p:nvPr/>
          </p:nvSpPr>
          <p:spPr bwMode="auto">
            <a:xfrm>
              <a:off x="576"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7" name="Rectangle 43"/>
            <p:cNvSpPr>
              <a:spLocks noChangeArrowheads="1"/>
            </p:cNvSpPr>
            <p:nvPr/>
          </p:nvSpPr>
          <p:spPr bwMode="auto">
            <a:xfrm>
              <a:off x="720"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8" name="Rectangle 44"/>
            <p:cNvSpPr>
              <a:spLocks noChangeArrowheads="1"/>
            </p:cNvSpPr>
            <p:nvPr/>
          </p:nvSpPr>
          <p:spPr bwMode="auto">
            <a:xfrm>
              <a:off x="576"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9" name="Rectangle 45"/>
            <p:cNvSpPr>
              <a:spLocks noChangeArrowheads="1"/>
            </p:cNvSpPr>
            <p:nvPr/>
          </p:nvSpPr>
          <p:spPr bwMode="auto">
            <a:xfrm>
              <a:off x="720"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0" name="Rectangle 46"/>
            <p:cNvSpPr>
              <a:spLocks noChangeArrowheads="1"/>
            </p:cNvSpPr>
            <p:nvPr/>
          </p:nvSpPr>
          <p:spPr bwMode="auto">
            <a:xfrm>
              <a:off x="864"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1" name="Rectangle 47"/>
            <p:cNvSpPr>
              <a:spLocks noChangeArrowheads="1"/>
            </p:cNvSpPr>
            <p:nvPr/>
          </p:nvSpPr>
          <p:spPr bwMode="auto">
            <a:xfrm>
              <a:off x="100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2" name="Rectangle 48"/>
            <p:cNvSpPr>
              <a:spLocks noChangeArrowheads="1"/>
            </p:cNvSpPr>
            <p:nvPr/>
          </p:nvSpPr>
          <p:spPr bwMode="auto">
            <a:xfrm>
              <a:off x="864"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3" name="Rectangle 49"/>
            <p:cNvSpPr>
              <a:spLocks noChangeArrowheads="1"/>
            </p:cNvSpPr>
            <p:nvPr/>
          </p:nvSpPr>
          <p:spPr bwMode="auto">
            <a:xfrm>
              <a:off x="100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4" name="Rectangle 50"/>
            <p:cNvSpPr>
              <a:spLocks noChangeArrowheads="1"/>
            </p:cNvSpPr>
            <p:nvPr/>
          </p:nvSpPr>
          <p:spPr bwMode="auto">
            <a:xfrm>
              <a:off x="115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5" name="Rectangle 51"/>
            <p:cNvSpPr>
              <a:spLocks noChangeArrowheads="1"/>
            </p:cNvSpPr>
            <p:nvPr/>
          </p:nvSpPr>
          <p:spPr bwMode="auto">
            <a:xfrm>
              <a:off x="1296"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6" name="Rectangle 52"/>
            <p:cNvSpPr>
              <a:spLocks noChangeArrowheads="1"/>
            </p:cNvSpPr>
            <p:nvPr/>
          </p:nvSpPr>
          <p:spPr bwMode="auto">
            <a:xfrm>
              <a:off x="115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7" name="Rectangle 53"/>
            <p:cNvSpPr>
              <a:spLocks noChangeArrowheads="1"/>
            </p:cNvSpPr>
            <p:nvPr/>
          </p:nvSpPr>
          <p:spPr bwMode="auto">
            <a:xfrm>
              <a:off x="1296"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8" name="Rectangle 54"/>
            <p:cNvSpPr>
              <a:spLocks noChangeArrowheads="1"/>
            </p:cNvSpPr>
            <p:nvPr/>
          </p:nvSpPr>
          <p:spPr bwMode="auto">
            <a:xfrm>
              <a:off x="864"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9" name="Rectangle 55"/>
            <p:cNvSpPr>
              <a:spLocks noChangeArrowheads="1"/>
            </p:cNvSpPr>
            <p:nvPr/>
          </p:nvSpPr>
          <p:spPr bwMode="auto">
            <a:xfrm>
              <a:off x="100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0" name="Rectangle 56"/>
            <p:cNvSpPr>
              <a:spLocks noChangeArrowheads="1"/>
            </p:cNvSpPr>
            <p:nvPr/>
          </p:nvSpPr>
          <p:spPr bwMode="auto">
            <a:xfrm>
              <a:off x="864"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1" name="Rectangle 57"/>
            <p:cNvSpPr>
              <a:spLocks noChangeArrowheads="1"/>
            </p:cNvSpPr>
            <p:nvPr/>
          </p:nvSpPr>
          <p:spPr bwMode="auto">
            <a:xfrm>
              <a:off x="100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2" name="Rectangle 58"/>
            <p:cNvSpPr>
              <a:spLocks noChangeArrowheads="1"/>
            </p:cNvSpPr>
            <p:nvPr/>
          </p:nvSpPr>
          <p:spPr bwMode="auto">
            <a:xfrm>
              <a:off x="115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3" name="Rectangle 59"/>
            <p:cNvSpPr>
              <a:spLocks noChangeArrowheads="1"/>
            </p:cNvSpPr>
            <p:nvPr/>
          </p:nvSpPr>
          <p:spPr bwMode="auto">
            <a:xfrm>
              <a:off x="1296"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4" name="Rectangle 60"/>
            <p:cNvSpPr>
              <a:spLocks noChangeArrowheads="1"/>
            </p:cNvSpPr>
            <p:nvPr/>
          </p:nvSpPr>
          <p:spPr bwMode="auto">
            <a:xfrm>
              <a:off x="115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5" name="Rectangle 61"/>
            <p:cNvSpPr>
              <a:spLocks noChangeArrowheads="1"/>
            </p:cNvSpPr>
            <p:nvPr/>
          </p:nvSpPr>
          <p:spPr bwMode="auto">
            <a:xfrm>
              <a:off x="1296"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6" name="Rectangle 62"/>
            <p:cNvSpPr>
              <a:spLocks noChangeArrowheads="1"/>
            </p:cNvSpPr>
            <p:nvPr/>
          </p:nvSpPr>
          <p:spPr bwMode="auto">
            <a:xfrm>
              <a:off x="28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7" name="Rectangle 63"/>
            <p:cNvSpPr>
              <a:spLocks noChangeArrowheads="1"/>
            </p:cNvSpPr>
            <p:nvPr/>
          </p:nvSpPr>
          <p:spPr bwMode="auto">
            <a:xfrm>
              <a:off x="43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8" name="Rectangle 64"/>
            <p:cNvSpPr>
              <a:spLocks noChangeArrowheads="1"/>
            </p:cNvSpPr>
            <p:nvPr/>
          </p:nvSpPr>
          <p:spPr bwMode="auto">
            <a:xfrm>
              <a:off x="28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9" name="Rectangle 65"/>
            <p:cNvSpPr>
              <a:spLocks noChangeArrowheads="1"/>
            </p:cNvSpPr>
            <p:nvPr/>
          </p:nvSpPr>
          <p:spPr bwMode="auto">
            <a:xfrm>
              <a:off x="43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0" name="Rectangle 66"/>
            <p:cNvSpPr>
              <a:spLocks noChangeArrowheads="1"/>
            </p:cNvSpPr>
            <p:nvPr/>
          </p:nvSpPr>
          <p:spPr bwMode="auto">
            <a:xfrm>
              <a:off x="576"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1" name="Rectangle 67"/>
            <p:cNvSpPr>
              <a:spLocks noChangeArrowheads="1"/>
            </p:cNvSpPr>
            <p:nvPr/>
          </p:nvSpPr>
          <p:spPr bwMode="auto">
            <a:xfrm>
              <a:off x="720"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2" name="Rectangle 68"/>
            <p:cNvSpPr>
              <a:spLocks noChangeArrowheads="1"/>
            </p:cNvSpPr>
            <p:nvPr/>
          </p:nvSpPr>
          <p:spPr bwMode="auto">
            <a:xfrm>
              <a:off x="576"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3" name="Rectangle 69"/>
            <p:cNvSpPr>
              <a:spLocks noChangeArrowheads="1"/>
            </p:cNvSpPr>
            <p:nvPr/>
          </p:nvSpPr>
          <p:spPr bwMode="auto">
            <a:xfrm>
              <a:off x="720"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4" name="Rectangle 70"/>
            <p:cNvSpPr>
              <a:spLocks noChangeArrowheads="1"/>
            </p:cNvSpPr>
            <p:nvPr/>
          </p:nvSpPr>
          <p:spPr bwMode="auto">
            <a:xfrm>
              <a:off x="28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5" name="Rectangle 71"/>
            <p:cNvSpPr>
              <a:spLocks noChangeArrowheads="1"/>
            </p:cNvSpPr>
            <p:nvPr/>
          </p:nvSpPr>
          <p:spPr bwMode="auto">
            <a:xfrm>
              <a:off x="43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6" name="Rectangle 72"/>
            <p:cNvSpPr>
              <a:spLocks noChangeArrowheads="1"/>
            </p:cNvSpPr>
            <p:nvPr/>
          </p:nvSpPr>
          <p:spPr bwMode="auto">
            <a:xfrm>
              <a:off x="28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7" name="Rectangle 73"/>
            <p:cNvSpPr>
              <a:spLocks noChangeArrowheads="1"/>
            </p:cNvSpPr>
            <p:nvPr/>
          </p:nvSpPr>
          <p:spPr bwMode="auto">
            <a:xfrm>
              <a:off x="43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8" name="Rectangle 74"/>
            <p:cNvSpPr>
              <a:spLocks noChangeArrowheads="1"/>
            </p:cNvSpPr>
            <p:nvPr/>
          </p:nvSpPr>
          <p:spPr bwMode="auto">
            <a:xfrm>
              <a:off x="576"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9" name="Rectangle 75"/>
            <p:cNvSpPr>
              <a:spLocks noChangeArrowheads="1"/>
            </p:cNvSpPr>
            <p:nvPr/>
          </p:nvSpPr>
          <p:spPr bwMode="auto">
            <a:xfrm>
              <a:off x="720"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0" name="Rectangle 76"/>
            <p:cNvSpPr>
              <a:spLocks noChangeArrowheads="1"/>
            </p:cNvSpPr>
            <p:nvPr/>
          </p:nvSpPr>
          <p:spPr bwMode="auto">
            <a:xfrm>
              <a:off x="576"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1" name="Rectangle 77"/>
            <p:cNvSpPr>
              <a:spLocks noChangeArrowheads="1"/>
            </p:cNvSpPr>
            <p:nvPr/>
          </p:nvSpPr>
          <p:spPr bwMode="auto">
            <a:xfrm>
              <a:off x="720"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2" name="Rectangle 78"/>
            <p:cNvSpPr>
              <a:spLocks noChangeArrowheads="1"/>
            </p:cNvSpPr>
            <p:nvPr/>
          </p:nvSpPr>
          <p:spPr bwMode="auto">
            <a:xfrm>
              <a:off x="864"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3" name="Rectangle 79"/>
            <p:cNvSpPr>
              <a:spLocks noChangeArrowheads="1"/>
            </p:cNvSpPr>
            <p:nvPr/>
          </p:nvSpPr>
          <p:spPr bwMode="auto">
            <a:xfrm>
              <a:off x="100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4" name="Rectangle 80"/>
            <p:cNvSpPr>
              <a:spLocks noChangeArrowheads="1"/>
            </p:cNvSpPr>
            <p:nvPr/>
          </p:nvSpPr>
          <p:spPr bwMode="auto">
            <a:xfrm>
              <a:off x="864"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5" name="Rectangle 81"/>
            <p:cNvSpPr>
              <a:spLocks noChangeArrowheads="1"/>
            </p:cNvSpPr>
            <p:nvPr/>
          </p:nvSpPr>
          <p:spPr bwMode="auto">
            <a:xfrm>
              <a:off x="100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6" name="Rectangle 82"/>
            <p:cNvSpPr>
              <a:spLocks noChangeArrowheads="1"/>
            </p:cNvSpPr>
            <p:nvPr/>
          </p:nvSpPr>
          <p:spPr bwMode="auto">
            <a:xfrm>
              <a:off x="115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7" name="Rectangle 83"/>
            <p:cNvSpPr>
              <a:spLocks noChangeArrowheads="1"/>
            </p:cNvSpPr>
            <p:nvPr/>
          </p:nvSpPr>
          <p:spPr bwMode="auto">
            <a:xfrm>
              <a:off x="1296"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8" name="Rectangle 84"/>
            <p:cNvSpPr>
              <a:spLocks noChangeArrowheads="1"/>
            </p:cNvSpPr>
            <p:nvPr/>
          </p:nvSpPr>
          <p:spPr bwMode="auto">
            <a:xfrm>
              <a:off x="115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9" name="Rectangle 85"/>
            <p:cNvSpPr>
              <a:spLocks noChangeArrowheads="1"/>
            </p:cNvSpPr>
            <p:nvPr/>
          </p:nvSpPr>
          <p:spPr bwMode="auto">
            <a:xfrm>
              <a:off x="1296"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0" name="Rectangle 86"/>
            <p:cNvSpPr>
              <a:spLocks noChangeArrowheads="1"/>
            </p:cNvSpPr>
            <p:nvPr/>
          </p:nvSpPr>
          <p:spPr bwMode="auto">
            <a:xfrm>
              <a:off x="864"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1" name="Rectangle 87"/>
            <p:cNvSpPr>
              <a:spLocks noChangeArrowheads="1"/>
            </p:cNvSpPr>
            <p:nvPr/>
          </p:nvSpPr>
          <p:spPr bwMode="auto">
            <a:xfrm>
              <a:off x="100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2" name="Rectangle 88"/>
            <p:cNvSpPr>
              <a:spLocks noChangeArrowheads="1"/>
            </p:cNvSpPr>
            <p:nvPr/>
          </p:nvSpPr>
          <p:spPr bwMode="auto">
            <a:xfrm>
              <a:off x="864"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3" name="Rectangle 89"/>
            <p:cNvSpPr>
              <a:spLocks noChangeArrowheads="1"/>
            </p:cNvSpPr>
            <p:nvPr/>
          </p:nvSpPr>
          <p:spPr bwMode="auto">
            <a:xfrm>
              <a:off x="100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4" name="Rectangle 90"/>
            <p:cNvSpPr>
              <a:spLocks noChangeArrowheads="1"/>
            </p:cNvSpPr>
            <p:nvPr/>
          </p:nvSpPr>
          <p:spPr bwMode="auto">
            <a:xfrm>
              <a:off x="115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5" name="Rectangle 91"/>
            <p:cNvSpPr>
              <a:spLocks noChangeArrowheads="1"/>
            </p:cNvSpPr>
            <p:nvPr/>
          </p:nvSpPr>
          <p:spPr bwMode="auto">
            <a:xfrm>
              <a:off x="1296"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6" name="Rectangle 92"/>
            <p:cNvSpPr>
              <a:spLocks noChangeArrowheads="1"/>
            </p:cNvSpPr>
            <p:nvPr/>
          </p:nvSpPr>
          <p:spPr bwMode="auto">
            <a:xfrm>
              <a:off x="115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7" name="Rectangle 93"/>
            <p:cNvSpPr>
              <a:spLocks noChangeArrowheads="1"/>
            </p:cNvSpPr>
            <p:nvPr/>
          </p:nvSpPr>
          <p:spPr bwMode="auto">
            <a:xfrm>
              <a:off x="1296"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8" name="Rectangle 94"/>
            <p:cNvSpPr>
              <a:spLocks noChangeArrowheads="1"/>
            </p:cNvSpPr>
            <p:nvPr/>
          </p:nvSpPr>
          <p:spPr bwMode="auto">
            <a:xfrm>
              <a:off x="28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9" name="Rectangle 95"/>
            <p:cNvSpPr>
              <a:spLocks noChangeArrowheads="1"/>
            </p:cNvSpPr>
            <p:nvPr/>
          </p:nvSpPr>
          <p:spPr bwMode="auto">
            <a:xfrm>
              <a:off x="43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0" name="Rectangle 96"/>
            <p:cNvSpPr>
              <a:spLocks noChangeArrowheads="1"/>
            </p:cNvSpPr>
            <p:nvPr/>
          </p:nvSpPr>
          <p:spPr bwMode="auto">
            <a:xfrm>
              <a:off x="28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1" name="Rectangle 97"/>
            <p:cNvSpPr>
              <a:spLocks noChangeArrowheads="1"/>
            </p:cNvSpPr>
            <p:nvPr/>
          </p:nvSpPr>
          <p:spPr bwMode="auto">
            <a:xfrm>
              <a:off x="43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2" name="Rectangle 98"/>
            <p:cNvSpPr>
              <a:spLocks noChangeArrowheads="1"/>
            </p:cNvSpPr>
            <p:nvPr/>
          </p:nvSpPr>
          <p:spPr bwMode="auto">
            <a:xfrm>
              <a:off x="576"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3" name="Rectangle 99"/>
            <p:cNvSpPr>
              <a:spLocks noChangeArrowheads="1"/>
            </p:cNvSpPr>
            <p:nvPr/>
          </p:nvSpPr>
          <p:spPr bwMode="auto">
            <a:xfrm>
              <a:off x="720"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4" name="Rectangle 100"/>
            <p:cNvSpPr>
              <a:spLocks noChangeArrowheads="1"/>
            </p:cNvSpPr>
            <p:nvPr/>
          </p:nvSpPr>
          <p:spPr bwMode="auto">
            <a:xfrm>
              <a:off x="576"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5" name="Rectangle 101"/>
            <p:cNvSpPr>
              <a:spLocks noChangeArrowheads="1"/>
            </p:cNvSpPr>
            <p:nvPr/>
          </p:nvSpPr>
          <p:spPr bwMode="auto">
            <a:xfrm>
              <a:off x="720"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6" name="Rectangle 102"/>
            <p:cNvSpPr>
              <a:spLocks noChangeArrowheads="1"/>
            </p:cNvSpPr>
            <p:nvPr/>
          </p:nvSpPr>
          <p:spPr bwMode="auto">
            <a:xfrm>
              <a:off x="864"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7" name="Rectangle 103"/>
            <p:cNvSpPr>
              <a:spLocks noChangeArrowheads="1"/>
            </p:cNvSpPr>
            <p:nvPr/>
          </p:nvSpPr>
          <p:spPr bwMode="auto">
            <a:xfrm>
              <a:off x="100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8" name="Rectangle 104"/>
            <p:cNvSpPr>
              <a:spLocks noChangeArrowheads="1"/>
            </p:cNvSpPr>
            <p:nvPr/>
          </p:nvSpPr>
          <p:spPr bwMode="auto">
            <a:xfrm>
              <a:off x="864"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9" name="Rectangle 105"/>
            <p:cNvSpPr>
              <a:spLocks noChangeArrowheads="1"/>
            </p:cNvSpPr>
            <p:nvPr/>
          </p:nvSpPr>
          <p:spPr bwMode="auto">
            <a:xfrm>
              <a:off x="100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0" name="Rectangle 106"/>
            <p:cNvSpPr>
              <a:spLocks noChangeArrowheads="1"/>
            </p:cNvSpPr>
            <p:nvPr/>
          </p:nvSpPr>
          <p:spPr bwMode="auto">
            <a:xfrm>
              <a:off x="115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1" name="Rectangle 107"/>
            <p:cNvSpPr>
              <a:spLocks noChangeArrowheads="1"/>
            </p:cNvSpPr>
            <p:nvPr/>
          </p:nvSpPr>
          <p:spPr bwMode="auto">
            <a:xfrm>
              <a:off x="1296"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2" name="Rectangle 108"/>
            <p:cNvSpPr>
              <a:spLocks noChangeArrowheads="1"/>
            </p:cNvSpPr>
            <p:nvPr/>
          </p:nvSpPr>
          <p:spPr bwMode="auto">
            <a:xfrm>
              <a:off x="115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3" name="Rectangle 109"/>
            <p:cNvSpPr>
              <a:spLocks noChangeArrowheads="1"/>
            </p:cNvSpPr>
            <p:nvPr/>
          </p:nvSpPr>
          <p:spPr bwMode="auto">
            <a:xfrm>
              <a:off x="1296"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4" name="Rectangle 110"/>
            <p:cNvSpPr>
              <a:spLocks noChangeArrowheads="1"/>
            </p:cNvSpPr>
            <p:nvPr/>
          </p:nvSpPr>
          <p:spPr bwMode="auto">
            <a:xfrm>
              <a:off x="1440"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5" name="Rectangle 111"/>
            <p:cNvSpPr>
              <a:spLocks noChangeArrowheads="1"/>
            </p:cNvSpPr>
            <p:nvPr/>
          </p:nvSpPr>
          <p:spPr bwMode="auto">
            <a:xfrm>
              <a:off x="1584"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6" name="Rectangle 112"/>
            <p:cNvSpPr>
              <a:spLocks noChangeArrowheads="1"/>
            </p:cNvSpPr>
            <p:nvPr/>
          </p:nvSpPr>
          <p:spPr bwMode="auto">
            <a:xfrm>
              <a:off x="1440"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7" name="Rectangle 113"/>
            <p:cNvSpPr>
              <a:spLocks noChangeArrowheads="1"/>
            </p:cNvSpPr>
            <p:nvPr/>
          </p:nvSpPr>
          <p:spPr bwMode="auto">
            <a:xfrm>
              <a:off x="1584"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8" name="Rectangle 114"/>
            <p:cNvSpPr>
              <a:spLocks noChangeArrowheads="1"/>
            </p:cNvSpPr>
            <p:nvPr/>
          </p:nvSpPr>
          <p:spPr bwMode="auto">
            <a:xfrm>
              <a:off x="1440"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9" name="Rectangle 115"/>
            <p:cNvSpPr>
              <a:spLocks noChangeArrowheads="1"/>
            </p:cNvSpPr>
            <p:nvPr/>
          </p:nvSpPr>
          <p:spPr bwMode="auto">
            <a:xfrm>
              <a:off x="1584"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0" name="Rectangle 116"/>
            <p:cNvSpPr>
              <a:spLocks noChangeArrowheads="1"/>
            </p:cNvSpPr>
            <p:nvPr/>
          </p:nvSpPr>
          <p:spPr bwMode="auto">
            <a:xfrm>
              <a:off x="1440"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1" name="Rectangle 117"/>
            <p:cNvSpPr>
              <a:spLocks noChangeArrowheads="1"/>
            </p:cNvSpPr>
            <p:nvPr/>
          </p:nvSpPr>
          <p:spPr bwMode="auto">
            <a:xfrm>
              <a:off x="1584"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2" name="Rectangle 118"/>
            <p:cNvSpPr>
              <a:spLocks noChangeArrowheads="1"/>
            </p:cNvSpPr>
            <p:nvPr/>
          </p:nvSpPr>
          <p:spPr bwMode="auto">
            <a:xfrm>
              <a:off x="1440"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3" name="Rectangle 119"/>
            <p:cNvSpPr>
              <a:spLocks noChangeArrowheads="1"/>
            </p:cNvSpPr>
            <p:nvPr/>
          </p:nvSpPr>
          <p:spPr bwMode="auto">
            <a:xfrm>
              <a:off x="1584"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4" name="Rectangle 120"/>
            <p:cNvSpPr>
              <a:spLocks noChangeArrowheads="1"/>
            </p:cNvSpPr>
            <p:nvPr/>
          </p:nvSpPr>
          <p:spPr bwMode="auto">
            <a:xfrm>
              <a:off x="1440"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5" name="Rectangle 121"/>
            <p:cNvSpPr>
              <a:spLocks noChangeArrowheads="1"/>
            </p:cNvSpPr>
            <p:nvPr/>
          </p:nvSpPr>
          <p:spPr bwMode="auto">
            <a:xfrm>
              <a:off x="1584"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6" name="Rectangle 122"/>
            <p:cNvSpPr>
              <a:spLocks noChangeArrowheads="1"/>
            </p:cNvSpPr>
            <p:nvPr/>
          </p:nvSpPr>
          <p:spPr bwMode="auto">
            <a:xfrm>
              <a:off x="1440"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7" name="Rectangle 123"/>
            <p:cNvSpPr>
              <a:spLocks noChangeArrowheads="1"/>
            </p:cNvSpPr>
            <p:nvPr/>
          </p:nvSpPr>
          <p:spPr bwMode="auto">
            <a:xfrm>
              <a:off x="1584"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8" name="Rectangle 124"/>
            <p:cNvSpPr>
              <a:spLocks noChangeArrowheads="1"/>
            </p:cNvSpPr>
            <p:nvPr/>
          </p:nvSpPr>
          <p:spPr bwMode="auto">
            <a:xfrm>
              <a:off x="1440"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9" name="Rectangle 125"/>
            <p:cNvSpPr>
              <a:spLocks noChangeArrowheads="1"/>
            </p:cNvSpPr>
            <p:nvPr/>
          </p:nvSpPr>
          <p:spPr bwMode="auto">
            <a:xfrm>
              <a:off x="1584"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0" name="Rectangle 126"/>
            <p:cNvSpPr>
              <a:spLocks noChangeArrowheads="1"/>
            </p:cNvSpPr>
            <p:nvPr/>
          </p:nvSpPr>
          <p:spPr bwMode="auto">
            <a:xfrm>
              <a:off x="1440"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1" name="Rectangle 127"/>
            <p:cNvSpPr>
              <a:spLocks noChangeArrowheads="1"/>
            </p:cNvSpPr>
            <p:nvPr/>
          </p:nvSpPr>
          <p:spPr bwMode="auto">
            <a:xfrm>
              <a:off x="1584"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2" name="Rectangle 128"/>
            <p:cNvSpPr>
              <a:spLocks noChangeArrowheads="1"/>
            </p:cNvSpPr>
            <p:nvPr/>
          </p:nvSpPr>
          <p:spPr bwMode="auto">
            <a:xfrm>
              <a:off x="1440"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3" name="Rectangle 129"/>
            <p:cNvSpPr>
              <a:spLocks noChangeArrowheads="1"/>
            </p:cNvSpPr>
            <p:nvPr/>
          </p:nvSpPr>
          <p:spPr bwMode="auto">
            <a:xfrm>
              <a:off x="1584"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7" name="Rectangle 133"/>
            <p:cNvSpPr>
              <a:spLocks noChangeArrowheads="1"/>
            </p:cNvSpPr>
            <p:nvPr/>
          </p:nvSpPr>
          <p:spPr bwMode="auto">
            <a:xfrm>
              <a:off x="28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8" name="Rectangle 134"/>
            <p:cNvSpPr>
              <a:spLocks noChangeArrowheads="1"/>
            </p:cNvSpPr>
            <p:nvPr/>
          </p:nvSpPr>
          <p:spPr bwMode="auto">
            <a:xfrm>
              <a:off x="43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9" name="Rectangle 135"/>
            <p:cNvSpPr>
              <a:spLocks noChangeArrowheads="1"/>
            </p:cNvSpPr>
            <p:nvPr/>
          </p:nvSpPr>
          <p:spPr bwMode="auto">
            <a:xfrm>
              <a:off x="28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0" name="Rectangle 136"/>
            <p:cNvSpPr>
              <a:spLocks noChangeArrowheads="1"/>
            </p:cNvSpPr>
            <p:nvPr/>
          </p:nvSpPr>
          <p:spPr bwMode="auto">
            <a:xfrm>
              <a:off x="43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1" name="Rectangle 137"/>
            <p:cNvSpPr>
              <a:spLocks noChangeArrowheads="1"/>
            </p:cNvSpPr>
            <p:nvPr/>
          </p:nvSpPr>
          <p:spPr bwMode="auto">
            <a:xfrm>
              <a:off x="576"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2" name="Rectangle 138"/>
            <p:cNvSpPr>
              <a:spLocks noChangeArrowheads="1"/>
            </p:cNvSpPr>
            <p:nvPr/>
          </p:nvSpPr>
          <p:spPr bwMode="auto">
            <a:xfrm>
              <a:off x="720"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3" name="Rectangle 139"/>
            <p:cNvSpPr>
              <a:spLocks noChangeArrowheads="1"/>
            </p:cNvSpPr>
            <p:nvPr/>
          </p:nvSpPr>
          <p:spPr bwMode="auto">
            <a:xfrm>
              <a:off x="576"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4" name="Rectangle 140"/>
            <p:cNvSpPr>
              <a:spLocks noChangeArrowheads="1"/>
            </p:cNvSpPr>
            <p:nvPr/>
          </p:nvSpPr>
          <p:spPr bwMode="auto">
            <a:xfrm>
              <a:off x="720"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5" name="Rectangle 141"/>
            <p:cNvSpPr>
              <a:spLocks noChangeArrowheads="1"/>
            </p:cNvSpPr>
            <p:nvPr/>
          </p:nvSpPr>
          <p:spPr bwMode="auto">
            <a:xfrm>
              <a:off x="864"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6" name="Rectangle 142"/>
            <p:cNvSpPr>
              <a:spLocks noChangeArrowheads="1"/>
            </p:cNvSpPr>
            <p:nvPr/>
          </p:nvSpPr>
          <p:spPr bwMode="auto">
            <a:xfrm>
              <a:off x="100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7" name="Rectangle 143"/>
            <p:cNvSpPr>
              <a:spLocks noChangeArrowheads="1"/>
            </p:cNvSpPr>
            <p:nvPr/>
          </p:nvSpPr>
          <p:spPr bwMode="auto">
            <a:xfrm>
              <a:off x="864"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8" name="Rectangle 144"/>
            <p:cNvSpPr>
              <a:spLocks noChangeArrowheads="1"/>
            </p:cNvSpPr>
            <p:nvPr/>
          </p:nvSpPr>
          <p:spPr bwMode="auto">
            <a:xfrm>
              <a:off x="100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9" name="Rectangle 145"/>
            <p:cNvSpPr>
              <a:spLocks noChangeArrowheads="1"/>
            </p:cNvSpPr>
            <p:nvPr/>
          </p:nvSpPr>
          <p:spPr bwMode="auto">
            <a:xfrm>
              <a:off x="115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0" name="Rectangle 146"/>
            <p:cNvSpPr>
              <a:spLocks noChangeArrowheads="1"/>
            </p:cNvSpPr>
            <p:nvPr/>
          </p:nvSpPr>
          <p:spPr bwMode="auto">
            <a:xfrm>
              <a:off x="1296"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1" name="Rectangle 147"/>
            <p:cNvSpPr>
              <a:spLocks noChangeArrowheads="1"/>
            </p:cNvSpPr>
            <p:nvPr/>
          </p:nvSpPr>
          <p:spPr bwMode="auto">
            <a:xfrm>
              <a:off x="115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2" name="Rectangle 148"/>
            <p:cNvSpPr>
              <a:spLocks noChangeArrowheads="1"/>
            </p:cNvSpPr>
            <p:nvPr/>
          </p:nvSpPr>
          <p:spPr bwMode="auto">
            <a:xfrm>
              <a:off x="1296"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3" name="Rectangle 149"/>
            <p:cNvSpPr>
              <a:spLocks noChangeArrowheads="1"/>
            </p:cNvSpPr>
            <p:nvPr/>
          </p:nvSpPr>
          <p:spPr bwMode="auto">
            <a:xfrm>
              <a:off x="1440"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4" name="Rectangle 150"/>
            <p:cNvSpPr>
              <a:spLocks noChangeArrowheads="1"/>
            </p:cNvSpPr>
            <p:nvPr/>
          </p:nvSpPr>
          <p:spPr bwMode="auto">
            <a:xfrm>
              <a:off x="1584"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5" name="Rectangle 151"/>
            <p:cNvSpPr>
              <a:spLocks noChangeArrowheads="1"/>
            </p:cNvSpPr>
            <p:nvPr/>
          </p:nvSpPr>
          <p:spPr bwMode="auto">
            <a:xfrm>
              <a:off x="1440"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6" name="Rectangle 152"/>
            <p:cNvSpPr>
              <a:spLocks noChangeArrowheads="1"/>
            </p:cNvSpPr>
            <p:nvPr/>
          </p:nvSpPr>
          <p:spPr bwMode="auto">
            <a:xfrm>
              <a:off x="1584"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7" name="Rectangle 153"/>
            <p:cNvSpPr>
              <a:spLocks noChangeArrowheads="1"/>
            </p:cNvSpPr>
            <p:nvPr/>
          </p:nvSpPr>
          <p:spPr bwMode="auto">
            <a:xfrm>
              <a:off x="172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8" name="Rectangle 154"/>
            <p:cNvSpPr>
              <a:spLocks noChangeArrowheads="1"/>
            </p:cNvSpPr>
            <p:nvPr/>
          </p:nvSpPr>
          <p:spPr bwMode="auto">
            <a:xfrm>
              <a:off x="187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9" name="Rectangle 155"/>
            <p:cNvSpPr>
              <a:spLocks noChangeArrowheads="1"/>
            </p:cNvSpPr>
            <p:nvPr/>
          </p:nvSpPr>
          <p:spPr bwMode="auto">
            <a:xfrm>
              <a:off x="172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0" name="Rectangle 156"/>
            <p:cNvSpPr>
              <a:spLocks noChangeArrowheads="1"/>
            </p:cNvSpPr>
            <p:nvPr/>
          </p:nvSpPr>
          <p:spPr bwMode="auto">
            <a:xfrm>
              <a:off x="187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1" name="Rectangle 157"/>
            <p:cNvSpPr>
              <a:spLocks noChangeArrowheads="1"/>
            </p:cNvSpPr>
            <p:nvPr/>
          </p:nvSpPr>
          <p:spPr bwMode="auto">
            <a:xfrm>
              <a:off x="172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2" name="Rectangle 158"/>
            <p:cNvSpPr>
              <a:spLocks noChangeArrowheads="1"/>
            </p:cNvSpPr>
            <p:nvPr/>
          </p:nvSpPr>
          <p:spPr bwMode="auto">
            <a:xfrm>
              <a:off x="187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3" name="Rectangle 159"/>
            <p:cNvSpPr>
              <a:spLocks noChangeArrowheads="1"/>
            </p:cNvSpPr>
            <p:nvPr/>
          </p:nvSpPr>
          <p:spPr bwMode="auto">
            <a:xfrm>
              <a:off x="172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4" name="Rectangle 160"/>
            <p:cNvSpPr>
              <a:spLocks noChangeArrowheads="1"/>
            </p:cNvSpPr>
            <p:nvPr/>
          </p:nvSpPr>
          <p:spPr bwMode="auto">
            <a:xfrm>
              <a:off x="187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5" name="Rectangle 161"/>
            <p:cNvSpPr>
              <a:spLocks noChangeArrowheads="1"/>
            </p:cNvSpPr>
            <p:nvPr/>
          </p:nvSpPr>
          <p:spPr bwMode="auto">
            <a:xfrm>
              <a:off x="172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6" name="Rectangle 162"/>
            <p:cNvSpPr>
              <a:spLocks noChangeArrowheads="1"/>
            </p:cNvSpPr>
            <p:nvPr/>
          </p:nvSpPr>
          <p:spPr bwMode="auto">
            <a:xfrm>
              <a:off x="187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7" name="Rectangle 163"/>
            <p:cNvSpPr>
              <a:spLocks noChangeArrowheads="1"/>
            </p:cNvSpPr>
            <p:nvPr/>
          </p:nvSpPr>
          <p:spPr bwMode="auto">
            <a:xfrm>
              <a:off x="172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8" name="Rectangle 164"/>
            <p:cNvSpPr>
              <a:spLocks noChangeArrowheads="1"/>
            </p:cNvSpPr>
            <p:nvPr/>
          </p:nvSpPr>
          <p:spPr bwMode="auto">
            <a:xfrm>
              <a:off x="187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9" name="Rectangle 165"/>
            <p:cNvSpPr>
              <a:spLocks noChangeArrowheads="1"/>
            </p:cNvSpPr>
            <p:nvPr/>
          </p:nvSpPr>
          <p:spPr bwMode="auto">
            <a:xfrm>
              <a:off x="172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0" name="Rectangle 166"/>
            <p:cNvSpPr>
              <a:spLocks noChangeArrowheads="1"/>
            </p:cNvSpPr>
            <p:nvPr/>
          </p:nvSpPr>
          <p:spPr bwMode="auto">
            <a:xfrm>
              <a:off x="187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1" name="Rectangle 167"/>
            <p:cNvSpPr>
              <a:spLocks noChangeArrowheads="1"/>
            </p:cNvSpPr>
            <p:nvPr/>
          </p:nvSpPr>
          <p:spPr bwMode="auto">
            <a:xfrm>
              <a:off x="172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2" name="Rectangle 168"/>
            <p:cNvSpPr>
              <a:spLocks noChangeArrowheads="1"/>
            </p:cNvSpPr>
            <p:nvPr/>
          </p:nvSpPr>
          <p:spPr bwMode="auto">
            <a:xfrm>
              <a:off x="187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3" name="Rectangle 169"/>
            <p:cNvSpPr>
              <a:spLocks noChangeArrowheads="1"/>
            </p:cNvSpPr>
            <p:nvPr/>
          </p:nvSpPr>
          <p:spPr bwMode="auto">
            <a:xfrm>
              <a:off x="172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4" name="Rectangle 170"/>
            <p:cNvSpPr>
              <a:spLocks noChangeArrowheads="1"/>
            </p:cNvSpPr>
            <p:nvPr/>
          </p:nvSpPr>
          <p:spPr bwMode="auto">
            <a:xfrm>
              <a:off x="187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5" name="Rectangle 171"/>
            <p:cNvSpPr>
              <a:spLocks noChangeArrowheads="1"/>
            </p:cNvSpPr>
            <p:nvPr/>
          </p:nvSpPr>
          <p:spPr bwMode="auto">
            <a:xfrm>
              <a:off x="172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6" name="Rectangle 172"/>
            <p:cNvSpPr>
              <a:spLocks noChangeArrowheads="1"/>
            </p:cNvSpPr>
            <p:nvPr/>
          </p:nvSpPr>
          <p:spPr bwMode="auto">
            <a:xfrm>
              <a:off x="187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7" name="Rectangle 173"/>
            <p:cNvSpPr>
              <a:spLocks noChangeArrowheads="1"/>
            </p:cNvSpPr>
            <p:nvPr/>
          </p:nvSpPr>
          <p:spPr bwMode="auto">
            <a:xfrm>
              <a:off x="172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8" name="Rectangle 174"/>
            <p:cNvSpPr>
              <a:spLocks noChangeArrowheads="1"/>
            </p:cNvSpPr>
            <p:nvPr/>
          </p:nvSpPr>
          <p:spPr bwMode="auto">
            <a:xfrm>
              <a:off x="187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9" name="Rectangle 175"/>
            <p:cNvSpPr>
              <a:spLocks noChangeArrowheads="1"/>
            </p:cNvSpPr>
            <p:nvPr/>
          </p:nvSpPr>
          <p:spPr bwMode="auto">
            <a:xfrm>
              <a:off x="172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600" name="Rectangle 176"/>
            <p:cNvSpPr>
              <a:spLocks noChangeArrowheads="1"/>
            </p:cNvSpPr>
            <p:nvPr/>
          </p:nvSpPr>
          <p:spPr bwMode="auto">
            <a:xfrm>
              <a:off x="187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5" name="Line 131"/>
            <p:cNvSpPr>
              <a:spLocks noChangeShapeType="1"/>
            </p:cNvSpPr>
            <p:nvPr/>
          </p:nvSpPr>
          <p:spPr bwMode="auto">
            <a:xfrm>
              <a:off x="288" y="2880"/>
              <a:ext cx="1728"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556" name="Line 132"/>
            <p:cNvSpPr>
              <a:spLocks noChangeShapeType="1"/>
            </p:cNvSpPr>
            <p:nvPr/>
          </p:nvSpPr>
          <p:spPr bwMode="auto">
            <a:xfrm rot="5400000">
              <a:off x="288" y="2880"/>
              <a:ext cx="1728"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11" name="Rectangle 187"/>
            <p:cNvSpPr>
              <a:spLocks noChangeArrowheads="1"/>
            </p:cNvSpPr>
            <p:nvPr/>
          </p:nvSpPr>
          <p:spPr bwMode="auto">
            <a:xfrm>
              <a:off x="972" y="1872"/>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chemeClr val="tx1"/>
                  </a:solidFill>
                  <a:latin typeface="Times New Roman" pitchFamily="18" charset="0"/>
                </a:rPr>
                <a:t>y</a:t>
              </a:r>
              <a:endParaRPr lang="en-GB" sz="1800" b="1" i="1">
                <a:solidFill>
                  <a:schemeClr val="tx1"/>
                </a:solidFill>
                <a:latin typeface="Times New Roman" pitchFamily="18" charset="0"/>
              </a:endParaRPr>
            </a:p>
          </p:txBody>
        </p:sp>
        <p:sp>
          <p:nvSpPr>
            <p:cNvPr id="487612" name="Rectangle 188"/>
            <p:cNvSpPr>
              <a:spLocks noChangeArrowheads="1"/>
            </p:cNvSpPr>
            <p:nvPr/>
          </p:nvSpPr>
          <p:spPr bwMode="auto">
            <a:xfrm>
              <a:off x="1968" y="288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chemeClr val="tx1"/>
                  </a:solidFill>
                  <a:latin typeface="Times New Roman" pitchFamily="18" charset="0"/>
                </a:rPr>
                <a:t>x</a:t>
              </a:r>
              <a:endParaRPr lang="en-GB" sz="1800" b="1" i="1">
                <a:solidFill>
                  <a:schemeClr val="tx1"/>
                </a:solidFill>
                <a:latin typeface="Times New Roman" pitchFamily="18" charset="0"/>
              </a:endParaRPr>
            </a:p>
          </p:txBody>
        </p:sp>
      </p:grpSp>
      <p:grpSp>
        <p:nvGrpSpPr>
          <p:cNvPr id="487627" name="Group 203"/>
          <p:cNvGrpSpPr>
            <a:grpSpLocks/>
          </p:cNvGrpSpPr>
          <p:nvPr/>
        </p:nvGrpSpPr>
        <p:grpSpPr bwMode="auto">
          <a:xfrm>
            <a:off x="838200" y="3352800"/>
            <a:ext cx="914400" cy="914400"/>
            <a:chOff x="528" y="2112"/>
            <a:chExt cx="576" cy="576"/>
          </a:xfrm>
        </p:grpSpPr>
        <p:sp>
          <p:nvSpPr>
            <p:cNvPr id="487616" name="Freeform 192"/>
            <p:cNvSpPr>
              <a:spLocks/>
            </p:cNvSpPr>
            <p:nvPr/>
          </p:nvSpPr>
          <p:spPr bwMode="auto">
            <a:xfrm>
              <a:off x="528" y="2112"/>
              <a:ext cx="576" cy="576"/>
            </a:xfrm>
            <a:custGeom>
              <a:avLst/>
              <a:gdLst>
                <a:gd name="T0" fmla="*/ 576 w 576"/>
                <a:gd name="T1" fmla="*/ 144 h 576"/>
                <a:gd name="T2" fmla="*/ 288 w 576"/>
                <a:gd name="T3" fmla="*/ 144 h 576"/>
                <a:gd name="T4" fmla="*/ 288 w 576"/>
                <a:gd name="T5" fmla="*/ 0 h 576"/>
                <a:gd name="T6" fmla="*/ 0 w 576"/>
                <a:gd name="T7" fmla="*/ 0 h 576"/>
                <a:gd name="T8" fmla="*/ 0 w 576"/>
                <a:gd name="T9" fmla="*/ 576 h 576"/>
                <a:gd name="T10" fmla="*/ 288 w 576"/>
                <a:gd name="T11" fmla="*/ 576 h 576"/>
                <a:gd name="T12" fmla="*/ 288 w 576"/>
                <a:gd name="T13" fmla="*/ 432 h 576"/>
                <a:gd name="T14" fmla="*/ 576 w 576"/>
                <a:gd name="T15" fmla="*/ 432 h 576"/>
                <a:gd name="T16" fmla="*/ 576 w 576"/>
                <a:gd name="T17" fmla="*/ 144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576">
                  <a:moveTo>
                    <a:pt x="576" y="144"/>
                  </a:moveTo>
                  <a:lnTo>
                    <a:pt x="288" y="144"/>
                  </a:lnTo>
                  <a:lnTo>
                    <a:pt x="288" y="0"/>
                  </a:lnTo>
                  <a:lnTo>
                    <a:pt x="0" y="0"/>
                  </a:lnTo>
                  <a:lnTo>
                    <a:pt x="0" y="576"/>
                  </a:lnTo>
                  <a:lnTo>
                    <a:pt x="288" y="576"/>
                  </a:lnTo>
                  <a:lnTo>
                    <a:pt x="288" y="432"/>
                  </a:lnTo>
                  <a:lnTo>
                    <a:pt x="576" y="432"/>
                  </a:lnTo>
                  <a:lnTo>
                    <a:pt x="576" y="144"/>
                  </a:lnTo>
                  <a:close/>
                </a:path>
              </a:pathLst>
            </a:custGeom>
            <a:solidFill>
              <a:srgbClr val="FF8B8B"/>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17" name="Text Box 193"/>
            <p:cNvSpPr txBox="1">
              <a:spLocks noChangeArrowheads="1"/>
            </p:cNvSpPr>
            <p:nvPr/>
          </p:nvSpPr>
          <p:spPr bwMode="auto">
            <a:xfrm>
              <a:off x="672" y="2256"/>
              <a:ext cx="24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t>A</a:t>
              </a:r>
              <a:endParaRPr lang="en-GB"/>
            </a:p>
          </p:txBody>
        </p:sp>
      </p:grpSp>
      <p:sp>
        <p:nvSpPr>
          <p:cNvPr id="487620" name="Line 196"/>
          <p:cNvSpPr>
            <a:spLocks noChangeShapeType="1"/>
          </p:cNvSpPr>
          <p:nvPr/>
        </p:nvSpPr>
        <p:spPr bwMode="auto">
          <a:xfrm flipV="1">
            <a:off x="609600" y="3124200"/>
            <a:ext cx="2743200" cy="2743200"/>
          </a:xfrm>
          <a:prstGeom prst="line">
            <a:avLst/>
          </a:prstGeom>
          <a:noFill/>
          <a:ln w="28575">
            <a:solidFill>
              <a:srgbClr val="FF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21" name="Rectangle 197"/>
          <p:cNvSpPr>
            <a:spLocks noChangeArrowheads="1"/>
          </p:cNvSpPr>
          <p:nvPr/>
        </p:nvSpPr>
        <p:spPr bwMode="auto">
          <a:xfrm>
            <a:off x="2667000" y="2895600"/>
            <a:ext cx="66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rgbClr val="FF6600"/>
                </a:solidFill>
                <a:latin typeface="Times New Roman" pitchFamily="18" charset="0"/>
              </a:rPr>
              <a:t>y</a:t>
            </a:r>
            <a:r>
              <a:rPr lang="en-US" sz="1800" b="1">
                <a:solidFill>
                  <a:srgbClr val="FF6600"/>
                </a:solidFill>
              </a:rPr>
              <a:t> = </a:t>
            </a:r>
            <a:r>
              <a:rPr lang="en-US" sz="1800" b="1" i="1">
                <a:solidFill>
                  <a:srgbClr val="FF6600"/>
                </a:solidFill>
                <a:latin typeface="Times New Roman" pitchFamily="18" charset="0"/>
              </a:rPr>
              <a:t>x</a:t>
            </a:r>
            <a:endParaRPr lang="en-GB" sz="1800" b="1" i="1">
              <a:solidFill>
                <a:srgbClr val="FF6600"/>
              </a:solidFill>
              <a:latin typeface="Times New Roman" pitchFamily="18" charset="0"/>
            </a:endParaRPr>
          </a:p>
        </p:txBody>
      </p:sp>
    </p:spTree>
    <p:extLst>
      <p:ext uri="{BB962C8B-B14F-4D97-AF65-F5344CB8AC3E}">
        <p14:creationId xmlns:p14="http://schemas.microsoft.com/office/powerpoint/2010/main" val="1560098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7861" t="21336" r="18696" b="19570"/>
          <a:stretch/>
        </p:blipFill>
        <p:spPr bwMode="auto">
          <a:xfrm>
            <a:off x="3131840" y="980728"/>
            <a:ext cx="5366023" cy="5330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14658" y="1830334"/>
            <a:ext cx="2808312" cy="1815882"/>
          </a:xfrm>
          <a:prstGeom prst="rect">
            <a:avLst/>
          </a:prstGeom>
          <a:noFill/>
        </p:spPr>
        <p:txBody>
          <a:bodyPr wrap="square" rtlCol="0">
            <a:spAutoFit/>
          </a:bodyPr>
          <a:lstStyle/>
          <a:p>
            <a:r>
              <a:rPr lang="en-GB" sz="2800" dirty="0" smtClean="0"/>
              <a:t>Rotate this shape 90</a:t>
            </a:r>
            <a:r>
              <a:rPr lang="en-GB" sz="2800" baseline="30000" dirty="0" smtClean="0"/>
              <a:t>0</a:t>
            </a:r>
            <a:r>
              <a:rPr lang="en-GB" sz="2800" dirty="0" smtClean="0"/>
              <a:t>  clockwise using the centre of rotation (0,1)</a:t>
            </a:r>
            <a:endParaRPr lang="en-GB" sz="2800" baseline="30000" dirty="0"/>
          </a:p>
        </p:txBody>
      </p:sp>
      <p:sp>
        <p:nvSpPr>
          <p:cNvPr id="4" name="Rectangle 4"/>
          <p:cNvSpPr txBox="1">
            <a:spLocks noChangeArrowheads="1"/>
          </p:cNvSpPr>
          <p:nvPr/>
        </p:nvSpPr>
        <p:spPr>
          <a:xfrm>
            <a:off x="152400" y="152400"/>
            <a:ext cx="8839200" cy="609600"/>
          </a:xfrm>
          <a:prstGeom prst="rect">
            <a:avLst/>
          </a:prstGeom>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solidFill>
                  <a:srgbClr val="5B0091"/>
                </a:solidFill>
              </a:rPr>
              <a:t>Level 6 - Rotations</a:t>
            </a:r>
            <a:endParaRPr lang="en-GB" sz="3600" dirty="0"/>
          </a:p>
        </p:txBody>
      </p:sp>
    </p:spTree>
    <p:extLst>
      <p:ext uri="{BB962C8B-B14F-4D97-AF65-F5344CB8AC3E}">
        <p14:creationId xmlns:p14="http://schemas.microsoft.com/office/powerpoint/2010/main" val="114397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8955116"/>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a:t>
                      </a:r>
                      <a:r>
                        <a:rPr lang="en-GB" sz="2800" baseline="0" dirty="0" smtClean="0">
                          <a:solidFill>
                            <a:schemeClr val="tx1"/>
                          </a:solidFill>
                        </a:rPr>
                        <a:t> 6 </a:t>
                      </a:r>
                      <a:r>
                        <a:rPr lang="en-GB" sz="2800" dirty="0" smtClean="0">
                          <a:solidFill>
                            <a:schemeClr val="tx1"/>
                          </a:solidFill>
                        </a:rPr>
                        <a:t>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Explain</a:t>
                      </a:r>
                      <a:r>
                        <a:rPr lang="en-GB" sz="2800" baseline="0" dirty="0" smtClean="0">
                          <a:solidFill>
                            <a:schemeClr val="tx1"/>
                          </a:solidFill>
                        </a:rPr>
                        <a:t> fully how you would find the centre of enlargement and the scale factor from the object and its image.</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3282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66750"/>
            <a:ext cx="6227589" cy="6050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4"/>
          <p:cNvSpPr txBox="1">
            <a:spLocks noChangeArrowheads="1"/>
          </p:cNvSpPr>
          <p:nvPr/>
        </p:nvSpPr>
        <p:spPr>
          <a:xfrm>
            <a:off x="152400" y="152400"/>
            <a:ext cx="8839200" cy="609600"/>
          </a:xfrm>
          <a:prstGeom prst="rect">
            <a:avLst/>
          </a:prstGeom>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solidFill>
                  <a:srgbClr val="5B0091"/>
                </a:solidFill>
              </a:rPr>
              <a:t>Level 7 - Enlargement</a:t>
            </a:r>
            <a:endParaRPr lang="en-GB" sz="3600" dirty="0"/>
          </a:p>
        </p:txBody>
      </p:sp>
    </p:spTree>
    <p:extLst>
      <p:ext uri="{BB962C8B-B14F-4D97-AF65-F5344CB8AC3E}">
        <p14:creationId xmlns:p14="http://schemas.microsoft.com/office/powerpoint/2010/main" val="3645408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63794634"/>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7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Explain</a:t>
                      </a:r>
                      <a:r>
                        <a:rPr lang="en-GB" sz="2800" baseline="0" dirty="0" smtClean="0">
                          <a:solidFill>
                            <a:schemeClr val="tx1"/>
                          </a:solidFill>
                        </a:rPr>
                        <a:t> fully how you worked out the size and position of the enlargement.</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a:t>
                      </a:r>
                      <a:r>
                        <a:rPr lang="en-GB" sz="2800" baseline="0" dirty="0" smtClean="0">
                          <a:solidFill>
                            <a:schemeClr val="tx1"/>
                          </a:solidFill>
                        </a:rPr>
                        <a:t> / </a:t>
                      </a:r>
                      <a:r>
                        <a:rPr lang="en-GB" sz="2800" dirty="0" smtClean="0">
                          <a:solidFill>
                            <a:schemeClr val="tx1"/>
                          </a:solidFill>
                        </a:rPr>
                        <a:t>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03856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6001643"/>
          </a:xfrm>
          <a:prstGeom prst="rect">
            <a:avLst/>
          </a:prstGeom>
          <a:noFill/>
        </p:spPr>
        <p:txBody>
          <a:bodyPr wrap="square" rtlCol="0">
            <a:spAutoFit/>
          </a:bodyPr>
          <a:lstStyle/>
          <a:p>
            <a:pPr algn="ctr"/>
            <a:r>
              <a:rPr lang="en-GB" sz="3200" u="sng" dirty="0" smtClean="0"/>
              <a:t>Peer Assessment</a:t>
            </a:r>
          </a:p>
          <a:p>
            <a:endParaRPr lang="en-GB" sz="3200" dirty="0"/>
          </a:p>
          <a:p>
            <a:pPr marL="457200" indent="-457200">
              <a:buFont typeface="Arial" pitchFamily="34" charset="0"/>
              <a:buChar char="•"/>
            </a:pPr>
            <a:r>
              <a:rPr lang="en-GB" sz="3200" dirty="0" smtClean="0"/>
              <a:t>Swap your assessment task</a:t>
            </a:r>
            <a:r>
              <a:rPr lang="en-GB" sz="3200" dirty="0" smtClean="0"/>
              <a:t>.</a:t>
            </a:r>
          </a:p>
          <a:p>
            <a:pPr marL="457200" indent="-457200">
              <a:buFont typeface="Arial" pitchFamily="34" charset="0"/>
              <a:buChar char="•"/>
            </a:pPr>
            <a:endParaRPr lang="en-GB" sz="3200" dirty="0" smtClean="0"/>
          </a:p>
          <a:p>
            <a:pPr marL="457200" indent="-457200">
              <a:buFont typeface="Arial" pitchFamily="34" charset="0"/>
              <a:buChar char="•"/>
            </a:pPr>
            <a:r>
              <a:rPr lang="en-GB" sz="3200" dirty="0" smtClean="0"/>
              <a:t>You will need a copy of the purple assessment sheet so that you can tick the learning journey as we go through the answers.</a:t>
            </a:r>
          </a:p>
          <a:p>
            <a:pPr marL="457200" indent="-457200">
              <a:buFont typeface="Arial" pitchFamily="34" charset="0"/>
              <a:buChar char="•"/>
            </a:pPr>
            <a:endParaRPr lang="en-GB" sz="3200" dirty="0" smtClean="0"/>
          </a:p>
          <a:p>
            <a:pPr marL="457200" indent="-457200">
              <a:buFont typeface="Arial" pitchFamily="34" charset="0"/>
              <a:buChar char="•"/>
            </a:pPr>
            <a:r>
              <a:rPr lang="en-GB" sz="3200" dirty="0" smtClean="0"/>
              <a:t>Remember </a:t>
            </a:r>
            <a:r>
              <a:rPr lang="en-GB" sz="3200" dirty="0" smtClean="0"/>
              <a:t>to check that the image your peer has drawn is accurate, how can you do this</a:t>
            </a:r>
            <a:r>
              <a:rPr lang="en-GB" sz="3200" dirty="0" smtClean="0"/>
              <a:t>?</a:t>
            </a:r>
          </a:p>
          <a:p>
            <a:pPr marL="457200" indent="-457200">
              <a:buFont typeface="Arial" pitchFamily="34" charset="0"/>
              <a:buChar char="•"/>
            </a:pPr>
            <a:endParaRPr lang="en-GB" sz="3200" dirty="0" smtClean="0"/>
          </a:p>
          <a:p>
            <a:pPr marL="457200" indent="-457200">
              <a:buFont typeface="Arial" pitchFamily="34" charset="0"/>
              <a:buChar char="•"/>
            </a:pPr>
            <a:r>
              <a:rPr lang="en-GB" sz="3200" dirty="0" smtClean="0"/>
              <a:t>If </a:t>
            </a:r>
            <a:r>
              <a:rPr lang="en-GB" sz="3200" dirty="0" smtClean="0"/>
              <a:t>in doubt, ask the teacher.</a:t>
            </a:r>
            <a:endParaRPr lang="en-GB" sz="3200" dirty="0"/>
          </a:p>
        </p:txBody>
      </p:sp>
    </p:spTree>
    <p:extLst>
      <p:ext uri="{BB962C8B-B14F-4D97-AF65-F5344CB8AC3E}">
        <p14:creationId xmlns:p14="http://schemas.microsoft.com/office/powerpoint/2010/main" val="408936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ChangeArrowheads="1"/>
          </p:cNvSpPr>
          <p:nvPr/>
        </p:nvSpPr>
        <p:spPr bwMode="auto">
          <a:xfrm>
            <a:off x="-68263" y="79375"/>
            <a:ext cx="1349376"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GB" altLang="en-US"/>
          </a:p>
        </p:txBody>
      </p:sp>
      <p:graphicFrame>
        <p:nvGraphicFramePr>
          <p:cNvPr id="25957" name="Group 357"/>
          <p:cNvGraphicFramePr>
            <a:graphicFrameLocks noGrp="1"/>
          </p:cNvGraphicFramePr>
          <p:nvPr>
            <p:extLst>
              <p:ext uri="{D42A27DB-BD31-4B8C-83A1-F6EECF244321}">
                <p14:modId xmlns:p14="http://schemas.microsoft.com/office/powerpoint/2010/main" val="168627654"/>
              </p:ext>
            </p:extLst>
          </p:nvPr>
        </p:nvGraphicFramePr>
        <p:xfrm>
          <a:off x="357188" y="214313"/>
          <a:ext cx="8391276" cy="6383043"/>
        </p:xfrm>
        <a:graphic>
          <a:graphicData uri="http://schemas.openxmlformats.org/drawingml/2006/table">
            <a:tbl>
              <a:tblPr/>
              <a:tblGrid>
                <a:gridCol w="1689291"/>
                <a:gridCol w="1058037"/>
                <a:gridCol w="1611500"/>
                <a:gridCol w="4032448"/>
              </a:tblGrid>
              <a:tr h="70922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omic Sans MS" pitchFamily="66" charset="0"/>
                          <a:cs typeface="Times New Roman" charset="0"/>
                        </a:rPr>
                        <a:t>Key Words</a:t>
                      </a:r>
                      <a:endParaRPr kumimoji="0" lang="en-GB" sz="1200" b="0" i="0" u="none" strike="noStrike" cap="none" normalizeH="0" baseline="0" dirty="0" smtClean="0">
                        <a:ln>
                          <a:noFill/>
                        </a:ln>
                        <a:solidFill>
                          <a:schemeClr val="tx1"/>
                        </a:solidFill>
                        <a:effectLst/>
                        <a:latin typeface="Times New Roman" charset="0"/>
                        <a:cs typeface="Times New Roman"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omic Sans MS" pitchFamily="66" charset="0"/>
                          <a:cs typeface="Times New Roman" charset="0"/>
                        </a:rPr>
                        <a:t>Never heard before?</a:t>
                      </a:r>
                      <a:r>
                        <a:rPr kumimoji="0" lang="en-US" sz="1200" b="0" i="0" u="none" strike="noStrike" cap="none" normalizeH="0" baseline="0" dirty="0" smtClean="0">
                          <a:ln>
                            <a:noFill/>
                          </a:ln>
                          <a:solidFill>
                            <a:schemeClr val="tx1"/>
                          </a:solidFill>
                          <a:effectLst/>
                          <a:latin typeface="Comic Sans MS" pitchFamily="66" charset="0"/>
                          <a:cs typeface="Times New Roman" charset="0"/>
                        </a:rPr>
                        <a:t> </a:t>
                      </a: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Comic Sans MS" pitchFamily="66" charset="0"/>
                          <a:cs typeface="Times New Roman" charset="0"/>
                        </a:rPr>
                        <a:t>Heard of but not sure what it means? </a:t>
                      </a:r>
                      <a:endParaRPr kumimoji="0" lang="en-GB"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omic Sans MS" pitchFamily="66" charset="0"/>
                          <a:cs typeface="Times New Roman" charset="0"/>
                        </a:rPr>
                        <a:t>Know what it means and can explain it in context</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omic Sans MS" pitchFamily="66" charset="0"/>
                          <a:cs typeface="Times New Roman" charset="0"/>
                        </a:rPr>
                        <a:t>Jot down your ideas here...</a:t>
                      </a:r>
                      <a:endParaRPr kumimoji="0" lang="en-GB"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Transform</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Reflect</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Enlarge</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Rotate</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Translate</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Scale Factor</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Image</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09227">
                <a:tc>
                  <a:txBody>
                    <a:bodyPr/>
                    <a:lstStyle/>
                    <a:p>
                      <a:r>
                        <a:rPr lang="en-GB" sz="1800" dirty="0" smtClean="0"/>
                        <a:t>Object</a:t>
                      </a:r>
                      <a:endParaRPr lang="en-GB" sz="1800" dirty="0"/>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L="91439" marR="9143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4146" name="Picture 4" descr="C:\Documents and Settings\PCC-Staff\My Documents\Downloads\MC91021704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6260" y="342900"/>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7" name="Picture 4" descr="C:\Documents and Settings\PCC-Staff\My Documents\Downloads\MC91021704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8894" y="522575"/>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48" name="Picture 4" descr="C:\Documents and Settings\PCC-Staff\My Documents\Downloads\MC91021704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49" y="508287"/>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83262919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4559522"/>
              </p:ext>
            </p:extLst>
          </p:nvPr>
        </p:nvGraphicFramePr>
        <p:xfrm>
          <a:off x="30163" y="115888"/>
          <a:ext cx="9044268" cy="520479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r>
                        <a:rPr lang="en-GB" sz="1050" dirty="0" smtClean="0">
                          <a:latin typeface="Comic Sans MS" pitchFamily="66" charset="0"/>
                          <a:cs typeface="Arial" pitchFamily="34" charset="0"/>
                        </a:rPr>
                        <a:t>.</a:t>
                      </a:r>
                      <a:r>
                        <a:rPr lang="en-GB" sz="1050" b="1" baseline="0" dirty="0" smtClean="0">
                          <a:solidFill>
                            <a:srgbClr val="00B050"/>
                          </a:solidFill>
                          <a:effectLst/>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endParaRPr lang="en-GB" sz="1050" dirty="0" smtClean="0">
                        <a:latin typeface="Comic Sans MS" pitchFamily="66" charset="0"/>
                        <a:cs typeface="Arial" pitchFamily="34" charset="0"/>
                      </a:endParaRP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t>
                      </a:r>
                      <a:r>
                        <a:rPr lang="en-GB" sz="1050" kern="1200" dirty="0" smtClean="0">
                          <a:solidFill>
                            <a:schemeClr val="tx1"/>
                          </a:solidFill>
                          <a:effectLst/>
                          <a:latin typeface="Comic Sans MS" panose="030F0702030302020204" pitchFamily="66" charset="0"/>
                          <a:ea typeface="+mn-ea"/>
                          <a:cs typeface="+mn-cs"/>
                        </a:rPr>
                        <a:t>accurately</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kern="1200" dirty="0" smtClean="0">
                        <a:solidFill>
                          <a:schemeClr val="tx1"/>
                        </a:solidFill>
                        <a:effectLst/>
                        <a:latin typeface="Comic Sans MS" panose="030F0702030302020204" pitchFamily="66" charset="0"/>
                        <a:ea typeface="+mn-ea"/>
                        <a:cs typeface="+mn-cs"/>
                      </a:endParaRP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r>
                        <a:rPr lang="en-GB" sz="1050" baseline="0" dirty="0" smtClean="0">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800" b="1" i="0" dirty="0" smtClean="0">
                        <a:solidFill>
                          <a:srgbClr val="00B050"/>
                        </a:solidFill>
                        <a:latin typeface="+mn-lt"/>
                        <a:cs typeface="Calibri" pitchFamily="34" charset="0"/>
                      </a:endParaRP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a:t>
                      </a:r>
                      <a:r>
                        <a:rPr lang="en-GB" sz="1050" kern="1200" dirty="0" smtClean="0">
                          <a:solidFill>
                            <a:schemeClr val="tx1"/>
                          </a:solidFill>
                          <a:effectLst/>
                          <a:latin typeface="Comic Sans MS" panose="030F0702030302020204" pitchFamily="66" charset="0"/>
                          <a:ea typeface="+mn-ea"/>
                          <a:cs typeface="+mn-cs"/>
                        </a:rPr>
                        <a:t>can rotate shapes, through 90° or 180°, when the centre of rotation is a vertex of the shape, and I can recognise </a:t>
                      </a:r>
                      <a:r>
                        <a:rPr lang="en-GB" sz="1050" kern="1200" dirty="0" smtClean="0">
                          <a:solidFill>
                            <a:schemeClr val="tx1"/>
                          </a:solidFill>
                          <a:effectLst/>
                          <a:latin typeface="Comic Sans MS" panose="030F0702030302020204" pitchFamily="66" charset="0"/>
                          <a:ea typeface="+mn-ea"/>
                          <a:cs typeface="+mn-cs"/>
                        </a:rPr>
                        <a:t>these</a:t>
                      </a:r>
                      <a:endParaRPr lang="en-GB" sz="105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rotations</a:t>
                      </a:r>
                      <a:r>
                        <a:rPr lang="en-GB" sz="1050" kern="1200" dirty="0" smtClean="0">
                          <a:solidFill>
                            <a:schemeClr val="tx1"/>
                          </a:solidFill>
                          <a:effectLst/>
                          <a:latin typeface="Comic Sans MS" panose="030F0702030302020204" pitchFamily="66" charset="0"/>
                          <a:ea typeface="+mn-ea"/>
                          <a:cs typeface="+mn-cs"/>
                        </a:rPr>
                        <a:t>.</a:t>
                      </a:r>
                    </a:p>
                    <a:p>
                      <a:endParaRPr lang="en-GB" sz="1050" baseline="0" dirty="0" smtClean="0">
                        <a:latin typeface="Comic Sans MS" pitchFamily="66" charset="0"/>
                        <a:cs typeface="Arial" pitchFamily="34" charset="0"/>
                      </a:endParaRPr>
                    </a:p>
                    <a:p>
                      <a:endParaRPr lang="en-GB" sz="1050" i="0" dirty="0" smtClean="0">
                        <a:latin typeface="Comic Sans MS" panose="030F0702030302020204" pitchFamily="66"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a:t>
                      </a:r>
                      <a:r>
                        <a:rPr lang="en-GB" sz="1050" i="0" baseline="0" dirty="0" smtClean="0">
                          <a:latin typeface="Comic Sans MS" panose="030F0702030302020204" pitchFamily="66" charset="0"/>
                          <a:cs typeface="Calibri" pitchFamily="34" charset="0"/>
                        </a:rPr>
                        <a:t>can translate shapes</a:t>
                      </a:r>
                      <a:r>
                        <a:rPr lang="en-GB" sz="1050" i="0" baseline="0" dirty="0" smtClean="0">
                          <a:latin typeface="Comic Sans MS" panose="030F0702030302020204" pitchFamily="66" charset="0"/>
                          <a:cs typeface="Calibri" pitchFamily="34" charset="0"/>
                        </a:rPr>
                        <a:t>.</a:t>
                      </a:r>
                      <a:r>
                        <a:rPr lang="en-GB" sz="1050" b="1" baseline="0" dirty="0" smtClean="0">
                          <a:solidFill>
                            <a:srgbClr val="00B050"/>
                          </a:solidFill>
                          <a:effectLst/>
                          <a:latin typeface="Comic Sans MS" pitchFamily="66" charset="0"/>
                          <a:cs typeface="Arial" pitchFamily="34" charset="0"/>
                        </a:rPr>
                        <a:t> </a:t>
                      </a:r>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Tree>
    <p:custDataLst>
      <p:tags r:id="rId1"/>
    </p:custDataLst>
    <p:extLst>
      <p:ext uri="{BB962C8B-B14F-4D97-AF65-F5344CB8AC3E}">
        <p14:creationId xmlns:p14="http://schemas.microsoft.com/office/powerpoint/2010/main" val="1123607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4435961"/>
              </p:ext>
            </p:extLst>
          </p:nvPr>
        </p:nvGraphicFramePr>
        <p:xfrm>
          <a:off x="251520" y="260648"/>
          <a:ext cx="8568952" cy="6367566"/>
        </p:xfrm>
        <a:graphic>
          <a:graphicData uri="http://schemas.openxmlformats.org/drawingml/2006/table">
            <a:tbl>
              <a:tblPr firstRow="1" bandRow="1">
                <a:tableStyleId>{5C22544A-7EE6-4342-B048-85BDC9FD1C3A}</a:tableStyleId>
              </a:tblPr>
              <a:tblGrid>
                <a:gridCol w="4284476"/>
                <a:gridCol w="4284476"/>
              </a:tblGrid>
              <a:tr h="792098">
                <a:tc>
                  <a:txBody>
                    <a:bodyPr/>
                    <a:lstStyle/>
                    <a:p>
                      <a:r>
                        <a:rPr lang="en-GB" sz="2400" dirty="0" smtClean="0">
                          <a:solidFill>
                            <a:schemeClr val="tx1"/>
                          </a:solidFill>
                        </a:rPr>
                        <a:t>My</a:t>
                      </a:r>
                      <a:r>
                        <a:rPr lang="en-GB" sz="2400" baseline="0" dirty="0" smtClean="0">
                          <a:solidFill>
                            <a:schemeClr val="tx1"/>
                          </a:solidFill>
                        </a:rPr>
                        <a:t> own reflection on my learning in this unit of work.</a:t>
                      </a:r>
                      <a:endParaRPr lang="en-GB"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smtClean="0">
                          <a:solidFill>
                            <a:schemeClr val="tx1"/>
                          </a:solidFill>
                        </a:rPr>
                        <a:t>To</a:t>
                      </a:r>
                      <a:r>
                        <a:rPr lang="en-GB" sz="2400" baseline="0" dirty="0" smtClean="0">
                          <a:solidFill>
                            <a:schemeClr val="tx1"/>
                          </a:solidFill>
                        </a:rPr>
                        <a:t> move my learning on I need to </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4606">
                <a:tc>
                  <a:txBody>
                    <a:bodyPr/>
                    <a:lstStyle/>
                    <a:p>
                      <a:r>
                        <a:rPr lang="en-GB" sz="2400" dirty="0" smtClean="0">
                          <a:solidFill>
                            <a:schemeClr val="tx1"/>
                          </a:solidFill>
                        </a:rPr>
                        <a:t>To be</a:t>
                      </a:r>
                      <a:r>
                        <a:rPr lang="en-GB" sz="2400" baseline="0" dirty="0" smtClean="0">
                          <a:solidFill>
                            <a:schemeClr val="tx1"/>
                          </a:solidFill>
                        </a:rPr>
                        <a:t> a better learner I could………………..</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smtClean="0">
                          <a:solidFill>
                            <a:schemeClr val="tx1"/>
                          </a:solidFill>
                        </a:rPr>
                        <a:t>To move</a:t>
                      </a:r>
                      <a:r>
                        <a:rPr lang="en-GB" sz="2400" baseline="0" dirty="0" smtClean="0">
                          <a:solidFill>
                            <a:schemeClr val="tx1"/>
                          </a:solidFill>
                        </a:rPr>
                        <a:t> my learning on I need to improve my understanding of………………….</a:t>
                      </a:r>
                      <a:endParaRPr lang="en-GB"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913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1080" name="Group 24"/>
          <p:cNvGrpSpPr>
            <a:grpSpLocks/>
          </p:cNvGrpSpPr>
          <p:nvPr/>
        </p:nvGrpSpPr>
        <p:grpSpPr bwMode="auto">
          <a:xfrm>
            <a:off x="3276600" y="3141663"/>
            <a:ext cx="2232025" cy="2735262"/>
            <a:chOff x="2064" y="1979"/>
            <a:chExt cx="1406" cy="1723"/>
          </a:xfrm>
        </p:grpSpPr>
        <p:sp>
          <p:nvSpPr>
            <p:cNvPr id="301077" name="Rectangle 21"/>
            <p:cNvSpPr>
              <a:spLocks noChangeArrowheads="1"/>
            </p:cNvSpPr>
            <p:nvPr/>
          </p:nvSpPr>
          <p:spPr bwMode="auto">
            <a:xfrm>
              <a:off x="2064"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01075" name="Group 19"/>
            <p:cNvGrpSpPr>
              <a:grpSpLocks/>
            </p:cNvGrpSpPr>
            <p:nvPr/>
          </p:nvGrpSpPr>
          <p:grpSpPr bwMode="auto">
            <a:xfrm rot="-5400000">
              <a:off x="2495" y="2228"/>
              <a:ext cx="544" cy="816"/>
              <a:chOff x="2495" y="2183"/>
              <a:chExt cx="544" cy="816"/>
            </a:xfrm>
          </p:grpSpPr>
          <p:sp>
            <p:nvSpPr>
              <p:cNvPr id="301070" name="AutoShape 14"/>
              <p:cNvSpPr>
                <a:spLocks noChangeArrowheads="1"/>
              </p:cNvSpPr>
              <p:nvPr/>
            </p:nvSpPr>
            <p:spPr bwMode="auto">
              <a:xfrm>
                <a:off x="2495" y="2183"/>
                <a:ext cx="544" cy="816"/>
              </a:xfrm>
              <a:prstGeom prst="plus">
                <a:avLst>
                  <a:gd name="adj" fmla="val 25000"/>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71" name="AutoShape 15"/>
              <p:cNvSpPr>
                <a:spLocks noChangeArrowheads="1"/>
              </p:cNvSpPr>
              <p:nvPr/>
            </p:nvSpPr>
            <p:spPr bwMode="auto">
              <a:xfrm>
                <a:off x="2593" y="2330"/>
                <a:ext cx="347" cy="521"/>
              </a:xfrm>
              <a:prstGeom prst="plus">
                <a:avLst>
                  <a:gd name="adj" fmla="val 25000"/>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01079" name="Group 23"/>
          <p:cNvGrpSpPr>
            <a:grpSpLocks/>
          </p:cNvGrpSpPr>
          <p:nvPr/>
        </p:nvGrpSpPr>
        <p:grpSpPr bwMode="auto">
          <a:xfrm>
            <a:off x="755650" y="3141663"/>
            <a:ext cx="2232025" cy="2735262"/>
            <a:chOff x="476" y="1979"/>
            <a:chExt cx="1406" cy="1723"/>
          </a:xfrm>
        </p:grpSpPr>
        <p:sp>
          <p:nvSpPr>
            <p:cNvPr id="301076" name="Rectangle 20"/>
            <p:cNvSpPr>
              <a:spLocks noChangeArrowheads="1"/>
            </p:cNvSpPr>
            <p:nvPr/>
          </p:nvSpPr>
          <p:spPr bwMode="auto">
            <a:xfrm>
              <a:off x="476"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64" name="AutoShape 8"/>
            <p:cNvSpPr>
              <a:spLocks noChangeArrowheads="1"/>
            </p:cNvSpPr>
            <p:nvPr/>
          </p:nvSpPr>
          <p:spPr bwMode="auto">
            <a:xfrm>
              <a:off x="788" y="2205"/>
              <a:ext cx="771" cy="771"/>
            </a:xfrm>
            <a:prstGeom prst="smileyFace">
              <a:avLst>
                <a:gd name="adj" fmla="val 4653"/>
              </a:avLst>
            </a:prstGeom>
            <a:solidFill>
              <a:srgbClr val="C0E89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1065" name="Line 9"/>
          <p:cNvSpPr>
            <a:spLocks noChangeShapeType="1"/>
          </p:cNvSpPr>
          <p:nvPr/>
        </p:nvSpPr>
        <p:spPr bwMode="auto">
          <a:xfrm>
            <a:off x="1862138" y="3357563"/>
            <a:ext cx="0" cy="1584325"/>
          </a:xfrm>
          <a:prstGeom prst="line">
            <a:avLst/>
          </a:prstGeom>
          <a:noFill/>
          <a:ln w="19050">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6" name="Text Box 10"/>
          <p:cNvSpPr txBox="1">
            <a:spLocks noChangeArrowheads="1"/>
          </p:cNvSpPr>
          <p:nvPr/>
        </p:nvSpPr>
        <p:spPr bwMode="auto">
          <a:xfrm>
            <a:off x="1023938" y="4959350"/>
            <a:ext cx="1676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smtClean="0"/>
              <a:t>Shape A</a:t>
            </a:r>
            <a:endParaRPr lang="en-GB" dirty="0"/>
          </a:p>
        </p:txBody>
      </p:sp>
      <p:sp>
        <p:nvSpPr>
          <p:cNvPr id="301068" name="Line 12"/>
          <p:cNvSpPr>
            <a:spLocks noChangeShapeType="1"/>
          </p:cNvSpPr>
          <p:nvPr/>
        </p:nvSpPr>
        <p:spPr bwMode="auto">
          <a:xfrm>
            <a:off x="4392613" y="3571875"/>
            <a:ext cx="0" cy="1225550"/>
          </a:xfrm>
          <a:prstGeom prst="line">
            <a:avLst/>
          </a:prstGeom>
          <a:noFill/>
          <a:ln w="19050">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69" name="Line 13"/>
          <p:cNvSpPr>
            <a:spLocks noChangeShapeType="1"/>
          </p:cNvSpPr>
          <p:nvPr/>
        </p:nvSpPr>
        <p:spPr bwMode="auto">
          <a:xfrm rot="-5400000">
            <a:off x="4392613" y="3355975"/>
            <a:ext cx="0" cy="1657350"/>
          </a:xfrm>
          <a:prstGeom prst="line">
            <a:avLst/>
          </a:prstGeom>
          <a:noFill/>
          <a:ln w="19050">
            <a:solidFill>
              <a:srgbClr val="FF66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1072" name="Text Box 16"/>
          <p:cNvSpPr txBox="1">
            <a:spLocks noChangeArrowheads="1"/>
          </p:cNvSpPr>
          <p:nvPr/>
        </p:nvSpPr>
        <p:spPr bwMode="auto">
          <a:xfrm>
            <a:off x="3492500" y="4983163"/>
            <a:ext cx="18002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smtClean="0"/>
              <a:t>Shape B</a:t>
            </a:r>
            <a:endParaRPr lang="en-GB" dirty="0"/>
          </a:p>
        </p:txBody>
      </p:sp>
      <p:grpSp>
        <p:nvGrpSpPr>
          <p:cNvPr id="301081" name="Group 25"/>
          <p:cNvGrpSpPr>
            <a:grpSpLocks/>
          </p:cNvGrpSpPr>
          <p:nvPr/>
        </p:nvGrpSpPr>
        <p:grpSpPr bwMode="auto">
          <a:xfrm>
            <a:off x="5795963" y="3141663"/>
            <a:ext cx="2232025" cy="2735262"/>
            <a:chOff x="3651" y="1979"/>
            <a:chExt cx="1406" cy="1723"/>
          </a:xfrm>
        </p:grpSpPr>
        <p:sp>
          <p:nvSpPr>
            <p:cNvPr id="301078" name="Rectangle 22"/>
            <p:cNvSpPr>
              <a:spLocks noChangeArrowheads="1"/>
            </p:cNvSpPr>
            <p:nvPr/>
          </p:nvSpPr>
          <p:spPr bwMode="auto">
            <a:xfrm>
              <a:off x="3651"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73" name="AutoShape 17"/>
            <p:cNvSpPr>
              <a:spLocks noChangeArrowheads="1"/>
            </p:cNvSpPr>
            <p:nvPr/>
          </p:nvSpPr>
          <p:spPr bwMode="auto">
            <a:xfrm>
              <a:off x="3787" y="2387"/>
              <a:ext cx="1134" cy="544"/>
            </a:xfrm>
            <a:prstGeom prst="parallelogram">
              <a:avLst>
                <a:gd name="adj" fmla="val 52114"/>
              </a:avLst>
            </a:prstGeom>
            <a:solidFill>
              <a:srgbClr val="80D0E8"/>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1074" name="Text Box 18"/>
          <p:cNvSpPr txBox="1">
            <a:spLocks noChangeArrowheads="1"/>
          </p:cNvSpPr>
          <p:nvPr/>
        </p:nvSpPr>
        <p:spPr bwMode="auto">
          <a:xfrm>
            <a:off x="6011863" y="4983163"/>
            <a:ext cx="18002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dirty="0" smtClean="0"/>
              <a:t>Shape C</a:t>
            </a:r>
            <a:endParaRPr lang="en-GB" dirty="0"/>
          </a:p>
        </p:txBody>
      </p:sp>
      <p:sp>
        <p:nvSpPr>
          <p:cNvPr id="25" name="TextBox 24"/>
          <p:cNvSpPr txBox="1"/>
          <p:nvPr/>
        </p:nvSpPr>
        <p:spPr>
          <a:xfrm>
            <a:off x="107504" y="97924"/>
            <a:ext cx="8928992" cy="2031325"/>
          </a:xfrm>
          <a:prstGeom prst="rect">
            <a:avLst/>
          </a:prstGeom>
          <a:noFill/>
        </p:spPr>
        <p:txBody>
          <a:bodyPr wrap="square" rtlCol="0">
            <a:spAutoFit/>
          </a:bodyPr>
          <a:lstStyle/>
          <a:p>
            <a:pPr algn="ctr"/>
            <a:r>
              <a:rPr lang="en-GB" u="sng" dirty="0" smtClean="0"/>
              <a:t>Level 3 – Symmetry</a:t>
            </a:r>
          </a:p>
          <a:p>
            <a:endParaRPr lang="en-GB" dirty="0" smtClean="0"/>
          </a:p>
          <a:p>
            <a:pPr marL="457200" indent="-457200">
              <a:buFont typeface="+mj-lt"/>
              <a:buAutoNum type="arabicPeriod"/>
            </a:pPr>
            <a:r>
              <a:rPr lang="en-GB" dirty="0" smtClean="0"/>
              <a:t>Which of these shapes does not have line symmetry? </a:t>
            </a:r>
            <a:r>
              <a:rPr lang="en-GB" b="1" dirty="0" smtClean="0">
                <a:solidFill>
                  <a:srgbClr val="FF0000"/>
                </a:solidFill>
              </a:rPr>
              <a:t>Shape C</a:t>
            </a:r>
          </a:p>
          <a:p>
            <a:pPr marL="457200" indent="-457200">
              <a:buFont typeface="+mj-lt"/>
              <a:buAutoNum type="arabicPeriod"/>
            </a:pPr>
            <a:endParaRPr lang="en-GB" dirty="0" smtClean="0"/>
          </a:p>
          <a:p>
            <a:pPr marL="457200" indent="-457200">
              <a:buFont typeface="+mj-lt"/>
              <a:buAutoNum type="arabicPeriod"/>
            </a:pPr>
            <a:r>
              <a:rPr lang="en-GB" dirty="0" smtClean="0"/>
              <a:t>Which of these shapes has one line of symmetry? Draw it on the shape. </a:t>
            </a:r>
            <a:r>
              <a:rPr lang="en-GB" b="1" dirty="0" smtClean="0">
                <a:solidFill>
                  <a:srgbClr val="FF0000"/>
                </a:solidFill>
              </a:rPr>
              <a:t>Shape A</a:t>
            </a:r>
          </a:p>
          <a:p>
            <a:pPr marL="457200" indent="-457200">
              <a:buFont typeface="+mj-lt"/>
              <a:buAutoNum type="arabicPeriod"/>
            </a:pPr>
            <a:endParaRPr lang="en-GB" dirty="0" smtClean="0"/>
          </a:p>
          <a:p>
            <a:pPr marL="457200" indent="-457200">
              <a:buFont typeface="+mj-lt"/>
              <a:buAutoNum type="arabicPeriod"/>
            </a:pPr>
            <a:r>
              <a:rPr lang="en-GB" dirty="0" smtClean="0"/>
              <a:t>Which of these shapes has two lines of symmetry? Draw them on the shape. </a:t>
            </a:r>
            <a:r>
              <a:rPr lang="en-GB" b="1" dirty="0" smtClean="0">
                <a:solidFill>
                  <a:srgbClr val="FF0000"/>
                </a:solidFill>
              </a:rPr>
              <a:t>Shape B</a:t>
            </a:r>
            <a:endParaRPr lang="en-GB" b="1" dirty="0">
              <a:solidFill>
                <a:srgbClr val="FF0000"/>
              </a:solidFill>
            </a:endParaRPr>
          </a:p>
        </p:txBody>
      </p:sp>
    </p:spTree>
    <p:extLst>
      <p:ext uri="{BB962C8B-B14F-4D97-AF65-F5344CB8AC3E}">
        <p14:creationId xmlns:p14="http://schemas.microsoft.com/office/powerpoint/2010/main" val="627761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260648"/>
            <a:ext cx="8496944" cy="2062103"/>
          </a:xfrm>
          <a:prstGeom prst="rect">
            <a:avLst/>
          </a:prstGeom>
          <a:noFill/>
        </p:spPr>
        <p:txBody>
          <a:bodyPr wrap="square" rtlCol="0">
            <a:spAutoFit/>
          </a:bodyPr>
          <a:lstStyle/>
          <a:p>
            <a:pPr algn="ctr"/>
            <a:r>
              <a:rPr lang="en-GB" sz="3200" u="sng" dirty="0" smtClean="0"/>
              <a:t>Level 3 - Symmetry</a:t>
            </a:r>
          </a:p>
          <a:p>
            <a:endParaRPr lang="en-GB" sz="3200" dirty="0"/>
          </a:p>
          <a:p>
            <a:r>
              <a:rPr lang="en-GB" sz="3200" dirty="0" smtClean="0"/>
              <a:t>Can you make 3 different symmetrical shapes by colouring in squares?</a:t>
            </a:r>
            <a:endParaRPr lang="en-GB" sz="3200" dirty="0"/>
          </a:p>
        </p:txBody>
      </p:sp>
      <p:grpSp>
        <p:nvGrpSpPr>
          <p:cNvPr id="6" name="Group 5"/>
          <p:cNvGrpSpPr/>
          <p:nvPr/>
        </p:nvGrpSpPr>
        <p:grpSpPr>
          <a:xfrm>
            <a:off x="323528" y="2513448"/>
            <a:ext cx="5620413" cy="1944216"/>
            <a:chOff x="1383402" y="3212976"/>
            <a:chExt cx="6377196" cy="2466332"/>
          </a:xfrm>
        </p:grpSpPr>
        <p:grpSp>
          <p:nvGrpSpPr>
            <p:cNvPr id="2" name="Group 1"/>
            <p:cNvGrpSpPr/>
            <p:nvPr/>
          </p:nvGrpSpPr>
          <p:grpSpPr>
            <a:xfrm rot="5400000">
              <a:off x="3338834" y="1257544"/>
              <a:ext cx="2466332" cy="6377196"/>
              <a:chOff x="179512" y="116632"/>
              <a:chExt cx="2238177" cy="6736998"/>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2238176" cy="222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370791"/>
                <a:ext cx="2238176" cy="222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16" y="4699876"/>
                <a:ext cx="2166168" cy="2153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Rectangle 2"/>
            <p:cNvSpPr/>
            <p:nvPr/>
          </p:nvSpPr>
          <p:spPr>
            <a:xfrm>
              <a:off x="2051720" y="479715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635896" y="48258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860032" y="48258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7020272" y="335699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707671" y="48258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6355743" y="4825872"/>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TextBox 3"/>
          <p:cNvSpPr txBox="1"/>
          <p:nvPr/>
        </p:nvSpPr>
        <p:spPr>
          <a:xfrm>
            <a:off x="302583" y="5373216"/>
            <a:ext cx="8064896" cy="954107"/>
          </a:xfrm>
          <a:prstGeom prst="rect">
            <a:avLst/>
          </a:prstGeom>
          <a:noFill/>
        </p:spPr>
        <p:txBody>
          <a:bodyPr wrap="square" rtlCol="0">
            <a:spAutoFit/>
          </a:bodyPr>
          <a:lstStyle/>
          <a:p>
            <a:r>
              <a:rPr lang="en-GB" sz="2800" dirty="0" smtClean="0"/>
              <a:t>There may be other correct answers so put your hand up if you have something different to check.</a:t>
            </a:r>
            <a:endParaRPr lang="en-GB" sz="2800"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342089" y="2462063"/>
            <a:ext cx="2386983" cy="2038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336195" y="4684494"/>
            <a:ext cx="2398769" cy="369332"/>
          </a:xfrm>
          <a:prstGeom prst="rect">
            <a:avLst/>
          </a:prstGeom>
          <a:noFill/>
        </p:spPr>
        <p:txBody>
          <a:bodyPr wrap="square" rtlCol="0">
            <a:spAutoFit/>
          </a:bodyPr>
          <a:lstStyle/>
          <a:p>
            <a:pPr algn="ctr"/>
            <a:r>
              <a:rPr lang="en-GB" b="1" dirty="0" smtClean="0"/>
              <a:t>Other suggestions</a:t>
            </a:r>
            <a:endParaRPr lang="en-GB" b="1" dirty="0"/>
          </a:p>
        </p:txBody>
      </p:sp>
    </p:spTree>
    <p:extLst>
      <p:ext uri="{BB962C8B-B14F-4D97-AF65-F5344CB8AC3E}">
        <p14:creationId xmlns:p14="http://schemas.microsoft.com/office/powerpoint/2010/main" val="80513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50097786"/>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3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How</a:t>
                      </a:r>
                      <a:r>
                        <a:rPr lang="en-GB" sz="2800" baseline="0" dirty="0" smtClean="0">
                          <a:solidFill>
                            <a:schemeClr val="tx1"/>
                          </a:solidFill>
                        </a:rPr>
                        <a:t> can you tell if a you have drawn a line of symmetry in the right place?</a:t>
                      </a:r>
                      <a:endParaRPr lang="en-GB" sz="2800" dirty="0" smtClean="0">
                        <a:solidFill>
                          <a:schemeClr val="tx1"/>
                        </a:solidFill>
                      </a:endParaRP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smtClean="0">
                          <a:solidFill>
                            <a:srgbClr val="FF0000"/>
                          </a:solidFill>
                        </a:rPr>
                        <a:t>If the shape is exactly the same each side of</a:t>
                      </a:r>
                      <a:r>
                        <a:rPr lang="en-GB" sz="2400" baseline="0" dirty="0" smtClean="0">
                          <a:solidFill>
                            <a:srgbClr val="FF0000"/>
                          </a:solidFill>
                        </a:rPr>
                        <a:t> the mirror line…</a:t>
                      </a:r>
                    </a:p>
                    <a:p>
                      <a:endParaRPr lang="en-GB" sz="2400" baseline="0" dirty="0" smtClean="0">
                        <a:solidFill>
                          <a:srgbClr val="FF0000"/>
                        </a:solidFill>
                      </a:endParaRPr>
                    </a:p>
                    <a:p>
                      <a:r>
                        <a:rPr lang="en-GB" sz="2400" baseline="0" dirty="0" smtClean="0">
                          <a:solidFill>
                            <a:srgbClr val="FF0000"/>
                          </a:solidFill>
                        </a:rPr>
                        <a:t>If the mirror line cuts the shape in half……</a:t>
                      </a:r>
                      <a:endParaRPr lang="en-GB" sz="240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smtClean="0">
                          <a:solidFill>
                            <a:srgbClr val="FF0000"/>
                          </a:solidFill>
                        </a:rPr>
                        <a:t>When writing your comment think about</a:t>
                      </a:r>
                      <a:r>
                        <a:rPr lang="en-GB" sz="2400" baseline="0" dirty="0" smtClean="0">
                          <a:solidFill>
                            <a:srgbClr val="FF0000"/>
                          </a:solidFill>
                        </a:rPr>
                        <a:t> whether or not you understand their explanation and if not what they could have done differently to make it easier to understand.</a:t>
                      </a:r>
                      <a:endParaRPr lang="en-GB" sz="240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2839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61513422"/>
              </p:ext>
            </p:extLst>
          </p:nvPr>
        </p:nvGraphicFramePr>
        <p:xfrm>
          <a:off x="30163" y="115888"/>
          <a:ext cx="9044268" cy="461805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accurately</a:t>
                      </a: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p>
                    <a:p>
                      <a:endParaRPr lang="en-GB"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can rotate shapes, through 90° or 180°, when the centre of rotation is a vertex of the shape, and I can recognise these rotations.</a:t>
                      </a:r>
                    </a:p>
                    <a:p>
                      <a:endParaRPr lang="en-GB" sz="1050" baseline="0" dirty="0" smtClean="0">
                        <a:latin typeface="Comic Sans MS" pitchFamily="66" charset="0"/>
                        <a:cs typeface="Arial" pitchFamily="34" charset="0"/>
                      </a:endParaRPr>
                    </a:p>
                    <a:p>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can translate shapes.</a:t>
                      </a:r>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
        <p:nvSpPr>
          <p:cNvPr id="2" name="TextBox 1"/>
          <p:cNvSpPr txBox="1"/>
          <p:nvPr/>
        </p:nvSpPr>
        <p:spPr>
          <a:xfrm>
            <a:off x="467544" y="5157192"/>
            <a:ext cx="7704856" cy="1200329"/>
          </a:xfrm>
          <a:prstGeom prst="rect">
            <a:avLst/>
          </a:prstGeom>
          <a:noFill/>
        </p:spPr>
        <p:txBody>
          <a:bodyPr wrap="square" rtlCol="0">
            <a:spAutoFit/>
          </a:bodyPr>
          <a:lstStyle/>
          <a:p>
            <a:r>
              <a:rPr lang="en-GB" sz="2400" dirty="0" smtClean="0"/>
              <a:t>If they have correctly answered the level 3 questions put a tick on the learning journey next to the level 3 description, as shown.</a:t>
            </a:r>
            <a:endParaRPr lang="en-GB" sz="2400" dirty="0"/>
          </a:p>
        </p:txBody>
      </p:sp>
    </p:spTree>
    <p:custDataLst>
      <p:tags r:id="rId1"/>
    </p:custDataLst>
    <p:extLst>
      <p:ext uri="{BB962C8B-B14F-4D97-AF65-F5344CB8AC3E}">
        <p14:creationId xmlns:p14="http://schemas.microsoft.com/office/powerpoint/2010/main" val="4247100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2211" y="1764998"/>
            <a:ext cx="4929336" cy="4719839"/>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97924"/>
            <a:ext cx="8496944" cy="1569660"/>
          </a:xfrm>
          <a:prstGeom prst="rect">
            <a:avLst/>
          </a:prstGeom>
          <a:noFill/>
        </p:spPr>
        <p:txBody>
          <a:bodyPr wrap="square" rtlCol="0">
            <a:spAutoFit/>
          </a:bodyPr>
          <a:lstStyle/>
          <a:p>
            <a:pPr algn="ctr"/>
            <a:r>
              <a:rPr lang="en-GB" sz="3200" u="sng" dirty="0" smtClean="0"/>
              <a:t>Level 4 - Reflections</a:t>
            </a:r>
          </a:p>
          <a:p>
            <a:r>
              <a:rPr lang="en-GB" sz="3200" dirty="0" smtClean="0"/>
              <a:t>Check that their images are the correct distance from the mirror lines..</a:t>
            </a:r>
            <a:endParaRPr lang="en-GB" sz="3200" dirty="0"/>
          </a:p>
        </p:txBody>
      </p:sp>
      <p:sp>
        <p:nvSpPr>
          <p:cNvPr id="2" name="TextBox 1"/>
          <p:cNvSpPr txBox="1"/>
          <p:nvPr/>
        </p:nvSpPr>
        <p:spPr>
          <a:xfrm>
            <a:off x="7380312" y="2132856"/>
            <a:ext cx="1440160" cy="369332"/>
          </a:xfrm>
          <a:prstGeom prst="rect">
            <a:avLst/>
          </a:prstGeom>
          <a:noFill/>
        </p:spPr>
        <p:txBody>
          <a:bodyPr wrap="square" rtlCol="0">
            <a:spAutoFit/>
          </a:bodyPr>
          <a:lstStyle/>
          <a:p>
            <a:r>
              <a:rPr lang="en-GB" dirty="0" smtClean="0"/>
              <a:t>Mirror line</a:t>
            </a:r>
            <a:endParaRPr lang="en-GB" dirty="0"/>
          </a:p>
        </p:txBody>
      </p:sp>
      <p:cxnSp>
        <p:nvCxnSpPr>
          <p:cNvPr id="5" name="Straight Arrow Connector 4"/>
          <p:cNvCxnSpPr/>
          <p:nvPr/>
        </p:nvCxnSpPr>
        <p:spPr>
          <a:xfrm flipH="1">
            <a:off x="3851920" y="1412776"/>
            <a:ext cx="1891437" cy="72008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107298" y="2442689"/>
            <a:ext cx="1662220" cy="1690046"/>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24128" y="1259468"/>
            <a:ext cx="1440160" cy="369332"/>
          </a:xfrm>
          <a:prstGeom prst="rect">
            <a:avLst/>
          </a:prstGeom>
          <a:noFill/>
        </p:spPr>
        <p:txBody>
          <a:bodyPr wrap="square" rtlCol="0">
            <a:spAutoFit/>
          </a:bodyPr>
          <a:lstStyle/>
          <a:p>
            <a:r>
              <a:rPr lang="en-GB" dirty="0" smtClean="0"/>
              <a:t>Mirror line</a:t>
            </a:r>
            <a:endParaRPr lang="en-GB" dirty="0"/>
          </a:p>
        </p:txBody>
      </p:sp>
      <p:grpSp>
        <p:nvGrpSpPr>
          <p:cNvPr id="9" name="Group 8"/>
          <p:cNvGrpSpPr/>
          <p:nvPr/>
        </p:nvGrpSpPr>
        <p:grpSpPr>
          <a:xfrm>
            <a:off x="2051720" y="2442689"/>
            <a:ext cx="570614" cy="1135777"/>
            <a:chOff x="2051720" y="2442689"/>
            <a:chExt cx="570614" cy="1135777"/>
          </a:xfrm>
        </p:grpSpPr>
        <p:cxnSp>
          <p:nvCxnSpPr>
            <p:cNvPr id="6" name="Straight Connector 5"/>
            <p:cNvCxnSpPr/>
            <p:nvPr/>
          </p:nvCxnSpPr>
          <p:spPr>
            <a:xfrm flipV="1">
              <a:off x="2051720" y="2442689"/>
              <a:ext cx="0" cy="1130327"/>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Isosceles Triangle 7"/>
            <p:cNvSpPr/>
            <p:nvPr/>
          </p:nvSpPr>
          <p:spPr>
            <a:xfrm rot="5400000">
              <a:off x="2051720" y="3007852"/>
              <a:ext cx="576064" cy="565164"/>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p:cNvGrpSpPr/>
          <p:nvPr/>
        </p:nvGrpSpPr>
        <p:grpSpPr>
          <a:xfrm rot="10800000">
            <a:off x="4951269" y="4733717"/>
            <a:ext cx="570614" cy="1135777"/>
            <a:chOff x="2051720" y="2442689"/>
            <a:chExt cx="570614" cy="1135777"/>
          </a:xfrm>
        </p:grpSpPr>
        <p:cxnSp>
          <p:nvCxnSpPr>
            <p:cNvPr id="13" name="Straight Connector 12"/>
            <p:cNvCxnSpPr/>
            <p:nvPr/>
          </p:nvCxnSpPr>
          <p:spPr>
            <a:xfrm flipV="1">
              <a:off x="2051720" y="2442689"/>
              <a:ext cx="0" cy="1130327"/>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Isosceles Triangle 13"/>
            <p:cNvSpPr/>
            <p:nvPr/>
          </p:nvSpPr>
          <p:spPr>
            <a:xfrm rot="5400000">
              <a:off x="2051720" y="3007852"/>
              <a:ext cx="576064" cy="565164"/>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55354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730914" y="1937544"/>
            <a:ext cx="5400675" cy="4322762"/>
            <a:chOff x="3119438" y="1557338"/>
            <a:chExt cx="5400675" cy="4322762"/>
          </a:xfrm>
        </p:grpSpPr>
        <p:pic>
          <p:nvPicPr>
            <p:cNvPr id="8195" name="Picture 3" descr="u reflect 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19438" y="1557338"/>
              <a:ext cx="5400675" cy="4322762"/>
            </a:xfrm>
            <a:prstGeom prst="rect">
              <a:avLst/>
            </a:prstGeom>
            <a:noFill/>
            <a:extLst>
              <a:ext uri="{909E8E84-426E-40DD-AFC4-6F175D3DCCD1}">
                <a14:hiddenFill xmlns:a14="http://schemas.microsoft.com/office/drawing/2010/main">
                  <a:solidFill>
                    <a:srgbClr val="FFFFFF"/>
                  </a:solidFill>
                </a14:hiddenFill>
              </a:ext>
            </a:extLst>
          </p:spPr>
        </p:pic>
        <p:sp>
          <p:nvSpPr>
            <p:cNvPr id="8198" name="Rectangle 6"/>
            <p:cNvSpPr>
              <a:spLocks noChangeArrowheads="1"/>
            </p:cNvSpPr>
            <p:nvPr/>
          </p:nvSpPr>
          <p:spPr bwMode="auto">
            <a:xfrm>
              <a:off x="6702425" y="2270125"/>
              <a:ext cx="396875" cy="1828800"/>
            </a:xfrm>
            <a:prstGeom prst="rect">
              <a:avLst/>
            </a:prstGeom>
            <a:solidFill>
              <a:srgbClr val="0000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8207" name="Group 15"/>
            <p:cNvGrpSpPr>
              <a:grpSpLocks/>
            </p:cNvGrpSpPr>
            <p:nvPr/>
          </p:nvGrpSpPr>
          <p:grpSpPr bwMode="auto">
            <a:xfrm>
              <a:off x="5637213" y="2259013"/>
              <a:ext cx="1076325" cy="1839912"/>
              <a:chOff x="3551" y="1423"/>
              <a:chExt cx="678" cy="1159"/>
            </a:xfrm>
          </p:grpSpPr>
          <p:sp>
            <p:nvSpPr>
              <p:cNvPr id="8205" name="Rectangle 13"/>
              <p:cNvSpPr>
                <a:spLocks noChangeArrowheads="1"/>
              </p:cNvSpPr>
              <p:nvPr/>
            </p:nvSpPr>
            <p:spPr bwMode="auto">
              <a:xfrm>
                <a:off x="3551" y="1423"/>
                <a:ext cx="230" cy="1159"/>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6" name="Rectangle 14"/>
              <p:cNvSpPr>
                <a:spLocks noChangeArrowheads="1"/>
              </p:cNvSpPr>
              <p:nvPr/>
            </p:nvSpPr>
            <p:spPr bwMode="auto">
              <a:xfrm>
                <a:off x="3714" y="2345"/>
                <a:ext cx="515" cy="237"/>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 name="TextBox 1"/>
          <p:cNvSpPr txBox="1"/>
          <p:nvPr/>
        </p:nvSpPr>
        <p:spPr>
          <a:xfrm>
            <a:off x="221326" y="25121"/>
            <a:ext cx="8784976" cy="1569660"/>
          </a:xfrm>
          <a:prstGeom prst="rect">
            <a:avLst/>
          </a:prstGeom>
          <a:noFill/>
        </p:spPr>
        <p:txBody>
          <a:bodyPr wrap="square" rtlCol="0">
            <a:spAutoFit/>
          </a:bodyPr>
          <a:lstStyle/>
          <a:p>
            <a:pPr algn="ctr"/>
            <a:r>
              <a:rPr lang="en-GB" sz="3200" u="sng" dirty="0" smtClean="0"/>
              <a:t>Level 4 - Reflections</a:t>
            </a:r>
          </a:p>
          <a:p>
            <a:r>
              <a:rPr lang="en-GB" sz="3200" dirty="0" smtClean="0"/>
              <a:t>You get a U shape.</a:t>
            </a:r>
          </a:p>
          <a:p>
            <a:r>
              <a:rPr lang="en-GB" sz="3200" dirty="0" smtClean="0"/>
              <a:t>Check that it has been drawn in the correct place.</a:t>
            </a:r>
            <a:endParaRPr lang="en-GB" sz="3200" dirty="0"/>
          </a:p>
        </p:txBody>
      </p:sp>
    </p:spTree>
    <p:extLst>
      <p:ext uri="{BB962C8B-B14F-4D97-AF65-F5344CB8AC3E}">
        <p14:creationId xmlns:p14="http://schemas.microsoft.com/office/powerpoint/2010/main" val="3512988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4970071"/>
              </p:ext>
            </p:extLst>
          </p:nvPr>
        </p:nvGraphicFramePr>
        <p:xfrm>
          <a:off x="251520" y="260648"/>
          <a:ext cx="8640960" cy="6424434"/>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4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What</a:t>
                      </a:r>
                      <a:r>
                        <a:rPr lang="en-GB" sz="2800" baseline="0" dirty="0" smtClean="0">
                          <a:solidFill>
                            <a:schemeClr val="tx1"/>
                          </a:solidFill>
                        </a:rPr>
                        <a:t> should you do to check that you have accurately reflected a shape?</a:t>
                      </a:r>
                      <a:endParaRPr lang="en-GB" sz="2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a:t>
                      </a:r>
                      <a:r>
                        <a:rPr lang="en-GB" sz="2800" baseline="0" dirty="0" smtClean="0">
                          <a:solidFill>
                            <a:schemeClr val="tx1"/>
                          </a:solidFill>
                        </a:rPr>
                        <a:t> / </a:t>
                      </a:r>
                      <a:r>
                        <a:rPr lang="en-GB" sz="2800" dirty="0" smtClean="0">
                          <a:solidFill>
                            <a:schemeClr val="tx1"/>
                          </a:solidFill>
                        </a:rPr>
                        <a:t>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b="1" dirty="0" smtClean="0">
                          <a:solidFill>
                            <a:srgbClr val="FF0000"/>
                          </a:solidFill>
                        </a:rPr>
                        <a:t>Check</a:t>
                      </a:r>
                      <a:r>
                        <a:rPr lang="en-GB" sz="2400" b="1" baseline="0" dirty="0" smtClean="0">
                          <a:solidFill>
                            <a:srgbClr val="FF0000"/>
                          </a:solidFill>
                        </a:rPr>
                        <a:t> t</a:t>
                      </a:r>
                      <a:r>
                        <a:rPr lang="en-GB" sz="2400" b="1" dirty="0" smtClean="0">
                          <a:solidFill>
                            <a:srgbClr val="FF0000"/>
                          </a:solidFill>
                        </a:rPr>
                        <a:t>hat</a:t>
                      </a:r>
                      <a:r>
                        <a:rPr lang="en-GB" sz="2400" b="1" baseline="0" dirty="0" smtClean="0">
                          <a:solidFill>
                            <a:srgbClr val="FF0000"/>
                          </a:solidFill>
                        </a:rPr>
                        <a:t> it is the same distance from the mirror line as the object….</a:t>
                      </a:r>
                    </a:p>
                    <a:p>
                      <a:r>
                        <a:rPr lang="en-GB" sz="2400" b="1" baseline="0" dirty="0" smtClean="0">
                          <a:solidFill>
                            <a:srgbClr val="FF0000"/>
                          </a:solidFill>
                        </a:rPr>
                        <a:t>Check that it is facing the opposite way to the object….</a:t>
                      </a:r>
                    </a:p>
                    <a:p>
                      <a:r>
                        <a:rPr lang="en-GB" sz="2400" b="1" baseline="0" dirty="0" smtClean="0">
                          <a:solidFill>
                            <a:srgbClr val="FF0000"/>
                          </a:solidFill>
                        </a:rPr>
                        <a:t>Use tracing paper or a mirror ………</a:t>
                      </a:r>
                      <a:endParaRPr lang="en-GB" sz="24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0000"/>
                          </a:solidFill>
                        </a:rPr>
                        <a:t>When writing your comment think about</a:t>
                      </a:r>
                      <a:r>
                        <a:rPr lang="en-GB" sz="2400" b="1" baseline="0" dirty="0" smtClean="0">
                          <a:solidFill>
                            <a:srgbClr val="FF0000"/>
                          </a:solidFill>
                        </a:rPr>
                        <a:t> whether or not you understand their explanation and if not what they could have done differently to make it easier to understand.</a:t>
                      </a:r>
                      <a:endParaRPr lang="en-GB" sz="2400" b="1" dirty="0" smtClean="0">
                        <a:solidFill>
                          <a:srgbClr val="FF0000"/>
                        </a:solidFill>
                      </a:endParaRPr>
                    </a:p>
                    <a:p>
                      <a:endParaRPr lang="en-GB"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48563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11463507"/>
              </p:ext>
            </p:extLst>
          </p:nvPr>
        </p:nvGraphicFramePr>
        <p:xfrm>
          <a:off x="30163" y="115888"/>
          <a:ext cx="9044268" cy="461805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r>
                        <a:rPr lang="en-GB" sz="1050" dirty="0" smtClean="0">
                          <a:latin typeface="Comic Sans MS" pitchFamily="66" charset="0"/>
                          <a:cs typeface="Arial" pitchFamily="34" charset="0"/>
                        </a:rPr>
                        <a:t>.</a:t>
                      </a:r>
                      <a:r>
                        <a:rPr lang="en-GB" sz="1050" b="1" baseline="0" dirty="0" smtClean="0">
                          <a:solidFill>
                            <a:srgbClr val="00B050"/>
                          </a:solidFill>
                          <a:effectLst/>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smtClean="0">
                          <a:solidFill>
                            <a:srgbClr val="00B050"/>
                          </a:solidFill>
                          <a:effectLst/>
                          <a:latin typeface="Comic Sans MS" pitchFamily="66" charset="0"/>
                          <a:cs typeface="Arial" pitchFamily="34" charset="0"/>
                        </a:rPr>
                        <a:t>              </a:t>
                      </a:r>
                      <a:r>
                        <a:rPr lang="en-GB" sz="2800" b="1" baseline="0" dirty="0" smtClean="0">
                          <a:solidFill>
                            <a:srgbClr val="00B050"/>
                          </a:solidFill>
                          <a:effectLst/>
                          <a:latin typeface="Comic Sans MS" pitchFamily="66" charset="0"/>
                          <a:cs typeface="Arial" pitchFamily="34" charset="0"/>
                        </a:rPr>
                        <a:t>√</a:t>
                      </a:r>
                      <a:endParaRPr lang="en-GB" sz="2800" b="1" i="0" dirty="0" smtClean="0">
                        <a:solidFill>
                          <a:srgbClr val="00B050"/>
                        </a:solidFill>
                        <a:latin typeface="+mn-lt"/>
                        <a:cs typeface="Calibri" pitchFamily="34" charset="0"/>
                      </a:endParaRPr>
                    </a:p>
                    <a:p>
                      <a:endParaRPr lang="en-GB" sz="1050" dirty="0" smtClean="0">
                        <a:latin typeface="Comic Sans MS" pitchFamily="66" charset="0"/>
                        <a:cs typeface="Arial" pitchFamily="34" charset="0"/>
                      </a:endParaRP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t>
                      </a:r>
                      <a:r>
                        <a:rPr lang="en-GB" sz="1050" kern="1200" dirty="0" smtClean="0">
                          <a:solidFill>
                            <a:schemeClr val="tx1"/>
                          </a:solidFill>
                          <a:effectLst/>
                          <a:latin typeface="Comic Sans MS" panose="030F0702030302020204" pitchFamily="66" charset="0"/>
                          <a:ea typeface="+mn-ea"/>
                          <a:cs typeface="+mn-cs"/>
                        </a:rPr>
                        <a:t>accurately</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kern="1200" dirty="0" smtClean="0">
                        <a:solidFill>
                          <a:schemeClr val="tx1"/>
                        </a:solidFill>
                        <a:effectLst/>
                        <a:latin typeface="Comic Sans MS" panose="030F0702030302020204" pitchFamily="66" charset="0"/>
                        <a:ea typeface="+mn-ea"/>
                        <a:cs typeface="+mn-cs"/>
                      </a:endParaRP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p>
                    <a:p>
                      <a:endParaRPr lang="en-GB" sz="105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can rotate shapes, through 90° or 180°, when the centre of rotation is a vertex of the shape, and I can recognise these rotations.</a:t>
                      </a:r>
                    </a:p>
                    <a:p>
                      <a:endParaRPr lang="en-GB" sz="1050" baseline="0" dirty="0" smtClean="0">
                        <a:latin typeface="Comic Sans MS" pitchFamily="66" charset="0"/>
                        <a:cs typeface="Arial" pitchFamily="34" charset="0"/>
                      </a:endParaRPr>
                    </a:p>
                    <a:p>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can translate shapes.</a:t>
                      </a:r>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
        <p:nvSpPr>
          <p:cNvPr id="2" name="TextBox 1"/>
          <p:cNvSpPr txBox="1"/>
          <p:nvPr/>
        </p:nvSpPr>
        <p:spPr>
          <a:xfrm>
            <a:off x="467544" y="5157192"/>
            <a:ext cx="7704856" cy="1200329"/>
          </a:xfrm>
          <a:prstGeom prst="rect">
            <a:avLst/>
          </a:prstGeom>
          <a:noFill/>
        </p:spPr>
        <p:txBody>
          <a:bodyPr wrap="square" rtlCol="0">
            <a:spAutoFit/>
          </a:bodyPr>
          <a:lstStyle/>
          <a:p>
            <a:r>
              <a:rPr lang="en-GB" sz="2400" dirty="0" smtClean="0"/>
              <a:t>If they have correctly answered the level 4 questions put a tick on the learning journey next to the level 4 description, as shown.</a:t>
            </a:r>
            <a:endParaRPr lang="en-GB" sz="2400" dirty="0"/>
          </a:p>
        </p:txBody>
      </p:sp>
    </p:spTree>
    <p:custDataLst>
      <p:tags r:id="rId1"/>
    </p:custDataLst>
    <p:extLst>
      <p:ext uri="{BB962C8B-B14F-4D97-AF65-F5344CB8AC3E}">
        <p14:creationId xmlns:p14="http://schemas.microsoft.com/office/powerpoint/2010/main" val="1689736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35831" y="3861048"/>
            <a:ext cx="7272338" cy="2735262"/>
            <a:chOff x="755650" y="3141663"/>
            <a:chExt cx="7272338" cy="2735262"/>
          </a:xfrm>
        </p:grpSpPr>
        <p:grpSp>
          <p:nvGrpSpPr>
            <p:cNvPr id="301080" name="Group 24"/>
            <p:cNvGrpSpPr>
              <a:grpSpLocks/>
            </p:cNvGrpSpPr>
            <p:nvPr/>
          </p:nvGrpSpPr>
          <p:grpSpPr bwMode="auto">
            <a:xfrm>
              <a:off x="3276600" y="3141663"/>
              <a:ext cx="2232025" cy="2735262"/>
              <a:chOff x="2064" y="1979"/>
              <a:chExt cx="1406" cy="1723"/>
            </a:xfrm>
          </p:grpSpPr>
          <p:sp>
            <p:nvSpPr>
              <p:cNvPr id="301077" name="Rectangle 21"/>
              <p:cNvSpPr>
                <a:spLocks noChangeArrowheads="1"/>
              </p:cNvSpPr>
              <p:nvPr/>
            </p:nvSpPr>
            <p:spPr bwMode="auto">
              <a:xfrm>
                <a:off x="2064"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301075" name="Group 19"/>
              <p:cNvGrpSpPr>
                <a:grpSpLocks/>
              </p:cNvGrpSpPr>
              <p:nvPr/>
            </p:nvGrpSpPr>
            <p:grpSpPr bwMode="auto">
              <a:xfrm rot="-5400000">
                <a:off x="2495" y="2228"/>
                <a:ext cx="544" cy="816"/>
                <a:chOff x="2495" y="2183"/>
                <a:chExt cx="544" cy="816"/>
              </a:xfrm>
            </p:grpSpPr>
            <p:sp>
              <p:nvSpPr>
                <p:cNvPr id="301070" name="AutoShape 14"/>
                <p:cNvSpPr>
                  <a:spLocks noChangeArrowheads="1"/>
                </p:cNvSpPr>
                <p:nvPr/>
              </p:nvSpPr>
              <p:spPr bwMode="auto">
                <a:xfrm>
                  <a:off x="2495" y="2183"/>
                  <a:ext cx="544" cy="816"/>
                </a:xfrm>
                <a:prstGeom prst="plus">
                  <a:avLst>
                    <a:gd name="adj" fmla="val 25000"/>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71" name="AutoShape 15"/>
                <p:cNvSpPr>
                  <a:spLocks noChangeArrowheads="1"/>
                </p:cNvSpPr>
                <p:nvPr/>
              </p:nvSpPr>
              <p:spPr bwMode="auto">
                <a:xfrm>
                  <a:off x="2593" y="2330"/>
                  <a:ext cx="347" cy="521"/>
                </a:xfrm>
                <a:prstGeom prst="plus">
                  <a:avLst>
                    <a:gd name="adj" fmla="val 25000"/>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301079" name="Group 23"/>
            <p:cNvGrpSpPr>
              <a:grpSpLocks/>
            </p:cNvGrpSpPr>
            <p:nvPr/>
          </p:nvGrpSpPr>
          <p:grpSpPr bwMode="auto">
            <a:xfrm>
              <a:off x="755650" y="3141663"/>
              <a:ext cx="2232025" cy="2735262"/>
              <a:chOff x="476" y="1979"/>
              <a:chExt cx="1406" cy="1723"/>
            </a:xfrm>
          </p:grpSpPr>
          <p:sp>
            <p:nvSpPr>
              <p:cNvPr id="301076" name="Rectangle 20"/>
              <p:cNvSpPr>
                <a:spLocks noChangeArrowheads="1"/>
              </p:cNvSpPr>
              <p:nvPr/>
            </p:nvSpPr>
            <p:spPr bwMode="auto">
              <a:xfrm>
                <a:off x="476"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64" name="AutoShape 8"/>
              <p:cNvSpPr>
                <a:spLocks noChangeArrowheads="1"/>
              </p:cNvSpPr>
              <p:nvPr/>
            </p:nvSpPr>
            <p:spPr bwMode="auto">
              <a:xfrm>
                <a:off x="788" y="2205"/>
                <a:ext cx="771" cy="771"/>
              </a:xfrm>
              <a:prstGeom prst="smileyFace">
                <a:avLst>
                  <a:gd name="adj" fmla="val 4653"/>
                </a:avLst>
              </a:prstGeom>
              <a:solidFill>
                <a:srgbClr val="C0E89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01081" name="Group 25"/>
            <p:cNvGrpSpPr>
              <a:grpSpLocks/>
            </p:cNvGrpSpPr>
            <p:nvPr/>
          </p:nvGrpSpPr>
          <p:grpSpPr bwMode="auto">
            <a:xfrm>
              <a:off x="5795963" y="3141663"/>
              <a:ext cx="2232025" cy="2735262"/>
              <a:chOff x="3651" y="1979"/>
              <a:chExt cx="1406" cy="1723"/>
            </a:xfrm>
          </p:grpSpPr>
          <p:sp>
            <p:nvSpPr>
              <p:cNvPr id="301078" name="Rectangle 22"/>
              <p:cNvSpPr>
                <a:spLocks noChangeArrowheads="1"/>
              </p:cNvSpPr>
              <p:nvPr/>
            </p:nvSpPr>
            <p:spPr bwMode="auto">
              <a:xfrm>
                <a:off x="3651" y="1979"/>
                <a:ext cx="1406" cy="1723"/>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1073" name="AutoShape 17"/>
              <p:cNvSpPr>
                <a:spLocks noChangeArrowheads="1"/>
              </p:cNvSpPr>
              <p:nvPr/>
            </p:nvSpPr>
            <p:spPr bwMode="auto">
              <a:xfrm>
                <a:off x="3787" y="2387"/>
                <a:ext cx="1134" cy="544"/>
              </a:xfrm>
              <a:prstGeom prst="parallelogram">
                <a:avLst>
                  <a:gd name="adj" fmla="val 52114"/>
                </a:avLst>
              </a:prstGeom>
              <a:solidFill>
                <a:srgbClr val="80D0E8"/>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4" name="TextBox 23"/>
          <p:cNvSpPr txBox="1"/>
          <p:nvPr/>
        </p:nvSpPr>
        <p:spPr>
          <a:xfrm>
            <a:off x="323528" y="97924"/>
            <a:ext cx="8496944" cy="3539430"/>
          </a:xfrm>
          <a:prstGeom prst="rect">
            <a:avLst/>
          </a:prstGeom>
          <a:noFill/>
        </p:spPr>
        <p:txBody>
          <a:bodyPr wrap="square" rtlCol="0">
            <a:spAutoFit/>
          </a:bodyPr>
          <a:lstStyle/>
          <a:p>
            <a:pPr algn="ctr"/>
            <a:r>
              <a:rPr lang="en-GB" sz="3200" u="sng" dirty="0" smtClean="0"/>
              <a:t>Level 3 – Symmetry</a:t>
            </a:r>
          </a:p>
          <a:p>
            <a:endParaRPr lang="en-GB" sz="2400" dirty="0" smtClean="0"/>
          </a:p>
          <a:p>
            <a:pPr marL="457200" indent="-457200">
              <a:buFont typeface="+mj-lt"/>
              <a:buAutoNum type="arabicPeriod"/>
            </a:pPr>
            <a:r>
              <a:rPr lang="en-GB" sz="2400" dirty="0" smtClean="0"/>
              <a:t>Which of these shapes does not have line symmetry?</a:t>
            </a:r>
          </a:p>
          <a:p>
            <a:pPr marL="457200" indent="-457200">
              <a:buFont typeface="+mj-lt"/>
              <a:buAutoNum type="arabicPeriod"/>
            </a:pPr>
            <a:endParaRPr lang="en-GB" sz="2400" dirty="0" smtClean="0"/>
          </a:p>
          <a:p>
            <a:pPr marL="457200" indent="-457200">
              <a:buFont typeface="+mj-lt"/>
              <a:buAutoNum type="arabicPeriod"/>
            </a:pPr>
            <a:r>
              <a:rPr lang="en-GB" sz="2400" dirty="0" smtClean="0"/>
              <a:t>Which of these shapes has one line of symmetry? Draw it on the shape.</a:t>
            </a:r>
          </a:p>
          <a:p>
            <a:pPr marL="457200" indent="-457200">
              <a:buFont typeface="+mj-lt"/>
              <a:buAutoNum type="arabicPeriod"/>
            </a:pPr>
            <a:endParaRPr lang="en-GB" sz="2400" dirty="0" smtClean="0"/>
          </a:p>
          <a:p>
            <a:pPr marL="457200" indent="-457200">
              <a:buFont typeface="+mj-lt"/>
              <a:buAutoNum type="arabicPeriod"/>
            </a:pPr>
            <a:r>
              <a:rPr lang="en-GB" sz="2400" dirty="0" smtClean="0"/>
              <a:t>Which of these shapes has two lines of symmetry? Draw them on the shape.</a:t>
            </a:r>
            <a:endParaRPr lang="en-GB" sz="2400" dirty="0"/>
          </a:p>
        </p:txBody>
      </p:sp>
      <p:sp>
        <p:nvSpPr>
          <p:cNvPr id="3" name="TextBox 2"/>
          <p:cNvSpPr txBox="1"/>
          <p:nvPr/>
        </p:nvSpPr>
        <p:spPr>
          <a:xfrm>
            <a:off x="1251024" y="6061938"/>
            <a:ext cx="1584176" cy="369332"/>
          </a:xfrm>
          <a:prstGeom prst="rect">
            <a:avLst/>
          </a:prstGeom>
          <a:noFill/>
        </p:spPr>
        <p:txBody>
          <a:bodyPr wrap="square" rtlCol="0">
            <a:spAutoFit/>
          </a:bodyPr>
          <a:lstStyle/>
          <a:p>
            <a:pPr algn="ctr"/>
            <a:r>
              <a:rPr lang="en-GB" b="1" dirty="0" smtClean="0"/>
              <a:t>Shape A</a:t>
            </a:r>
            <a:endParaRPr lang="en-GB" b="1" dirty="0"/>
          </a:p>
        </p:txBody>
      </p:sp>
      <p:sp>
        <p:nvSpPr>
          <p:cNvPr id="27" name="TextBox 26"/>
          <p:cNvSpPr txBox="1"/>
          <p:nvPr/>
        </p:nvSpPr>
        <p:spPr>
          <a:xfrm>
            <a:off x="3892406" y="6069440"/>
            <a:ext cx="1584176" cy="369332"/>
          </a:xfrm>
          <a:prstGeom prst="rect">
            <a:avLst/>
          </a:prstGeom>
          <a:noFill/>
        </p:spPr>
        <p:txBody>
          <a:bodyPr wrap="square" rtlCol="0">
            <a:spAutoFit/>
          </a:bodyPr>
          <a:lstStyle/>
          <a:p>
            <a:pPr algn="ctr"/>
            <a:r>
              <a:rPr lang="en-GB" b="1" dirty="0" smtClean="0"/>
              <a:t>Shape B</a:t>
            </a:r>
            <a:endParaRPr lang="en-GB" b="1" dirty="0"/>
          </a:p>
        </p:txBody>
      </p:sp>
      <p:sp>
        <p:nvSpPr>
          <p:cNvPr id="28" name="TextBox 27"/>
          <p:cNvSpPr txBox="1"/>
          <p:nvPr/>
        </p:nvSpPr>
        <p:spPr>
          <a:xfrm>
            <a:off x="6300068" y="6076942"/>
            <a:ext cx="1584176" cy="369332"/>
          </a:xfrm>
          <a:prstGeom prst="rect">
            <a:avLst/>
          </a:prstGeom>
          <a:noFill/>
        </p:spPr>
        <p:txBody>
          <a:bodyPr wrap="square" rtlCol="0">
            <a:spAutoFit/>
          </a:bodyPr>
          <a:lstStyle/>
          <a:p>
            <a:pPr algn="ctr"/>
            <a:r>
              <a:rPr lang="en-GB" b="1" dirty="0" smtClean="0"/>
              <a:t>Shape C</a:t>
            </a:r>
            <a:endParaRPr lang="en-GB" b="1" dirty="0"/>
          </a:p>
        </p:txBody>
      </p:sp>
    </p:spTree>
    <p:extLst>
      <p:ext uri="{BB962C8B-B14F-4D97-AF65-F5344CB8AC3E}">
        <p14:creationId xmlns:p14="http://schemas.microsoft.com/office/powerpoint/2010/main" val="18110473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318642" y="2334364"/>
            <a:ext cx="1800200" cy="1810716"/>
            <a:chOff x="4034165" y="2452399"/>
            <a:chExt cx="1506537" cy="1585938"/>
          </a:xfrm>
        </p:grpSpPr>
        <p:sp>
          <p:nvSpPr>
            <p:cNvPr id="372763" name="Freeform 27"/>
            <p:cNvSpPr>
              <a:spLocks/>
            </p:cNvSpPr>
            <p:nvPr/>
          </p:nvSpPr>
          <p:spPr bwMode="auto">
            <a:xfrm>
              <a:off x="4034165" y="2452399"/>
              <a:ext cx="1506537" cy="1506537"/>
            </a:xfrm>
            <a:custGeom>
              <a:avLst/>
              <a:gdLst>
                <a:gd name="T0" fmla="*/ 0 w 681"/>
                <a:gd name="T1" fmla="*/ 0 h 681"/>
                <a:gd name="T2" fmla="*/ 0 w 681"/>
                <a:gd name="T3" fmla="*/ 227 h 681"/>
                <a:gd name="T4" fmla="*/ 227 w 681"/>
                <a:gd name="T5" fmla="*/ 227 h 681"/>
                <a:gd name="T6" fmla="*/ 227 w 681"/>
                <a:gd name="T7" fmla="*/ 681 h 681"/>
                <a:gd name="T8" fmla="*/ 454 w 681"/>
                <a:gd name="T9" fmla="*/ 681 h 681"/>
                <a:gd name="T10" fmla="*/ 454 w 681"/>
                <a:gd name="T11" fmla="*/ 227 h 681"/>
                <a:gd name="T12" fmla="*/ 681 w 681"/>
                <a:gd name="T13" fmla="*/ 227 h 681"/>
                <a:gd name="T14" fmla="*/ 681 w 681"/>
                <a:gd name="T15" fmla="*/ 0 h 681"/>
                <a:gd name="T16" fmla="*/ 0 w 681"/>
                <a:gd name="T17"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81">
                  <a:moveTo>
                    <a:pt x="0" y="0"/>
                  </a:moveTo>
                  <a:lnTo>
                    <a:pt x="0" y="227"/>
                  </a:lnTo>
                  <a:lnTo>
                    <a:pt x="227" y="227"/>
                  </a:lnTo>
                  <a:lnTo>
                    <a:pt x="227" y="681"/>
                  </a:lnTo>
                  <a:lnTo>
                    <a:pt x="454" y="681"/>
                  </a:lnTo>
                  <a:lnTo>
                    <a:pt x="454" y="227"/>
                  </a:lnTo>
                  <a:lnTo>
                    <a:pt x="681" y="227"/>
                  </a:lnTo>
                  <a:lnTo>
                    <a:pt x="681" y="0"/>
                  </a:lnTo>
                  <a:lnTo>
                    <a:pt x="0" y="0"/>
                  </a:lnTo>
                  <a:close/>
                </a:path>
              </a:pathLst>
            </a:custGeom>
            <a:solidFill>
              <a:srgbClr val="C0E890"/>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Oval 1"/>
            <p:cNvSpPr/>
            <p:nvPr/>
          </p:nvSpPr>
          <p:spPr>
            <a:xfrm>
              <a:off x="4480450" y="3822313"/>
              <a:ext cx="19970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3"/>
          <p:cNvSpPr/>
          <p:nvPr/>
        </p:nvSpPr>
        <p:spPr>
          <a:xfrm>
            <a:off x="2861168" y="38975"/>
            <a:ext cx="3327385" cy="584775"/>
          </a:xfrm>
          <a:prstGeom prst="rect">
            <a:avLst/>
          </a:prstGeom>
        </p:spPr>
        <p:txBody>
          <a:bodyPr wrap="none">
            <a:spAutoFit/>
          </a:bodyPr>
          <a:lstStyle/>
          <a:p>
            <a:pPr algn="ctr"/>
            <a:r>
              <a:rPr lang="en-GB" sz="3200" u="sng" dirty="0" smtClean="0"/>
              <a:t>Level 5  - Rotations</a:t>
            </a:r>
          </a:p>
        </p:txBody>
      </p:sp>
      <p:grpSp>
        <p:nvGrpSpPr>
          <p:cNvPr id="7" name="Group 6"/>
          <p:cNvGrpSpPr/>
          <p:nvPr/>
        </p:nvGrpSpPr>
        <p:grpSpPr>
          <a:xfrm rot="5400000">
            <a:off x="3857177" y="3374805"/>
            <a:ext cx="1800200" cy="1810716"/>
            <a:chOff x="4034165" y="2452399"/>
            <a:chExt cx="1506537" cy="1585938"/>
          </a:xfrm>
        </p:grpSpPr>
        <p:sp>
          <p:nvSpPr>
            <p:cNvPr id="8" name="Freeform 27"/>
            <p:cNvSpPr>
              <a:spLocks/>
            </p:cNvSpPr>
            <p:nvPr/>
          </p:nvSpPr>
          <p:spPr bwMode="auto">
            <a:xfrm>
              <a:off x="4034165" y="2452399"/>
              <a:ext cx="1506537" cy="1506537"/>
            </a:xfrm>
            <a:custGeom>
              <a:avLst/>
              <a:gdLst>
                <a:gd name="T0" fmla="*/ 0 w 681"/>
                <a:gd name="T1" fmla="*/ 0 h 681"/>
                <a:gd name="T2" fmla="*/ 0 w 681"/>
                <a:gd name="T3" fmla="*/ 227 h 681"/>
                <a:gd name="T4" fmla="*/ 227 w 681"/>
                <a:gd name="T5" fmla="*/ 227 h 681"/>
                <a:gd name="T6" fmla="*/ 227 w 681"/>
                <a:gd name="T7" fmla="*/ 681 h 681"/>
                <a:gd name="T8" fmla="*/ 454 w 681"/>
                <a:gd name="T9" fmla="*/ 681 h 681"/>
                <a:gd name="T10" fmla="*/ 454 w 681"/>
                <a:gd name="T11" fmla="*/ 227 h 681"/>
                <a:gd name="T12" fmla="*/ 681 w 681"/>
                <a:gd name="T13" fmla="*/ 227 h 681"/>
                <a:gd name="T14" fmla="*/ 681 w 681"/>
                <a:gd name="T15" fmla="*/ 0 h 681"/>
                <a:gd name="T16" fmla="*/ 0 w 681"/>
                <a:gd name="T17"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81">
                  <a:moveTo>
                    <a:pt x="0" y="0"/>
                  </a:moveTo>
                  <a:lnTo>
                    <a:pt x="0" y="227"/>
                  </a:lnTo>
                  <a:lnTo>
                    <a:pt x="227" y="227"/>
                  </a:lnTo>
                  <a:lnTo>
                    <a:pt x="227" y="681"/>
                  </a:lnTo>
                  <a:lnTo>
                    <a:pt x="454" y="681"/>
                  </a:lnTo>
                  <a:lnTo>
                    <a:pt x="454" y="227"/>
                  </a:lnTo>
                  <a:lnTo>
                    <a:pt x="681" y="227"/>
                  </a:lnTo>
                  <a:lnTo>
                    <a:pt x="681" y="0"/>
                  </a:lnTo>
                  <a:lnTo>
                    <a:pt x="0" y="0"/>
                  </a:lnTo>
                  <a:close/>
                </a:path>
              </a:pathLst>
            </a:custGeom>
            <a:solidFill>
              <a:srgbClr val="C0E890"/>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 name="Oval 8"/>
            <p:cNvSpPr/>
            <p:nvPr/>
          </p:nvSpPr>
          <p:spPr>
            <a:xfrm>
              <a:off x="4480450" y="3822313"/>
              <a:ext cx="19970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2015161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319213" y="2564904"/>
            <a:ext cx="6483350" cy="3243263"/>
            <a:chOff x="2051050" y="2225675"/>
            <a:chExt cx="6483350" cy="3243263"/>
          </a:xfrm>
        </p:grpSpPr>
        <p:pic>
          <p:nvPicPr>
            <p:cNvPr id="7171" name="Picture 3" descr="h enlarge 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050" y="2225675"/>
              <a:ext cx="6483350" cy="3243263"/>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7182" name="Rectangle 14"/>
            <p:cNvSpPr>
              <a:spLocks noChangeArrowheads="1"/>
            </p:cNvSpPr>
            <p:nvPr/>
          </p:nvSpPr>
          <p:spPr bwMode="auto">
            <a:xfrm>
              <a:off x="3851275" y="2936875"/>
              <a:ext cx="709613" cy="2173288"/>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84" name="Freeform 16"/>
            <p:cNvSpPr>
              <a:spLocks/>
            </p:cNvSpPr>
            <p:nvPr/>
          </p:nvSpPr>
          <p:spPr bwMode="auto">
            <a:xfrm>
              <a:off x="4560888" y="2936875"/>
              <a:ext cx="1452562" cy="2173288"/>
            </a:xfrm>
            <a:custGeom>
              <a:avLst/>
              <a:gdLst>
                <a:gd name="T0" fmla="*/ 0 w 915"/>
                <a:gd name="T1" fmla="*/ 454 h 1369"/>
                <a:gd name="T2" fmla="*/ 454 w 915"/>
                <a:gd name="T3" fmla="*/ 454 h 1369"/>
                <a:gd name="T4" fmla="*/ 454 w 915"/>
                <a:gd name="T5" fmla="*/ 0 h 1369"/>
                <a:gd name="T6" fmla="*/ 915 w 915"/>
                <a:gd name="T7" fmla="*/ 0 h 1369"/>
                <a:gd name="T8" fmla="*/ 915 w 915"/>
                <a:gd name="T9" fmla="*/ 1369 h 1369"/>
                <a:gd name="T10" fmla="*/ 461 w 915"/>
                <a:gd name="T11" fmla="*/ 1369 h 1369"/>
                <a:gd name="T12" fmla="*/ 461 w 915"/>
                <a:gd name="T13" fmla="*/ 908 h 1369"/>
                <a:gd name="T14" fmla="*/ 7 w 915"/>
                <a:gd name="T15" fmla="*/ 908 h 1369"/>
                <a:gd name="T16" fmla="*/ 0 w 915"/>
                <a:gd name="T17" fmla="*/ 454 h 1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5" h="1369">
                  <a:moveTo>
                    <a:pt x="0" y="454"/>
                  </a:moveTo>
                  <a:lnTo>
                    <a:pt x="454" y="454"/>
                  </a:lnTo>
                  <a:lnTo>
                    <a:pt x="454" y="0"/>
                  </a:lnTo>
                  <a:lnTo>
                    <a:pt x="915" y="0"/>
                  </a:lnTo>
                  <a:lnTo>
                    <a:pt x="915" y="1369"/>
                  </a:lnTo>
                  <a:lnTo>
                    <a:pt x="461" y="1369"/>
                  </a:lnTo>
                  <a:lnTo>
                    <a:pt x="461" y="908"/>
                  </a:lnTo>
                  <a:lnTo>
                    <a:pt x="7" y="908"/>
                  </a:lnTo>
                  <a:lnTo>
                    <a:pt x="0" y="454"/>
                  </a:lnTo>
                  <a:close/>
                </a:path>
              </a:pathLst>
            </a:custGeom>
            <a:solidFill>
              <a:srgbClr val="0000FF"/>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6" name="TextBox 15"/>
          <p:cNvSpPr txBox="1"/>
          <p:nvPr/>
        </p:nvSpPr>
        <p:spPr>
          <a:xfrm>
            <a:off x="221326" y="25121"/>
            <a:ext cx="8784976" cy="2062103"/>
          </a:xfrm>
          <a:prstGeom prst="rect">
            <a:avLst/>
          </a:prstGeom>
          <a:noFill/>
        </p:spPr>
        <p:txBody>
          <a:bodyPr wrap="square" rtlCol="0">
            <a:spAutoFit/>
          </a:bodyPr>
          <a:lstStyle/>
          <a:p>
            <a:pPr algn="ctr"/>
            <a:r>
              <a:rPr lang="en-GB" sz="3200" u="sng" dirty="0" smtClean="0"/>
              <a:t>Level 5 - Enlargements</a:t>
            </a:r>
          </a:p>
          <a:p>
            <a:endParaRPr lang="en-GB" sz="3200" dirty="0" smtClean="0"/>
          </a:p>
          <a:p>
            <a:r>
              <a:rPr lang="en-GB" sz="3200" dirty="0" smtClean="0"/>
              <a:t>You get a H shape.</a:t>
            </a:r>
          </a:p>
          <a:p>
            <a:r>
              <a:rPr lang="en-GB" sz="3200" dirty="0" smtClean="0"/>
              <a:t>Check that it has been drawn in the correct place.</a:t>
            </a:r>
            <a:endParaRPr lang="en-GB" sz="3200" dirty="0"/>
          </a:p>
        </p:txBody>
      </p:sp>
    </p:spTree>
    <p:extLst>
      <p:ext uri="{BB962C8B-B14F-4D97-AF65-F5344CB8AC3E}">
        <p14:creationId xmlns:p14="http://schemas.microsoft.com/office/powerpoint/2010/main" val="27955267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54190" y="38975"/>
            <a:ext cx="3741344" cy="584775"/>
          </a:xfrm>
          <a:prstGeom prst="rect">
            <a:avLst/>
          </a:prstGeom>
        </p:spPr>
        <p:txBody>
          <a:bodyPr wrap="none">
            <a:spAutoFit/>
          </a:bodyPr>
          <a:lstStyle/>
          <a:p>
            <a:pPr algn="ctr"/>
            <a:r>
              <a:rPr lang="en-GB" sz="3200" u="sng" dirty="0" smtClean="0"/>
              <a:t>Level 5 - Translations</a:t>
            </a:r>
          </a:p>
        </p:txBody>
      </p:sp>
      <p:sp>
        <p:nvSpPr>
          <p:cNvPr id="5" name="TextBox 4"/>
          <p:cNvSpPr txBox="1"/>
          <p:nvPr/>
        </p:nvSpPr>
        <p:spPr>
          <a:xfrm>
            <a:off x="4932040" y="4481836"/>
            <a:ext cx="288032" cy="369332"/>
          </a:xfrm>
          <a:prstGeom prst="rect">
            <a:avLst/>
          </a:prstGeom>
          <a:noFill/>
        </p:spPr>
        <p:txBody>
          <a:bodyPr wrap="square" rtlCol="0">
            <a:spAutoFit/>
          </a:bodyPr>
          <a:lstStyle/>
          <a:p>
            <a:r>
              <a:rPr lang="en-GB" b="1" dirty="0" smtClean="0"/>
              <a:t>A</a:t>
            </a:r>
            <a:endParaRPr lang="en-GB" b="1" dirty="0"/>
          </a:p>
        </p:txBody>
      </p:sp>
      <p:sp>
        <p:nvSpPr>
          <p:cNvPr id="9" name="TextBox 8"/>
          <p:cNvSpPr txBox="1"/>
          <p:nvPr/>
        </p:nvSpPr>
        <p:spPr>
          <a:xfrm>
            <a:off x="3467912" y="3933056"/>
            <a:ext cx="288032" cy="369332"/>
          </a:xfrm>
          <a:prstGeom prst="rect">
            <a:avLst/>
          </a:prstGeom>
          <a:noFill/>
        </p:spPr>
        <p:txBody>
          <a:bodyPr wrap="square" rtlCol="0">
            <a:spAutoFit/>
          </a:bodyPr>
          <a:lstStyle/>
          <a:p>
            <a:r>
              <a:rPr lang="en-GB" b="1" dirty="0"/>
              <a:t>B</a:t>
            </a:r>
          </a:p>
        </p:txBody>
      </p:sp>
      <mc:AlternateContent xmlns:mc="http://schemas.openxmlformats.org/markup-compatibility/2006" xmlns:a14="http://schemas.microsoft.com/office/drawing/2010/main">
        <mc:Choice Requires="a14">
          <p:sp>
            <p:nvSpPr>
              <p:cNvPr id="6" name="TextBox 5"/>
              <p:cNvSpPr txBox="1"/>
              <p:nvPr/>
            </p:nvSpPr>
            <p:spPr>
              <a:xfrm>
                <a:off x="464809" y="795149"/>
                <a:ext cx="8424936" cy="1813766"/>
              </a:xfrm>
              <a:prstGeom prst="rect">
                <a:avLst/>
              </a:prstGeom>
              <a:noFill/>
            </p:spPr>
            <p:txBody>
              <a:bodyPr wrap="square" rtlCol="0">
                <a:spAutoFit/>
              </a:bodyPr>
              <a:lstStyle/>
              <a:p>
                <a:r>
                  <a:rPr lang="en-GB" sz="2000" dirty="0" smtClean="0"/>
                  <a:t>Q1)	</a:t>
                </a:r>
                <a:r>
                  <a:rPr lang="en-GB" sz="2400" dirty="0" smtClean="0"/>
                  <a:t>Translate shape A two squares right and 3 squares up </a:t>
                </a:r>
                <a14:m>
                  <m:oMath xmlns:m="http://schemas.openxmlformats.org/officeDocument/2006/math">
                    <m:d>
                      <m:dPr>
                        <m:begChr m:val="["/>
                        <m:endChr m:val="]"/>
                        <m:ctrlPr>
                          <a:rPr lang="en-GB" sz="2400" i="1" smtClean="0">
                            <a:latin typeface="Cambria Math"/>
                          </a:rPr>
                        </m:ctrlPr>
                      </m:dPr>
                      <m:e>
                        <m:eqArr>
                          <m:eqArrPr>
                            <m:ctrlPr>
                              <a:rPr lang="en-GB" sz="2400" b="0" i="1" smtClean="0">
                                <a:latin typeface="Cambria Math"/>
                              </a:rPr>
                            </m:ctrlPr>
                          </m:eqArrPr>
                          <m:e>
                            <m:r>
                              <a:rPr lang="en-GB" sz="2400" b="0" i="1" smtClean="0">
                                <a:latin typeface="Cambria Math"/>
                              </a:rPr>
                              <m:t>2</m:t>
                            </m:r>
                          </m:e>
                          <m:e>
                            <m:r>
                              <a:rPr lang="en-GB" sz="2400" b="0" i="1" smtClean="0">
                                <a:latin typeface="Cambria Math"/>
                              </a:rPr>
                              <m:t>3</m:t>
                            </m:r>
                          </m:e>
                        </m:eqArr>
                      </m:e>
                    </m:d>
                  </m:oMath>
                </a14:m>
                <a:endParaRPr lang="en-GB" sz="2400" dirty="0" smtClean="0"/>
              </a:p>
              <a:p>
                <a:r>
                  <a:rPr lang="en-GB" sz="2400" dirty="0" smtClean="0"/>
                  <a:t>	Label the image C.</a:t>
                </a:r>
              </a:p>
              <a:p>
                <a:endParaRPr lang="en-GB" sz="2400" dirty="0"/>
              </a:p>
              <a:p>
                <a:r>
                  <a:rPr lang="en-GB" sz="2400" dirty="0" smtClean="0"/>
                  <a:t>Q2)  	Describe the translation which moves shape B to shape A.</a:t>
                </a:r>
                <a:endParaRPr lang="en-GB"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464809" y="795149"/>
                <a:ext cx="8424936" cy="1813766"/>
              </a:xfrm>
              <a:prstGeom prst="rect">
                <a:avLst/>
              </a:prstGeom>
              <a:blipFill rotWithShape="1">
                <a:blip r:embed="rId3"/>
                <a:stretch>
                  <a:fillRect l="-1085" b="-6711"/>
                </a:stretch>
              </a:blipFill>
            </p:spPr>
            <p:txBody>
              <a:bodyPr/>
              <a:lstStyle/>
              <a:p>
                <a:r>
                  <a:rPr lang="en-GB">
                    <a:noFill/>
                  </a:rPr>
                  <a:t> </a:t>
                </a:r>
              </a:p>
            </p:txBody>
          </p:sp>
        </mc:Fallback>
      </mc:AlternateContent>
      <p:grpSp>
        <p:nvGrpSpPr>
          <p:cNvPr id="11" name="Group 10"/>
          <p:cNvGrpSpPr/>
          <p:nvPr/>
        </p:nvGrpSpPr>
        <p:grpSpPr>
          <a:xfrm>
            <a:off x="2339752" y="3645024"/>
            <a:ext cx="4320480" cy="3152874"/>
            <a:chOff x="2339752" y="2828335"/>
            <a:chExt cx="4874020" cy="3969563"/>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2828335"/>
              <a:ext cx="4874020" cy="3969563"/>
            </a:xfrm>
            <a:prstGeom prst="rect">
              <a:avLst/>
            </a:prstGeom>
            <a:noFill/>
            <a:ln w="222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5461274" y="3356992"/>
              <a:ext cx="576064" cy="913742"/>
              <a:chOff x="5461274" y="3356992"/>
              <a:chExt cx="576064" cy="913742"/>
            </a:xfrm>
          </p:grpSpPr>
          <p:sp>
            <p:nvSpPr>
              <p:cNvPr id="2" name="Rectangle 1"/>
              <p:cNvSpPr/>
              <p:nvPr/>
            </p:nvSpPr>
            <p:spPr>
              <a:xfrm>
                <a:off x="5461274" y="3595378"/>
                <a:ext cx="576064" cy="675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Isosceles Triangle 2"/>
              <p:cNvSpPr/>
              <p:nvPr/>
            </p:nvSpPr>
            <p:spPr>
              <a:xfrm>
                <a:off x="5461274" y="3356992"/>
                <a:ext cx="576064" cy="23838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0" name="TextBox 9"/>
          <p:cNvSpPr txBox="1"/>
          <p:nvPr/>
        </p:nvSpPr>
        <p:spPr>
          <a:xfrm>
            <a:off x="5605290" y="3748390"/>
            <a:ext cx="288032" cy="369332"/>
          </a:xfrm>
          <a:prstGeom prst="rect">
            <a:avLst/>
          </a:prstGeom>
          <a:noFill/>
        </p:spPr>
        <p:txBody>
          <a:bodyPr wrap="square" rtlCol="0">
            <a:spAutoFit/>
          </a:bodyPr>
          <a:lstStyle/>
          <a:p>
            <a:r>
              <a:rPr lang="en-GB" b="1" dirty="0" smtClean="0"/>
              <a:t>C</a:t>
            </a:r>
            <a:endParaRPr lang="en-GB" b="1" dirty="0"/>
          </a:p>
        </p:txBody>
      </p:sp>
      <mc:AlternateContent xmlns:mc="http://schemas.openxmlformats.org/markup-compatibility/2006" xmlns:a14="http://schemas.microsoft.com/office/drawing/2010/main">
        <mc:Choice Requires="a14">
          <p:sp>
            <p:nvSpPr>
              <p:cNvPr id="8" name="TextBox 7"/>
              <p:cNvSpPr txBox="1"/>
              <p:nvPr/>
            </p:nvSpPr>
            <p:spPr>
              <a:xfrm>
                <a:off x="1475656" y="2624777"/>
                <a:ext cx="7200800" cy="713272"/>
              </a:xfrm>
              <a:prstGeom prst="rect">
                <a:avLst/>
              </a:prstGeom>
              <a:noFill/>
            </p:spPr>
            <p:txBody>
              <a:bodyPr wrap="square" rtlCol="0">
                <a:spAutoFit/>
              </a:bodyPr>
              <a:lstStyle/>
              <a:p>
                <a:r>
                  <a:rPr lang="en-GB" sz="2400" b="1" dirty="0" smtClean="0">
                    <a:solidFill>
                      <a:srgbClr val="FF0000"/>
                    </a:solidFill>
                  </a:rPr>
                  <a:t>5 Squares right and two squares down.     </a:t>
                </a:r>
                <a14:m>
                  <m:oMath xmlns:m="http://schemas.openxmlformats.org/officeDocument/2006/math">
                    <m:d>
                      <m:dPr>
                        <m:begChr m:val="["/>
                        <m:endChr m:val="]"/>
                        <m:ctrlPr>
                          <a:rPr lang="en-GB" sz="2400" b="1" i="1" smtClean="0">
                            <a:solidFill>
                              <a:srgbClr val="FF0000"/>
                            </a:solidFill>
                            <a:latin typeface="Cambria Math"/>
                          </a:rPr>
                        </m:ctrlPr>
                      </m:dPr>
                      <m:e>
                        <m:eqArr>
                          <m:eqArrPr>
                            <m:ctrlPr>
                              <a:rPr lang="en-GB" sz="2400" b="1" i="1" smtClean="0">
                                <a:solidFill>
                                  <a:srgbClr val="FF0000"/>
                                </a:solidFill>
                                <a:latin typeface="Cambria Math"/>
                              </a:rPr>
                            </m:ctrlPr>
                          </m:eqArrPr>
                          <m:e>
                            <m:r>
                              <a:rPr lang="en-GB" sz="2400" b="1" i="1" smtClean="0">
                                <a:solidFill>
                                  <a:srgbClr val="FF0000"/>
                                </a:solidFill>
                                <a:latin typeface="Cambria Math"/>
                              </a:rPr>
                              <m:t>𝟓</m:t>
                            </m:r>
                          </m:e>
                          <m:e>
                            <m:r>
                              <a:rPr lang="en-GB" sz="2400" b="1" i="1" smtClean="0">
                                <a:solidFill>
                                  <a:srgbClr val="FF0000"/>
                                </a:solidFill>
                                <a:latin typeface="Cambria Math"/>
                              </a:rPr>
                              <m:t>−</m:t>
                            </m:r>
                            <m:r>
                              <a:rPr lang="en-GB" sz="2400" b="1" i="1" smtClean="0">
                                <a:solidFill>
                                  <a:srgbClr val="FF0000"/>
                                </a:solidFill>
                                <a:latin typeface="Cambria Math"/>
                              </a:rPr>
                              <m:t>𝟐</m:t>
                            </m:r>
                          </m:e>
                        </m:eqArr>
                      </m:e>
                    </m:d>
                  </m:oMath>
                </a14:m>
                <a:endParaRPr lang="en-GB" sz="2400" b="1"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475656" y="2624777"/>
                <a:ext cx="7200800" cy="713272"/>
              </a:xfrm>
              <a:prstGeom prst="rect">
                <a:avLst/>
              </a:prstGeom>
              <a:blipFill rotWithShape="1">
                <a:blip r:embed="rId5"/>
                <a:stretch>
                  <a:fillRect l="-1270" b="-1709"/>
                </a:stretch>
              </a:blipFill>
            </p:spPr>
            <p:txBody>
              <a:bodyPr/>
              <a:lstStyle/>
              <a:p>
                <a:r>
                  <a:rPr lang="en-GB">
                    <a:noFill/>
                  </a:rPr>
                  <a:t> </a:t>
                </a:r>
              </a:p>
            </p:txBody>
          </p:sp>
        </mc:Fallback>
      </mc:AlternateContent>
    </p:spTree>
    <p:extLst>
      <p:ext uri="{BB962C8B-B14F-4D97-AF65-F5344CB8AC3E}">
        <p14:creationId xmlns:p14="http://schemas.microsoft.com/office/powerpoint/2010/main" val="2200351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36149742"/>
              </p:ext>
            </p:extLst>
          </p:nvPr>
        </p:nvGraphicFramePr>
        <p:xfrm>
          <a:off x="251520" y="260648"/>
          <a:ext cx="8640960" cy="6424434"/>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5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What</a:t>
                      </a:r>
                      <a:r>
                        <a:rPr lang="en-GB" sz="2800" baseline="0" dirty="0" smtClean="0">
                          <a:solidFill>
                            <a:schemeClr val="tx1"/>
                          </a:solidFill>
                        </a:rPr>
                        <a:t> information would you need to give someone in order for them to rotate a shape accurately?</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b="1" dirty="0" smtClean="0">
                          <a:solidFill>
                            <a:srgbClr val="FF0000"/>
                          </a:solidFill>
                        </a:rPr>
                        <a:t>You</a:t>
                      </a:r>
                      <a:r>
                        <a:rPr lang="en-GB" sz="2400" b="1" baseline="0" dirty="0" smtClean="0">
                          <a:solidFill>
                            <a:srgbClr val="FF0000"/>
                          </a:solidFill>
                        </a:rPr>
                        <a:t> would have to tell them the direction, the degrees and the centre of rotation…</a:t>
                      </a:r>
                      <a:endParaRPr lang="en-GB" sz="24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rgbClr val="FF0000"/>
                          </a:solidFill>
                        </a:rPr>
                        <a:t>When writing your comment think about</a:t>
                      </a:r>
                      <a:r>
                        <a:rPr lang="en-GB" sz="2400" b="1" baseline="0" dirty="0" smtClean="0">
                          <a:solidFill>
                            <a:srgbClr val="FF0000"/>
                          </a:solidFill>
                        </a:rPr>
                        <a:t> whether or not you understand their explanation and if not what they could have done differently to make it easier to understand.</a:t>
                      </a:r>
                      <a:endParaRPr lang="en-GB" sz="2400" b="1" dirty="0" smtClean="0">
                        <a:solidFill>
                          <a:srgbClr val="FF0000"/>
                        </a:solidFill>
                      </a:endParaRPr>
                    </a:p>
                    <a:p>
                      <a:endParaRPr lang="en-GB"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321739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9519"/>
              </p:ext>
            </p:extLst>
          </p:nvPr>
        </p:nvGraphicFramePr>
        <p:xfrm>
          <a:off x="30163" y="115888"/>
          <a:ext cx="9044268" cy="563151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r>
                        <a:rPr lang="en-GB" sz="1050" dirty="0" smtClean="0">
                          <a:latin typeface="Comic Sans MS" pitchFamily="66" charset="0"/>
                          <a:cs typeface="Arial" pitchFamily="34" charset="0"/>
                        </a:rPr>
                        <a:t>.</a:t>
                      </a:r>
                      <a:r>
                        <a:rPr lang="en-GB" sz="1050" b="1" baseline="0" dirty="0" smtClean="0">
                          <a:solidFill>
                            <a:srgbClr val="00B050"/>
                          </a:solidFill>
                          <a:effectLst/>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smtClean="0">
                          <a:solidFill>
                            <a:srgbClr val="00B050"/>
                          </a:solidFill>
                          <a:effectLst/>
                          <a:latin typeface="Comic Sans MS" pitchFamily="66" charset="0"/>
                          <a:cs typeface="Arial" pitchFamily="34" charset="0"/>
                        </a:rPr>
                        <a:t>              </a:t>
                      </a:r>
                      <a:endParaRPr lang="en-GB" sz="1050" dirty="0" smtClean="0">
                        <a:latin typeface="Comic Sans MS" pitchFamily="66" charset="0"/>
                        <a:cs typeface="Arial" pitchFamily="34" charset="0"/>
                      </a:endParaRP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t>
                      </a:r>
                      <a:r>
                        <a:rPr lang="en-GB" sz="1050" kern="1200" dirty="0" smtClean="0">
                          <a:solidFill>
                            <a:schemeClr val="tx1"/>
                          </a:solidFill>
                          <a:effectLst/>
                          <a:latin typeface="Comic Sans MS" panose="030F0702030302020204" pitchFamily="66" charset="0"/>
                          <a:ea typeface="+mn-ea"/>
                          <a:cs typeface="+mn-cs"/>
                        </a:rPr>
                        <a:t>accurately</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     </a:t>
                      </a:r>
                      <a:endParaRPr lang="en-GB" sz="1050" kern="1200" dirty="0" smtClean="0">
                        <a:solidFill>
                          <a:schemeClr val="tx1"/>
                        </a:solidFill>
                        <a:effectLst/>
                        <a:latin typeface="Comic Sans MS" panose="030F0702030302020204" pitchFamily="66" charset="0"/>
                        <a:ea typeface="+mn-ea"/>
                        <a:cs typeface="+mn-cs"/>
                      </a:endParaRP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r>
                        <a:rPr lang="en-GB" sz="1050" baseline="0" dirty="0" smtClean="0">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a:t>
                      </a:r>
                      <a:endParaRPr lang="en-GB" sz="2800" b="1" i="0" dirty="0" smtClean="0">
                        <a:solidFill>
                          <a:srgbClr val="00B050"/>
                        </a:solidFill>
                        <a:latin typeface="+mn-lt"/>
                        <a:cs typeface="Calibri" pitchFamily="34" charset="0"/>
                      </a:endParaRP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a:t>
                      </a:r>
                      <a:r>
                        <a:rPr lang="en-GB" sz="1050" kern="1200" dirty="0" smtClean="0">
                          <a:solidFill>
                            <a:schemeClr val="tx1"/>
                          </a:solidFill>
                          <a:effectLst/>
                          <a:latin typeface="Comic Sans MS" panose="030F0702030302020204" pitchFamily="66" charset="0"/>
                          <a:ea typeface="+mn-ea"/>
                          <a:cs typeface="+mn-cs"/>
                        </a:rPr>
                        <a:t>can rotate shapes, through 90° or 180°, when the centre of rotation is a vertex of the shape, and I can recognise </a:t>
                      </a:r>
                      <a:r>
                        <a:rPr lang="en-GB" sz="1050" kern="1200" dirty="0" smtClean="0">
                          <a:solidFill>
                            <a:schemeClr val="tx1"/>
                          </a:solidFill>
                          <a:effectLst/>
                          <a:latin typeface="Comic Sans MS" panose="030F0702030302020204" pitchFamily="66" charset="0"/>
                          <a:ea typeface="+mn-ea"/>
                          <a:cs typeface="+mn-cs"/>
                        </a:rPr>
                        <a:t>these</a:t>
                      </a:r>
                      <a:endParaRPr lang="en-GB" sz="105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rotations</a:t>
                      </a:r>
                      <a:r>
                        <a:rPr lang="en-GB" sz="1050" kern="1200" dirty="0" smtClean="0">
                          <a:solidFill>
                            <a:schemeClr val="tx1"/>
                          </a:solidFill>
                          <a:effectLst/>
                          <a:latin typeface="Comic Sans MS" panose="030F0702030302020204" pitchFamily="66" charset="0"/>
                          <a:ea typeface="+mn-ea"/>
                          <a:cs typeface="+mn-cs"/>
                        </a:rPr>
                        <a:t>.</a:t>
                      </a:r>
                    </a:p>
                    <a:p>
                      <a:endParaRPr lang="en-GB" sz="1050" baseline="0" dirty="0" smtClean="0">
                        <a:latin typeface="Comic Sans MS" pitchFamily="66" charset="0"/>
                        <a:cs typeface="Arial" pitchFamily="34" charset="0"/>
                      </a:endParaRPr>
                    </a:p>
                    <a:p>
                      <a:endParaRPr lang="en-GB" sz="1050" i="0" dirty="0" smtClean="0">
                        <a:latin typeface="Comic Sans MS" panose="030F0702030302020204" pitchFamily="66"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a:t>
                      </a:r>
                      <a:r>
                        <a:rPr lang="en-GB" sz="1050" i="0" baseline="0" dirty="0" smtClean="0">
                          <a:latin typeface="Comic Sans MS" panose="030F0702030302020204" pitchFamily="66" charset="0"/>
                          <a:cs typeface="Calibri" pitchFamily="34" charset="0"/>
                        </a:rPr>
                        <a:t>can translate shapes</a:t>
                      </a:r>
                      <a:r>
                        <a:rPr lang="en-GB" sz="1050" i="0" baseline="0" dirty="0" smtClean="0">
                          <a:latin typeface="Comic Sans MS" panose="030F0702030302020204" pitchFamily="66" charset="0"/>
                          <a:cs typeface="Calibri" pitchFamily="34" charset="0"/>
                        </a:rPr>
                        <a:t>.</a:t>
                      </a:r>
                      <a:r>
                        <a:rPr lang="en-GB" sz="1050" b="1" baseline="0" dirty="0" smtClean="0">
                          <a:solidFill>
                            <a:srgbClr val="00B050"/>
                          </a:solidFill>
                          <a:effectLst/>
                          <a:latin typeface="Comic Sans MS" pitchFamily="66" charset="0"/>
                          <a:cs typeface="Arial" pitchFamily="34" charset="0"/>
                        </a:rPr>
                        <a:t> </a:t>
                      </a:r>
                      <a:r>
                        <a:rPr lang="en-GB" sz="2800" b="1" baseline="0" dirty="0" smtClean="0">
                          <a:solidFill>
                            <a:srgbClr val="00B050"/>
                          </a:solidFill>
                          <a:effectLst/>
                          <a:latin typeface="Comic Sans MS" pitchFamily="66" charset="0"/>
                          <a:cs typeface="Arial" pitchFamily="34" charset="0"/>
                        </a:rPr>
                        <a:t>√</a:t>
                      </a:r>
                      <a:endParaRPr lang="en-GB" sz="2800" b="1" i="0" dirty="0" smtClean="0">
                        <a:solidFill>
                          <a:srgbClr val="00B050"/>
                        </a:solidFill>
                        <a:latin typeface="+mn-lt"/>
                        <a:cs typeface="Calibri" pitchFamily="34" charset="0"/>
                      </a:endParaRPr>
                    </a:p>
                    <a:p>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
        <p:nvSpPr>
          <p:cNvPr id="2" name="TextBox 1"/>
          <p:cNvSpPr txBox="1"/>
          <p:nvPr/>
        </p:nvSpPr>
        <p:spPr>
          <a:xfrm>
            <a:off x="29922" y="5877272"/>
            <a:ext cx="9006574" cy="830997"/>
          </a:xfrm>
          <a:prstGeom prst="rect">
            <a:avLst/>
          </a:prstGeom>
          <a:noFill/>
        </p:spPr>
        <p:txBody>
          <a:bodyPr wrap="square" rtlCol="0">
            <a:spAutoFit/>
          </a:bodyPr>
          <a:lstStyle/>
          <a:p>
            <a:r>
              <a:rPr lang="en-GB" sz="2400" dirty="0" smtClean="0"/>
              <a:t>If they have correctly answered the level 5 questions put a tick on the learning journey next to the level 4 descriptions, as shown.</a:t>
            </a:r>
            <a:endParaRPr lang="en-GB" sz="2400" dirty="0"/>
          </a:p>
        </p:txBody>
      </p:sp>
      <p:sp>
        <p:nvSpPr>
          <p:cNvPr id="4" name="Rectangle 3"/>
          <p:cNvSpPr/>
          <p:nvPr/>
        </p:nvSpPr>
        <p:spPr>
          <a:xfrm>
            <a:off x="4587766" y="4581128"/>
            <a:ext cx="402674" cy="523220"/>
          </a:xfrm>
          <a:prstGeom prst="rect">
            <a:avLst/>
          </a:prstGeom>
        </p:spPr>
        <p:txBody>
          <a:bodyPr wrap="none">
            <a:spAutoFit/>
          </a:bodyPr>
          <a:lstStyle/>
          <a:p>
            <a:pPr>
              <a:defRPr/>
            </a:pPr>
            <a:r>
              <a:rPr lang="en-GB" sz="2800" b="1" dirty="0">
                <a:solidFill>
                  <a:srgbClr val="00B050"/>
                </a:solidFill>
                <a:latin typeface="Comic Sans MS" pitchFamily="66" charset="0"/>
                <a:cs typeface="Arial" pitchFamily="34" charset="0"/>
              </a:rPr>
              <a:t>√</a:t>
            </a:r>
            <a:endParaRPr lang="en-GB" sz="2800" b="1" dirty="0">
              <a:solidFill>
                <a:srgbClr val="00B050"/>
              </a:solidFill>
              <a:cs typeface="Calibri" pitchFamily="34" charset="0"/>
            </a:endParaRPr>
          </a:p>
        </p:txBody>
      </p:sp>
    </p:spTree>
    <p:custDataLst>
      <p:tags r:id="rId1"/>
    </p:custDataLst>
    <p:extLst>
      <p:ext uri="{BB962C8B-B14F-4D97-AF65-F5344CB8AC3E}">
        <p14:creationId xmlns:p14="http://schemas.microsoft.com/office/powerpoint/2010/main" val="372859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7" name="Rectangle 5"/>
          <p:cNvSpPr>
            <a:spLocks noGrp="1" noChangeArrowheads="1"/>
          </p:cNvSpPr>
          <p:nvPr>
            <p:ph type="title" idx="4294967295"/>
          </p:nvPr>
        </p:nvSpPr>
        <p:spPr bwMode="auto">
          <a:xfrm>
            <a:off x="152400" y="152400"/>
            <a:ext cx="7772400" cy="609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GB" sz="2800" b="1" dirty="0" smtClean="0">
                <a:solidFill>
                  <a:srgbClr val="5B0091"/>
                </a:solidFill>
              </a:rPr>
              <a:t>Level 6 - Find </a:t>
            </a:r>
            <a:r>
              <a:rPr lang="en-GB" sz="2800" b="1" dirty="0">
                <a:solidFill>
                  <a:srgbClr val="5B0091"/>
                </a:solidFill>
              </a:rPr>
              <a:t>the missing lengths</a:t>
            </a:r>
          </a:p>
        </p:txBody>
      </p:sp>
      <p:sp>
        <p:nvSpPr>
          <p:cNvPr id="438278" name="Text Box 6"/>
          <p:cNvSpPr txBox="1">
            <a:spLocks noChangeArrowheads="1"/>
          </p:cNvSpPr>
          <p:nvPr/>
        </p:nvSpPr>
        <p:spPr bwMode="auto">
          <a:xfrm>
            <a:off x="213986" y="908720"/>
            <a:ext cx="85169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The second shape is an enlargement of the first shape.</a:t>
            </a:r>
          </a:p>
          <a:p>
            <a:r>
              <a:rPr lang="en-US" sz="2800" dirty="0"/>
              <a:t>What are the missing lengths? </a:t>
            </a:r>
            <a:endParaRPr lang="en-US" sz="2800" dirty="0" smtClean="0"/>
          </a:p>
          <a:p>
            <a:r>
              <a:rPr lang="en-US" sz="2800" dirty="0" smtClean="0"/>
              <a:t>What is the angle marked x?</a:t>
            </a:r>
            <a:endParaRPr lang="en-GB" sz="2800" dirty="0"/>
          </a:p>
        </p:txBody>
      </p:sp>
      <p:sp>
        <p:nvSpPr>
          <p:cNvPr id="438286" name="Freeform 14"/>
          <p:cNvSpPr>
            <a:spLocks/>
          </p:cNvSpPr>
          <p:nvPr/>
        </p:nvSpPr>
        <p:spPr bwMode="auto">
          <a:xfrm>
            <a:off x="1408113" y="3152775"/>
            <a:ext cx="1660525" cy="2041525"/>
          </a:xfrm>
          <a:custGeom>
            <a:avLst/>
            <a:gdLst>
              <a:gd name="T0" fmla="*/ 0 w 272"/>
              <a:gd name="T1" fmla="*/ 907 h 907"/>
              <a:gd name="T2" fmla="*/ 0 w 272"/>
              <a:gd name="T3" fmla="*/ 0 h 907"/>
              <a:gd name="T4" fmla="*/ 272 w 272"/>
              <a:gd name="T5" fmla="*/ 0 h 907"/>
              <a:gd name="T6" fmla="*/ 272 w 272"/>
              <a:gd name="T7" fmla="*/ 499 h 907"/>
              <a:gd name="T8" fmla="*/ 0 w 272"/>
              <a:gd name="T9" fmla="*/ 907 h 907"/>
            </a:gdLst>
            <a:ahLst/>
            <a:cxnLst>
              <a:cxn ang="0">
                <a:pos x="T0" y="T1"/>
              </a:cxn>
              <a:cxn ang="0">
                <a:pos x="T2" y="T3"/>
              </a:cxn>
              <a:cxn ang="0">
                <a:pos x="T4" y="T5"/>
              </a:cxn>
              <a:cxn ang="0">
                <a:pos x="T6" y="T7"/>
              </a:cxn>
              <a:cxn ang="0">
                <a:pos x="T8" y="T9"/>
              </a:cxn>
            </a:cxnLst>
            <a:rect l="0" t="0" r="r" b="b"/>
            <a:pathLst>
              <a:path w="272" h="907">
                <a:moveTo>
                  <a:pt x="0" y="907"/>
                </a:moveTo>
                <a:lnTo>
                  <a:pt x="0" y="0"/>
                </a:lnTo>
                <a:lnTo>
                  <a:pt x="272" y="0"/>
                </a:lnTo>
                <a:lnTo>
                  <a:pt x="272" y="499"/>
                </a:lnTo>
                <a:lnTo>
                  <a:pt x="0" y="907"/>
                </a:lnTo>
                <a:close/>
              </a:path>
            </a:pathLst>
          </a:custGeom>
          <a:solidFill>
            <a:schemeClr val="bg2"/>
          </a:solidFill>
          <a:ln w="28575" cmpd="sng">
            <a:solidFill>
              <a:schemeClr val="tx1"/>
            </a:solidFill>
            <a:round/>
            <a:headEnd/>
            <a:tailEnd/>
          </a:ln>
          <a:effectLst/>
        </p:spPr>
        <p:txBody>
          <a:bodyPr/>
          <a:lstStyle/>
          <a:p>
            <a:endParaRPr lang="en-GB"/>
          </a:p>
        </p:txBody>
      </p:sp>
      <p:sp>
        <p:nvSpPr>
          <p:cNvPr id="438289" name="Line 17"/>
          <p:cNvSpPr>
            <a:spLocks noChangeShapeType="1"/>
          </p:cNvSpPr>
          <p:nvPr/>
        </p:nvSpPr>
        <p:spPr bwMode="auto">
          <a:xfrm>
            <a:off x="1258888" y="3152775"/>
            <a:ext cx="0" cy="206533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0" name="Line 18"/>
          <p:cNvSpPr>
            <a:spLocks noChangeShapeType="1"/>
          </p:cNvSpPr>
          <p:nvPr/>
        </p:nvSpPr>
        <p:spPr bwMode="auto">
          <a:xfrm>
            <a:off x="1433513" y="3068638"/>
            <a:ext cx="1609725" cy="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1" name="Line 19"/>
          <p:cNvSpPr>
            <a:spLocks noChangeShapeType="1"/>
          </p:cNvSpPr>
          <p:nvPr/>
        </p:nvSpPr>
        <p:spPr bwMode="auto">
          <a:xfrm>
            <a:off x="3201988" y="3152775"/>
            <a:ext cx="0" cy="115728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2" name="Line 20"/>
          <p:cNvSpPr>
            <a:spLocks noChangeShapeType="1"/>
          </p:cNvSpPr>
          <p:nvPr/>
        </p:nvSpPr>
        <p:spPr bwMode="auto">
          <a:xfrm flipV="1">
            <a:off x="1431925" y="4391025"/>
            <a:ext cx="1612900" cy="909638"/>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5" name="Freeform 23"/>
          <p:cNvSpPr>
            <a:spLocks noChangeAspect="1"/>
          </p:cNvSpPr>
          <p:nvPr/>
        </p:nvSpPr>
        <p:spPr bwMode="auto">
          <a:xfrm>
            <a:off x="5200650" y="2582863"/>
            <a:ext cx="2489200" cy="3062287"/>
          </a:xfrm>
          <a:custGeom>
            <a:avLst/>
            <a:gdLst>
              <a:gd name="T0" fmla="*/ 0 w 272"/>
              <a:gd name="T1" fmla="*/ 907 h 907"/>
              <a:gd name="T2" fmla="*/ 0 w 272"/>
              <a:gd name="T3" fmla="*/ 0 h 907"/>
              <a:gd name="T4" fmla="*/ 272 w 272"/>
              <a:gd name="T5" fmla="*/ 0 h 907"/>
              <a:gd name="T6" fmla="*/ 272 w 272"/>
              <a:gd name="T7" fmla="*/ 499 h 907"/>
              <a:gd name="T8" fmla="*/ 0 w 272"/>
              <a:gd name="T9" fmla="*/ 907 h 907"/>
            </a:gdLst>
            <a:ahLst/>
            <a:cxnLst>
              <a:cxn ang="0">
                <a:pos x="T0" y="T1"/>
              </a:cxn>
              <a:cxn ang="0">
                <a:pos x="T2" y="T3"/>
              </a:cxn>
              <a:cxn ang="0">
                <a:pos x="T4" y="T5"/>
              </a:cxn>
              <a:cxn ang="0">
                <a:pos x="T6" y="T7"/>
              </a:cxn>
              <a:cxn ang="0">
                <a:pos x="T8" y="T9"/>
              </a:cxn>
            </a:cxnLst>
            <a:rect l="0" t="0" r="r" b="b"/>
            <a:pathLst>
              <a:path w="272" h="907">
                <a:moveTo>
                  <a:pt x="0" y="907"/>
                </a:moveTo>
                <a:lnTo>
                  <a:pt x="0" y="0"/>
                </a:lnTo>
                <a:lnTo>
                  <a:pt x="272" y="0"/>
                </a:lnTo>
                <a:lnTo>
                  <a:pt x="272" y="499"/>
                </a:lnTo>
                <a:lnTo>
                  <a:pt x="0" y="907"/>
                </a:lnTo>
                <a:close/>
              </a:path>
            </a:pathLst>
          </a:custGeom>
          <a:solidFill>
            <a:schemeClr val="bg2"/>
          </a:solidFill>
          <a:ln w="28575" cmpd="sng">
            <a:solidFill>
              <a:schemeClr val="tx1"/>
            </a:solidFill>
            <a:round/>
            <a:headEnd/>
            <a:tailEnd/>
          </a:ln>
          <a:effectLst/>
        </p:spPr>
        <p:txBody>
          <a:bodyPr/>
          <a:lstStyle/>
          <a:p>
            <a:endParaRPr lang="en-GB"/>
          </a:p>
        </p:txBody>
      </p:sp>
      <p:sp>
        <p:nvSpPr>
          <p:cNvPr id="438296" name="Line 24"/>
          <p:cNvSpPr>
            <a:spLocks noChangeAspect="1" noChangeShapeType="1"/>
          </p:cNvSpPr>
          <p:nvPr/>
        </p:nvSpPr>
        <p:spPr bwMode="auto">
          <a:xfrm>
            <a:off x="5078413" y="2582863"/>
            <a:ext cx="0" cy="309880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7" name="Line 25"/>
          <p:cNvSpPr>
            <a:spLocks noChangeAspect="1" noChangeShapeType="1"/>
          </p:cNvSpPr>
          <p:nvPr/>
        </p:nvSpPr>
        <p:spPr bwMode="auto">
          <a:xfrm>
            <a:off x="5238750" y="2492375"/>
            <a:ext cx="2414588" cy="0"/>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8" name="Line 26"/>
          <p:cNvSpPr>
            <a:spLocks noChangeAspect="1" noChangeShapeType="1"/>
          </p:cNvSpPr>
          <p:nvPr/>
        </p:nvSpPr>
        <p:spPr bwMode="auto">
          <a:xfrm>
            <a:off x="7812088" y="2582863"/>
            <a:ext cx="0" cy="1735137"/>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299" name="Line 27"/>
          <p:cNvSpPr>
            <a:spLocks noChangeAspect="1" noChangeShapeType="1"/>
          </p:cNvSpPr>
          <p:nvPr/>
        </p:nvSpPr>
        <p:spPr bwMode="auto">
          <a:xfrm flipV="1">
            <a:off x="5235575" y="4389438"/>
            <a:ext cx="2419350" cy="1363662"/>
          </a:xfrm>
          <a:prstGeom prst="line">
            <a:avLst/>
          </a:prstGeom>
          <a:noFill/>
          <a:ln w="19050">
            <a:solidFill>
              <a:srgbClr val="FF6600"/>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38300" name="Text Box 28"/>
          <p:cNvSpPr txBox="1">
            <a:spLocks noChangeArrowheads="1"/>
          </p:cNvSpPr>
          <p:nvPr/>
        </p:nvSpPr>
        <p:spPr bwMode="auto">
          <a:xfrm>
            <a:off x="1816100" y="2611438"/>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4 cm</a:t>
            </a:r>
            <a:endParaRPr lang="en-GB">
              <a:solidFill>
                <a:srgbClr val="FF6600"/>
              </a:solidFill>
            </a:endParaRPr>
          </a:p>
        </p:txBody>
      </p:sp>
      <p:sp>
        <p:nvSpPr>
          <p:cNvPr id="438301" name="Text Box 29"/>
          <p:cNvSpPr txBox="1">
            <a:spLocks noChangeArrowheads="1"/>
          </p:cNvSpPr>
          <p:nvPr/>
        </p:nvSpPr>
        <p:spPr bwMode="auto">
          <a:xfrm>
            <a:off x="6024563" y="2060575"/>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6 cm</a:t>
            </a:r>
            <a:endParaRPr lang="en-GB"/>
          </a:p>
        </p:txBody>
      </p:sp>
      <p:sp>
        <p:nvSpPr>
          <p:cNvPr id="438302" name="Text Box 30"/>
          <p:cNvSpPr txBox="1">
            <a:spLocks noChangeArrowheads="1"/>
          </p:cNvSpPr>
          <p:nvPr/>
        </p:nvSpPr>
        <p:spPr bwMode="auto">
          <a:xfrm>
            <a:off x="395288" y="3956050"/>
            <a:ext cx="6367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5 </a:t>
            </a:r>
            <a:r>
              <a:rPr lang="en-US" dirty="0"/>
              <a:t>cm</a:t>
            </a:r>
            <a:endParaRPr lang="en-GB" dirty="0"/>
          </a:p>
        </p:txBody>
      </p:sp>
      <p:sp>
        <p:nvSpPr>
          <p:cNvPr id="438303" name="Text Box 31"/>
          <p:cNvSpPr txBox="1">
            <a:spLocks noChangeArrowheads="1"/>
          </p:cNvSpPr>
          <p:nvPr/>
        </p:nvSpPr>
        <p:spPr bwMode="auto">
          <a:xfrm>
            <a:off x="2214563" y="4868863"/>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5 cm</a:t>
            </a:r>
            <a:endParaRPr lang="en-GB">
              <a:solidFill>
                <a:srgbClr val="FF6600"/>
              </a:solidFill>
            </a:endParaRPr>
          </a:p>
        </p:txBody>
      </p:sp>
      <p:sp>
        <p:nvSpPr>
          <p:cNvPr id="438304" name="Text Box 32"/>
          <p:cNvSpPr txBox="1">
            <a:spLocks noChangeArrowheads="1"/>
          </p:cNvSpPr>
          <p:nvPr/>
        </p:nvSpPr>
        <p:spPr bwMode="auto">
          <a:xfrm>
            <a:off x="3276600" y="3502025"/>
            <a:ext cx="844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3 cm</a:t>
            </a:r>
            <a:endParaRPr lang="en-GB"/>
          </a:p>
        </p:txBody>
      </p:sp>
      <p:sp>
        <p:nvSpPr>
          <p:cNvPr id="438305" name="Text Box 33"/>
          <p:cNvSpPr txBox="1">
            <a:spLocks noChangeArrowheads="1"/>
          </p:cNvSpPr>
          <p:nvPr/>
        </p:nvSpPr>
        <p:spPr bwMode="auto">
          <a:xfrm>
            <a:off x="4211638" y="3903663"/>
            <a:ext cx="7008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15cm</a:t>
            </a:r>
            <a:endParaRPr lang="en-GB" dirty="0"/>
          </a:p>
        </p:txBody>
      </p:sp>
      <p:sp>
        <p:nvSpPr>
          <p:cNvPr id="438306" name="Text Box 34"/>
          <p:cNvSpPr txBox="1">
            <a:spLocks noChangeArrowheads="1"/>
          </p:cNvSpPr>
          <p:nvPr/>
        </p:nvSpPr>
        <p:spPr bwMode="auto">
          <a:xfrm>
            <a:off x="6588125" y="4987925"/>
            <a:ext cx="75373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12 </a:t>
            </a:r>
            <a:r>
              <a:rPr lang="en-US" dirty="0"/>
              <a:t>cm</a:t>
            </a:r>
            <a:endParaRPr lang="en-GB" dirty="0"/>
          </a:p>
        </p:txBody>
      </p:sp>
      <p:sp>
        <p:nvSpPr>
          <p:cNvPr id="438307" name="Text Box 35"/>
          <p:cNvSpPr txBox="1">
            <a:spLocks noChangeArrowheads="1"/>
          </p:cNvSpPr>
          <p:nvPr/>
        </p:nvSpPr>
        <p:spPr bwMode="auto">
          <a:xfrm>
            <a:off x="7831138" y="3222625"/>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FF6600"/>
                </a:solidFill>
              </a:rPr>
              <a:t>4.5 cm</a:t>
            </a:r>
            <a:endParaRPr lang="en-GB">
              <a:solidFill>
                <a:srgbClr val="FF6600"/>
              </a:solidFill>
            </a:endParaRPr>
          </a:p>
        </p:txBody>
      </p:sp>
      <p:sp>
        <p:nvSpPr>
          <p:cNvPr id="438308" name="Text Box 36"/>
          <p:cNvSpPr txBox="1">
            <a:spLocks noChangeArrowheads="1"/>
          </p:cNvSpPr>
          <p:nvPr/>
        </p:nvSpPr>
        <p:spPr bwMode="auto">
          <a:xfrm>
            <a:off x="1835150" y="2565400"/>
            <a:ext cx="811213"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a:t>
            </a:r>
            <a:endParaRPr lang="en-GB"/>
          </a:p>
        </p:txBody>
      </p:sp>
      <p:sp>
        <p:nvSpPr>
          <p:cNvPr id="438309" name="Text Box 37"/>
          <p:cNvSpPr txBox="1">
            <a:spLocks noChangeArrowheads="1"/>
          </p:cNvSpPr>
          <p:nvPr/>
        </p:nvSpPr>
        <p:spPr bwMode="auto">
          <a:xfrm>
            <a:off x="7885113" y="3222625"/>
            <a:ext cx="1008062"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  ?</a:t>
            </a:r>
            <a:endParaRPr lang="en-GB"/>
          </a:p>
        </p:txBody>
      </p:sp>
      <p:sp>
        <p:nvSpPr>
          <p:cNvPr id="438310" name="Text Box 38"/>
          <p:cNvSpPr txBox="1">
            <a:spLocks noChangeArrowheads="1"/>
          </p:cNvSpPr>
          <p:nvPr/>
        </p:nvSpPr>
        <p:spPr bwMode="auto">
          <a:xfrm>
            <a:off x="2268538" y="4868863"/>
            <a:ext cx="1008062"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  ?</a:t>
            </a:r>
            <a:endParaRPr lang="en-GB"/>
          </a:p>
        </p:txBody>
      </p:sp>
      <p:sp>
        <p:nvSpPr>
          <p:cNvPr id="438311" name="Text Box 39"/>
          <p:cNvSpPr txBox="1">
            <a:spLocks noChangeArrowheads="1"/>
          </p:cNvSpPr>
          <p:nvPr/>
        </p:nvSpPr>
        <p:spPr bwMode="auto">
          <a:xfrm>
            <a:off x="1752600" y="2514600"/>
            <a:ext cx="583814"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dirty="0">
                <a:solidFill>
                  <a:srgbClr val="FF6600"/>
                </a:solidFill>
              </a:rPr>
              <a:t>2</a:t>
            </a:r>
            <a:r>
              <a:rPr lang="en-GB" b="1" dirty="0" smtClean="0">
                <a:solidFill>
                  <a:srgbClr val="FF6600"/>
                </a:solidFill>
              </a:rPr>
              <a:t>cm</a:t>
            </a:r>
            <a:endParaRPr lang="en-GB" b="1" dirty="0">
              <a:solidFill>
                <a:srgbClr val="FF6600"/>
              </a:solidFill>
            </a:endParaRPr>
          </a:p>
        </p:txBody>
      </p:sp>
      <p:sp>
        <p:nvSpPr>
          <p:cNvPr id="438312" name="Text Box 40"/>
          <p:cNvSpPr txBox="1">
            <a:spLocks noChangeArrowheads="1"/>
          </p:cNvSpPr>
          <p:nvPr/>
        </p:nvSpPr>
        <p:spPr bwMode="auto">
          <a:xfrm>
            <a:off x="7924800" y="3200400"/>
            <a:ext cx="583814"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dirty="0" smtClean="0">
                <a:solidFill>
                  <a:srgbClr val="FF6600"/>
                </a:solidFill>
              </a:rPr>
              <a:t>9cm</a:t>
            </a:r>
            <a:endParaRPr lang="en-GB" b="1" dirty="0">
              <a:solidFill>
                <a:srgbClr val="FF6600"/>
              </a:solidFill>
            </a:endParaRPr>
          </a:p>
        </p:txBody>
      </p:sp>
      <p:sp>
        <p:nvSpPr>
          <p:cNvPr id="438313" name="Text Box 41"/>
          <p:cNvSpPr txBox="1">
            <a:spLocks noChangeArrowheads="1"/>
          </p:cNvSpPr>
          <p:nvPr/>
        </p:nvSpPr>
        <p:spPr bwMode="auto">
          <a:xfrm>
            <a:off x="2286000" y="4876800"/>
            <a:ext cx="583814" cy="3693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b="1" dirty="0">
                <a:solidFill>
                  <a:srgbClr val="FF6600"/>
                </a:solidFill>
              </a:rPr>
              <a:t>4</a:t>
            </a:r>
            <a:r>
              <a:rPr lang="en-GB" b="1" dirty="0" smtClean="0">
                <a:solidFill>
                  <a:srgbClr val="FF6600"/>
                </a:solidFill>
              </a:rPr>
              <a:t>cm</a:t>
            </a:r>
            <a:endParaRPr lang="en-GB" b="1" dirty="0">
              <a:solidFill>
                <a:srgbClr val="FF6600"/>
              </a:solidFill>
            </a:endParaRPr>
          </a:p>
        </p:txBody>
      </p:sp>
      <p:sp>
        <p:nvSpPr>
          <p:cNvPr id="32" name="TextBox 31"/>
          <p:cNvSpPr txBox="1"/>
          <p:nvPr/>
        </p:nvSpPr>
        <p:spPr>
          <a:xfrm>
            <a:off x="1392948" y="3161063"/>
            <a:ext cx="606185" cy="369332"/>
          </a:xfrm>
          <a:prstGeom prst="rect">
            <a:avLst/>
          </a:prstGeom>
          <a:noFill/>
        </p:spPr>
        <p:txBody>
          <a:bodyPr wrap="square" rtlCol="0">
            <a:spAutoFit/>
          </a:bodyPr>
          <a:lstStyle/>
          <a:p>
            <a:r>
              <a:rPr lang="en-GB" b="1" dirty="0" smtClean="0"/>
              <a:t>90</a:t>
            </a:r>
            <a:r>
              <a:rPr lang="en-GB" b="1" baseline="30000" dirty="0" smtClean="0"/>
              <a:t>0</a:t>
            </a:r>
            <a:endParaRPr lang="en-GB" b="1" baseline="30000" dirty="0"/>
          </a:p>
        </p:txBody>
      </p:sp>
      <p:sp>
        <p:nvSpPr>
          <p:cNvPr id="33" name="TextBox 32"/>
          <p:cNvSpPr txBox="1"/>
          <p:nvPr/>
        </p:nvSpPr>
        <p:spPr>
          <a:xfrm>
            <a:off x="7046286" y="3959225"/>
            <a:ext cx="866147" cy="369332"/>
          </a:xfrm>
          <a:prstGeom prst="rect">
            <a:avLst/>
          </a:prstGeom>
          <a:noFill/>
        </p:spPr>
        <p:txBody>
          <a:bodyPr wrap="square" rtlCol="0">
            <a:spAutoFit/>
          </a:bodyPr>
          <a:lstStyle/>
          <a:p>
            <a:r>
              <a:rPr lang="en-GB" b="1" dirty="0" smtClean="0"/>
              <a:t>120</a:t>
            </a:r>
            <a:r>
              <a:rPr lang="en-GB" b="1" baseline="30000" dirty="0" smtClean="0"/>
              <a:t>0</a:t>
            </a:r>
            <a:endParaRPr lang="en-GB" b="1" baseline="30000" dirty="0"/>
          </a:p>
        </p:txBody>
      </p:sp>
      <p:sp>
        <p:nvSpPr>
          <p:cNvPr id="34" name="TextBox 33"/>
          <p:cNvSpPr txBox="1"/>
          <p:nvPr/>
        </p:nvSpPr>
        <p:spPr>
          <a:xfrm>
            <a:off x="2571174" y="3202627"/>
            <a:ext cx="606185" cy="369332"/>
          </a:xfrm>
          <a:prstGeom prst="rect">
            <a:avLst/>
          </a:prstGeom>
          <a:noFill/>
        </p:spPr>
        <p:txBody>
          <a:bodyPr wrap="square" rtlCol="0">
            <a:spAutoFit/>
          </a:bodyPr>
          <a:lstStyle/>
          <a:p>
            <a:r>
              <a:rPr lang="en-GB" b="1" dirty="0" smtClean="0"/>
              <a:t>90</a:t>
            </a:r>
            <a:r>
              <a:rPr lang="en-GB" b="1" baseline="30000" dirty="0" smtClean="0"/>
              <a:t>0</a:t>
            </a:r>
            <a:endParaRPr lang="en-GB" b="1" baseline="30000" dirty="0"/>
          </a:p>
        </p:txBody>
      </p:sp>
      <p:sp>
        <p:nvSpPr>
          <p:cNvPr id="35" name="TextBox 34"/>
          <p:cNvSpPr txBox="1"/>
          <p:nvPr/>
        </p:nvSpPr>
        <p:spPr>
          <a:xfrm>
            <a:off x="1383172" y="4716503"/>
            <a:ext cx="606185" cy="369332"/>
          </a:xfrm>
          <a:prstGeom prst="rect">
            <a:avLst/>
          </a:prstGeom>
          <a:noFill/>
        </p:spPr>
        <p:txBody>
          <a:bodyPr wrap="square" rtlCol="0">
            <a:spAutoFit/>
          </a:bodyPr>
          <a:lstStyle/>
          <a:p>
            <a:r>
              <a:rPr lang="en-GB" b="1" dirty="0" smtClean="0">
                <a:solidFill>
                  <a:srgbClr val="FF0000"/>
                </a:solidFill>
              </a:rPr>
              <a:t>60</a:t>
            </a:r>
            <a:r>
              <a:rPr lang="en-GB" b="1" baseline="30000" dirty="0" smtClean="0">
                <a:solidFill>
                  <a:srgbClr val="FF0000"/>
                </a:solidFill>
              </a:rPr>
              <a:t>0</a:t>
            </a:r>
            <a:endParaRPr lang="en-GB" b="1" baseline="30000" dirty="0">
              <a:solidFill>
                <a:srgbClr val="FF0000"/>
              </a:solidFill>
            </a:endParaRPr>
          </a:p>
        </p:txBody>
      </p:sp>
    </p:spTree>
    <p:extLst>
      <p:ext uri="{BB962C8B-B14F-4D97-AF65-F5344CB8AC3E}">
        <p14:creationId xmlns:p14="http://schemas.microsoft.com/office/powerpoint/2010/main" val="1497724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83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83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83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311" grpId="0" animBg="1"/>
      <p:bldP spid="438312" grpId="0" animBg="1"/>
      <p:bldP spid="438313"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626" name="Rectangle 202"/>
          <p:cNvSpPr>
            <a:spLocks noChangeArrowheads="1"/>
          </p:cNvSpPr>
          <p:nvPr/>
        </p:nvSpPr>
        <p:spPr bwMode="auto">
          <a:xfrm>
            <a:off x="381000" y="2971800"/>
            <a:ext cx="3200400" cy="3048000"/>
          </a:xfrm>
          <a:prstGeom prst="rect">
            <a:avLst/>
          </a:prstGeom>
          <a:solidFill>
            <a:srgbClr val="AADFF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41" name="Text Box 17"/>
          <p:cNvSpPr txBox="1">
            <a:spLocks noChangeArrowheads="1"/>
          </p:cNvSpPr>
          <p:nvPr/>
        </p:nvSpPr>
        <p:spPr bwMode="auto">
          <a:xfrm>
            <a:off x="304800" y="990600"/>
            <a:ext cx="8516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t>When one transformation is followed by another, the resulting change can often be described by a single transformation. </a:t>
            </a:r>
            <a:endParaRPr lang="en-GB"/>
          </a:p>
        </p:txBody>
      </p:sp>
      <p:sp>
        <p:nvSpPr>
          <p:cNvPr id="487442" name="Text Box 18"/>
          <p:cNvSpPr txBox="1">
            <a:spLocks noChangeArrowheads="1"/>
          </p:cNvSpPr>
          <p:nvPr/>
        </p:nvSpPr>
        <p:spPr bwMode="auto">
          <a:xfrm>
            <a:off x="309563" y="1989138"/>
            <a:ext cx="85169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dirty="0" smtClean="0"/>
              <a:t>Reflect shape A in the line </a:t>
            </a:r>
            <a:r>
              <a:rPr lang="en-US" i="1" dirty="0" smtClean="0">
                <a:latin typeface="Times New Roman" pitchFamily="18" charset="0"/>
              </a:rPr>
              <a:t>y</a:t>
            </a:r>
            <a:r>
              <a:rPr lang="en-US" dirty="0" smtClean="0"/>
              <a:t> = </a:t>
            </a:r>
            <a:r>
              <a:rPr lang="en-US" i="1" dirty="0" smtClean="0">
                <a:latin typeface="Times New Roman" pitchFamily="18" charset="0"/>
              </a:rPr>
              <a:t>x</a:t>
            </a:r>
            <a:r>
              <a:rPr lang="en-US" dirty="0" smtClean="0">
                <a:cs typeface="Arial" charset="0"/>
              </a:rPr>
              <a:t> to give its image. Label the image </a:t>
            </a:r>
            <a:r>
              <a:rPr lang="en-US" dirty="0" smtClean="0"/>
              <a:t>B.</a:t>
            </a:r>
          </a:p>
        </p:txBody>
      </p:sp>
      <p:sp>
        <p:nvSpPr>
          <p:cNvPr id="487607" name="Text Box 183"/>
          <p:cNvSpPr txBox="1">
            <a:spLocks noChangeArrowheads="1"/>
          </p:cNvSpPr>
          <p:nvPr/>
        </p:nvSpPr>
        <p:spPr bwMode="auto">
          <a:xfrm>
            <a:off x="3810000" y="2971800"/>
            <a:ext cx="518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dirty="0" smtClean="0"/>
              <a:t>Then rotate B through 90</a:t>
            </a:r>
            <a:r>
              <a:rPr lang="en-US" dirty="0" smtClean="0">
                <a:cs typeface="Arial" charset="0"/>
              </a:rPr>
              <a:t>° about the origin</a:t>
            </a:r>
            <a:r>
              <a:rPr lang="en-US" dirty="0" smtClean="0"/>
              <a:t> to give</a:t>
            </a:r>
            <a:r>
              <a:rPr lang="en-US" dirty="0" smtClean="0">
                <a:cs typeface="Arial" charset="0"/>
              </a:rPr>
              <a:t> its image. Label the image </a:t>
            </a:r>
            <a:r>
              <a:rPr lang="en-US" dirty="0" smtClean="0"/>
              <a:t>C.</a:t>
            </a:r>
          </a:p>
        </p:txBody>
      </p:sp>
      <p:grpSp>
        <p:nvGrpSpPr>
          <p:cNvPr id="487615" name="Group 191"/>
          <p:cNvGrpSpPr>
            <a:grpSpLocks/>
          </p:cNvGrpSpPr>
          <p:nvPr/>
        </p:nvGrpSpPr>
        <p:grpSpPr bwMode="auto">
          <a:xfrm>
            <a:off x="609600" y="2895600"/>
            <a:ext cx="2965450" cy="2971800"/>
            <a:chOff x="288" y="1872"/>
            <a:chExt cx="1868" cy="1872"/>
          </a:xfrm>
        </p:grpSpPr>
        <p:sp>
          <p:nvSpPr>
            <p:cNvPr id="487454" name="Rectangle 30"/>
            <p:cNvSpPr>
              <a:spLocks noChangeArrowheads="1"/>
            </p:cNvSpPr>
            <p:nvPr/>
          </p:nvSpPr>
          <p:spPr bwMode="auto">
            <a:xfrm>
              <a:off x="28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5" name="Rectangle 31"/>
            <p:cNvSpPr>
              <a:spLocks noChangeArrowheads="1"/>
            </p:cNvSpPr>
            <p:nvPr/>
          </p:nvSpPr>
          <p:spPr bwMode="auto">
            <a:xfrm>
              <a:off x="43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6" name="Rectangle 32"/>
            <p:cNvSpPr>
              <a:spLocks noChangeArrowheads="1"/>
            </p:cNvSpPr>
            <p:nvPr/>
          </p:nvSpPr>
          <p:spPr bwMode="auto">
            <a:xfrm>
              <a:off x="28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7" name="Rectangle 33"/>
            <p:cNvSpPr>
              <a:spLocks noChangeArrowheads="1"/>
            </p:cNvSpPr>
            <p:nvPr/>
          </p:nvSpPr>
          <p:spPr bwMode="auto">
            <a:xfrm>
              <a:off x="43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8" name="Rectangle 34"/>
            <p:cNvSpPr>
              <a:spLocks noChangeArrowheads="1"/>
            </p:cNvSpPr>
            <p:nvPr/>
          </p:nvSpPr>
          <p:spPr bwMode="auto">
            <a:xfrm>
              <a:off x="576"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59" name="Rectangle 35"/>
            <p:cNvSpPr>
              <a:spLocks noChangeArrowheads="1"/>
            </p:cNvSpPr>
            <p:nvPr/>
          </p:nvSpPr>
          <p:spPr bwMode="auto">
            <a:xfrm>
              <a:off x="720"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0" name="Rectangle 36"/>
            <p:cNvSpPr>
              <a:spLocks noChangeArrowheads="1"/>
            </p:cNvSpPr>
            <p:nvPr/>
          </p:nvSpPr>
          <p:spPr bwMode="auto">
            <a:xfrm>
              <a:off x="576"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1" name="Rectangle 37"/>
            <p:cNvSpPr>
              <a:spLocks noChangeArrowheads="1"/>
            </p:cNvSpPr>
            <p:nvPr/>
          </p:nvSpPr>
          <p:spPr bwMode="auto">
            <a:xfrm>
              <a:off x="720"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2" name="Rectangle 38"/>
            <p:cNvSpPr>
              <a:spLocks noChangeArrowheads="1"/>
            </p:cNvSpPr>
            <p:nvPr/>
          </p:nvSpPr>
          <p:spPr bwMode="auto">
            <a:xfrm>
              <a:off x="28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3" name="Rectangle 39"/>
            <p:cNvSpPr>
              <a:spLocks noChangeArrowheads="1"/>
            </p:cNvSpPr>
            <p:nvPr/>
          </p:nvSpPr>
          <p:spPr bwMode="auto">
            <a:xfrm>
              <a:off x="43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4" name="Rectangle 40"/>
            <p:cNvSpPr>
              <a:spLocks noChangeArrowheads="1"/>
            </p:cNvSpPr>
            <p:nvPr/>
          </p:nvSpPr>
          <p:spPr bwMode="auto">
            <a:xfrm>
              <a:off x="28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5" name="Rectangle 41"/>
            <p:cNvSpPr>
              <a:spLocks noChangeArrowheads="1"/>
            </p:cNvSpPr>
            <p:nvPr/>
          </p:nvSpPr>
          <p:spPr bwMode="auto">
            <a:xfrm>
              <a:off x="43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6" name="Rectangle 42"/>
            <p:cNvSpPr>
              <a:spLocks noChangeArrowheads="1"/>
            </p:cNvSpPr>
            <p:nvPr/>
          </p:nvSpPr>
          <p:spPr bwMode="auto">
            <a:xfrm>
              <a:off x="576"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7" name="Rectangle 43"/>
            <p:cNvSpPr>
              <a:spLocks noChangeArrowheads="1"/>
            </p:cNvSpPr>
            <p:nvPr/>
          </p:nvSpPr>
          <p:spPr bwMode="auto">
            <a:xfrm>
              <a:off x="720"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8" name="Rectangle 44"/>
            <p:cNvSpPr>
              <a:spLocks noChangeArrowheads="1"/>
            </p:cNvSpPr>
            <p:nvPr/>
          </p:nvSpPr>
          <p:spPr bwMode="auto">
            <a:xfrm>
              <a:off x="576"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69" name="Rectangle 45"/>
            <p:cNvSpPr>
              <a:spLocks noChangeArrowheads="1"/>
            </p:cNvSpPr>
            <p:nvPr/>
          </p:nvSpPr>
          <p:spPr bwMode="auto">
            <a:xfrm>
              <a:off x="720"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0" name="Rectangle 46"/>
            <p:cNvSpPr>
              <a:spLocks noChangeArrowheads="1"/>
            </p:cNvSpPr>
            <p:nvPr/>
          </p:nvSpPr>
          <p:spPr bwMode="auto">
            <a:xfrm>
              <a:off x="864"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1" name="Rectangle 47"/>
            <p:cNvSpPr>
              <a:spLocks noChangeArrowheads="1"/>
            </p:cNvSpPr>
            <p:nvPr/>
          </p:nvSpPr>
          <p:spPr bwMode="auto">
            <a:xfrm>
              <a:off x="100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2" name="Rectangle 48"/>
            <p:cNvSpPr>
              <a:spLocks noChangeArrowheads="1"/>
            </p:cNvSpPr>
            <p:nvPr/>
          </p:nvSpPr>
          <p:spPr bwMode="auto">
            <a:xfrm>
              <a:off x="864"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3" name="Rectangle 49"/>
            <p:cNvSpPr>
              <a:spLocks noChangeArrowheads="1"/>
            </p:cNvSpPr>
            <p:nvPr/>
          </p:nvSpPr>
          <p:spPr bwMode="auto">
            <a:xfrm>
              <a:off x="100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4" name="Rectangle 50"/>
            <p:cNvSpPr>
              <a:spLocks noChangeArrowheads="1"/>
            </p:cNvSpPr>
            <p:nvPr/>
          </p:nvSpPr>
          <p:spPr bwMode="auto">
            <a:xfrm>
              <a:off x="115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5" name="Rectangle 51"/>
            <p:cNvSpPr>
              <a:spLocks noChangeArrowheads="1"/>
            </p:cNvSpPr>
            <p:nvPr/>
          </p:nvSpPr>
          <p:spPr bwMode="auto">
            <a:xfrm>
              <a:off x="1296"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6" name="Rectangle 52"/>
            <p:cNvSpPr>
              <a:spLocks noChangeArrowheads="1"/>
            </p:cNvSpPr>
            <p:nvPr/>
          </p:nvSpPr>
          <p:spPr bwMode="auto">
            <a:xfrm>
              <a:off x="115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7" name="Rectangle 53"/>
            <p:cNvSpPr>
              <a:spLocks noChangeArrowheads="1"/>
            </p:cNvSpPr>
            <p:nvPr/>
          </p:nvSpPr>
          <p:spPr bwMode="auto">
            <a:xfrm>
              <a:off x="1296"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8" name="Rectangle 54"/>
            <p:cNvSpPr>
              <a:spLocks noChangeArrowheads="1"/>
            </p:cNvSpPr>
            <p:nvPr/>
          </p:nvSpPr>
          <p:spPr bwMode="auto">
            <a:xfrm>
              <a:off x="864"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79" name="Rectangle 55"/>
            <p:cNvSpPr>
              <a:spLocks noChangeArrowheads="1"/>
            </p:cNvSpPr>
            <p:nvPr/>
          </p:nvSpPr>
          <p:spPr bwMode="auto">
            <a:xfrm>
              <a:off x="100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0" name="Rectangle 56"/>
            <p:cNvSpPr>
              <a:spLocks noChangeArrowheads="1"/>
            </p:cNvSpPr>
            <p:nvPr/>
          </p:nvSpPr>
          <p:spPr bwMode="auto">
            <a:xfrm>
              <a:off x="864"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1" name="Rectangle 57"/>
            <p:cNvSpPr>
              <a:spLocks noChangeArrowheads="1"/>
            </p:cNvSpPr>
            <p:nvPr/>
          </p:nvSpPr>
          <p:spPr bwMode="auto">
            <a:xfrm>
              <a:off x="100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2" name="Rectangle 58"/>
            <p:cNvSpPr>
              <a:spLocks noChangeArrowheads="1"/>
            </p:cNvSpPr>
            <p:nvPr/>
          </p:nvSpPr>
          <p:spPr bwMode="auto">
            <a:xfrm>
              <a:off x="115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3" name="Rectangle 59"/>
            <p:cNvSpPr>
              <a:spLocks noChangeArrowheads="1"/>
            </p:cNvSpPr>
            <p:nvPr/>
          </p:nvSpPr>
          <p:spPr bwMode="auto">
            <a:xfrm>
              <a:off x="1296"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4" name="Rectangle 60"/>
            <p:cNvSpPr>
              <a:spLocks noChangeArrowheads="1"/>
            </p:cNvSpPr>
            <p:nvPr/>
          </p:nvSpPr>
          <p:spPr bwMode="auto">
            <a:xfrm>
              <a:off x="115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5" name="Rectangle 61"/>
            <p:cNvSpPr>
              <a:spLocks noChangeArrowheads="1"/>
            </p:cNvSpPr>
            <p:nvPr/>
          </p:nvSpPr>
          <p:spPr bwMode="auto">
            <a:xfrm>
              <a:off x="1296"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6" name="Rectangle 62"/>
            <p:cNvSpPr>
              <a:spLocks noChangeArrowheads="1"/>
            </p:cNvSpPr>
            <p:nvPr/>
          </p:nvSpPr>
          <p:spPr bwMode="auto">
            <a:xfrm>
              <a:off x="28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7" name="Rectangle 63"/>
            <p:cNvSpPr>
              <a:spLocks noChangeArrowheads="1"/>
            </p:cNvSpPr>
            <p:nvPr/>
          </p:nvSpPr>
          <p:spPr bwMode="auto">
            <a:xfrm>
              <a:off x="43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8" name="Rectangle 64"/>
            <p:cNvSpPr>
              <a:spLocks noChangeArrowheads="1"/>
            </p:cNvSpPr>
            <p:nvPr/>
          </p:nvSpPr>
          <p:spPr bwMode="auto">
            <a:xfrm>
              <a:off x="28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89" name="Rectangle 65"/>
            <p:cNvSpPr>
              <a:spLocks noChangeArrowheads="1"/>
            </p:cNvSpPr>
            <p:nvPr/>
          </p:nvSpPr>
          <p:spPr bwMode="auto">
            <a:xfrm>
              <a:off x="43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0" name="Rectangle 66"/>
            <p:cNvSpPr>
              <a:spLocks noChangeArrowheads="1"/>
            </p:cNvSpPr>
            <p:nvPr/>
          </p:nvSpPr>
          <p:spPr bwMode="auto">
            <a:xfrm>
              <a:off x="576"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1" name="Rectangle 67"/>
            <p:cNvSpPr>
              <a:spLocks noChangeArrowheads="1"/>
            </p:cNvSpPr>
            <p:nvPr/>
          </p:nvSpPr>
          <p:spPr bwMode="auto">
            <a:xfrm>
              <a:off x="720"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2" name="Rectangle 68"/>
            <p:cNvSpPr>
              <a:spLocks noChangeArrowheads="1"/>
            </p:cNvSpPr>
            <p:nvPr/>
          </p:nvSpPr>
          <p:spPr bwMode="auto">
            <a:xfrm>
              <a:off x="576"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3" name="Rectangle 69"/>
            <p:cNvSpPr>
              <a:spLocks noChangeArrowheads="1"/>
            </p:cNvSpPr>
            <p:nvPr/>
          </p:nvSpPr>
          <p:spPr bwMode="auto">
            <a:xfrm>
              <a:off x="720"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4" name="Rectangle 70"/>
            <p:cNvSpPr>
              <a:spLocks noChangeArrowheads="1"/>
            </p:cNvSpPr>
            <p:nvPr/>
          </p:nvSpPr>
          <p:spPr bwMode="auto">
            <a:xfrm>
              <a:off x="28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5" name="Rectangle 71"/>
            <p:cNvSpPr>
              <a:spLocks noChangeArrowheads="1"/>
            </p:cNvSpPr>
            <p:nvPr/>
          </p:nvSpPr>
          <p:spPr bwMode="auto">
            <a:xfrm>
              <a:off x="43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6" name="Rectangle 72"/>
            <p:cNvSpPr>
              <a:spLocks noChangeArrowheads="1"/>
            </p:cNvSpPr>
            <p:nvPr/>
          </p:nvSpPr>
          <p:spPr bwMode="auto">
            <a:xfrm>
              <a:off x="28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7" name="Rectangle 73"/>
            <p:cNvSpPr>
              <a:spLocks noChangeArrowheads="1"/>
            </p:cNvSpPr>
            <p:nvPr/>
          </p:nvSpPr>
          <p:spPr bwMode="auto">
            <a:xfrm>
              <a:off x="43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8" name="Rectangle 74"/>
            <p:cNvSpPr>
              <a:spLocks noChangeArrowheads="1"/>
            </p:cNvSpPr>
            <p:nvPr/>
          </p:nvSpPr>
          <p:spPr bwMode="auto">
            <a:xfrm>
              <a:off x="576"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499" name="Rectangle 75"/>
            <p:cNvSpPr>
              <a:spLocks noChangeArrowheads="1"/>
            </p:cNvSpPr>
            <p:nvPr/>
          </p:nvSpPr>
          <p:spPr bwMode="auto">
            <a:xfrm>
              <a:off x="720"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0" name="Rectangle 76"/>
            <p:cNvSpPr>
              <a:spLocks noChangeArrowheads="1"/>
            </p:cNvSpPr>
            <p:nvPr/>
          </p:nvSpPr>
          <p:spPr bwMode="auto">
            <a:xfrm>
              <a:off x="576"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1" name="Rectangle 77"/>
            <p:cNvSpPr>
              <a:spLocks noChangeArrowheads="1"/>
            </p:cNvSpPr>
            <p:nvPr/>
          </p:nvSpPr>
          <p:spPr bwMode="auto">
            <a:xfrm>
              <a:off x="720"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2" name="Rectangle 78"/>
            <p:cNvSpPr>
              <a:spLocks noChangeArrowheads="1"/>
            </p:cNvSpPr>
            <p:nvPr/>
          </p:nvSpPr>
          <p:spPr bwMode="auto">
            <a:xfrm>
              <a:off x="864"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3" name="Rectangle 79"/>
            <p:cNvSpPr>
              <a:spLocks noChangeArrowheads="1"/>
            </p:cNvSpPr>
            <p:nvPr/>
          </p:nvSpPr>
          <p:spPr bwMode="auto">
            <a:xfrm>
              <a:off x="100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4" name="Rectangle 80"/>
            <p:cNvSpPr>
              <a:spLocks noChangeArrowheads="1"/>
            </p:cNvSpPr>
            <p:nvPr/>
          </p:nvSpPr>
          <p:spPr bwMode="auto">
            <a:xfrm>
              <a:off x="864"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5" name="Rectangle 81"/>
            <p:cNvSpPr>
              <a:spLocks noChangeArrowheads="1"/>
            </p:cNvSpPr>
            <p:nvPr/>
          </p:nvSpPr>
          <p:spPr bwMode="auto">
            <a:xfrm>
              <a:off x="100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6" name="Rectangle 82"/>
            <p:cNvSpPr>
              <a:spLocks noChangeArrowheads="1"/>
            </p:cNvSpPr>
            <p:nvPr/>
          </p:nvSpPr>
          <p:spPr bwMode="auto">
            <a:xfrm>
              <a:off x="115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7" name="Rectangle 83"/>
            <p:cNvSpPr>
              <a:spLocks noChangeArrowheads="1"/>
            </p:cNvSpPr>
            <p:nvPr/>
          </p:nvSpPr>
          <p:spPr bwMode="auto">
            <a:xfrm>
              <a:off x="1296"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8" name="Rectangle 84"/>
            <p:cNvSpPr>
              <a:spLocks noChangeArrowheads="1"/>
            </p:cNvSpPr>
            <p:nvPr/>
          </p:nvSpPr>
          <p:spPr bwMode="auto">
            <a:xfrm>
              <a:off x="115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09" name="Rectangle 85"/>
            <p:cNvSpPr>
              <a:spLocks noChangeArrowheads="1"/>
            </p:cNvSpPr>
            <p:nvPr/>
          </p:nvSpPr>
          <p:spPr bwMode="auto">
            <a:xfrm>
              <a:off x="1296"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0" name="Rectangle 86"/>
            <p:cNvSpPr>
              <a:spLocks noChangeArrowheads="1"/>
            </p:cNvSpPr>
            <p:nvPr/>
          </p:nvSpPr>
          <p:spPr bwMode="auto">
            <a:xfrm>
              <a:off x="864"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1" name="Rectangle 87"/>
            <p:cNvSpPr>
              <a:spLocks noChangeArrowheads="1"/>
            </p:cNvSpPr>
            <p:nvPr/>
          </p:nvSpPr>
          <p:spPr bwMode="auto">
            <a:xfrm>
              <a:off x="100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2" name="Rectangle 88"/>
            <p:cNvSpPr>
              <a:spLocks noChangeArrowheads="1"/>
            </p:cNvSpPr>
            <p:nvPr/>
          </p:nvSpPr>
          <p:spPr bwMode="auto">
            <a:xfrm>
              <a:off x="864"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3" name="Rectangle 89"/>
            <p:cNvSpPr>
              <a:spLocks noChangeArrowheads="1"/>
            </p:cNvSpPr>
            <p:nvPr/>
          </p:nvSpPr>
          <p:spPr bwMode="auto">
            <a:xfrm>
              <a:off x="100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4" name="Rectangle 90"/>
            <p:cNvSpPr>
              <a:spLocks noChangeArrowheads="1"/>
            </p:cNvSpPr>
            <p:nvPr/>
          </p:nvSpPr>
          <p:spPr bwMode="auto">
            <a:xfrm>
              <a:off x="115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5" name="Rectangle 91"/>
            <p:cNvSpPr>
              <a:spLocks noChangeArrowheads="1"/>
            </p:cNvSpPr>
            <p:nvPr/>
          </p:nvSpPr>
          <p:spPr bwMode="auto">
            <a:xfrm>
              <a:off x="1296"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6" name="Rectangle 92"/>
            <p:cNvSpPr>
              <a:spLocks noChangeArrowheads="1"/>
            </p:cNvSpPr>
            <p:nvPr/>
          </p:nvSpPr>
          <p:spPr bwMode="auto">
            <a:xfrm>
              <a:off x="115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7" name="Rectangle 93"/>
            <p:cNvSpPr>
              <a:spLocks noChangeArrowheads="1"/>
            </p:cNvSpPr>
            <p:nvPr/>
          </p:nvSpPr>
          <p:spPr bwMode="auto">
            <a:xfrm>
              <a:off x="1296"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8" name="Rectangle 94"/>
            <p:cNvSpPr>
              <a:spLocks noChangeArrowheads="1"/>
            </p:cNvSpPr>
            <p:nvPr/>
          </p:nvSpPr>
          <p:spPr bwMode="auto">
            <a:xfrm>
              <a:off x="28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19" name="Rectangle 95"/>
            <p:cNvSpPr>
              <a:spLocks noChangeArrowheads="1"/>
            </p:cNvSpPr>
            <p:nvPr/>
          </p:nvSpPr>
          <p:spPr bwMode="auto">
            <a:xfrm>
              <a:off x="43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0" name="Rectangle 96"/>
            <p:cNvSpPr>
              <a:spLocks noChangeArrowheads="1"/>
            </p:cNvSpPr>
            <p:nvPr/>
          </p:nvSpPr>
          <p:spPr bwMode="auto">
            <a:xfrm>
              <a:off x="28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1" name="Rectangle 97"/>
            <p:cNvSpPr>
              <a:spLocks noChangeArrowheads="1"/>
            </p:cNvSpPr>
            <p:nvPr/>
          </p:nvSpPr>
          <p:spPr bwMode="auto">
            <a:xfrm>
              <a:off x="43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2" name="Rectangle 98"/>
            <p:cNvSpPr>
              <a:spLocks noChangeArrowheads="1"/>
            </p:cNvSpPr>
            <p:nvPr/>
          </p:nvSpPr>
          <p:spPr bwMode="auto">
            <a:xfrm>
              <a:off x="576"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3" name="Rectangle 99"/>
            <p:cNvSpPr>
              <a:spLocks noChangeArrowheads="1"/>
            </p:cNvSpPr>
            <p:nvPr/>
          </p:nvSpPr>
          <p:spPr bwMode="auto">
            <a:xfrm>
              <a:off x="720"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4" name="Rectangle 100"/>
            <p:cNvSpPr>
              <a:spLocks noChangeArrowheads="1"/>
            </p:cNvSpPr>
            <p:nvPr/>
          </p:nvSpPr>
          <p:spPr bwMode="auto">
            <a:xfrm>
              <a:off x="576"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5" name="Rectangle 101"/>
            <p:cNvSpPr>
              <a:spLocks noChangeArrowheads="1"/>
            </p:cNvSpPr>
            <p:nvPr/>
          </p:nvSpPr>
          <p:spPr bwMode="auto">
            <a:xfrm>
              <a:off x="720"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6" name="Rectangle 102"/>
            <p:cNvSpPr>
              <a:spLocks noChangeArrowheads="1"/>
            </p:cNvSpPr>
            <p:nvPr/>
          </p:nvSpPr>
          <p:spPr bwMode="auto">
            <a:xfrm>
              <a:off x="864"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7" name="Rectangle 103"/>
            <p:cNvSpPr>
              <a:spLocks noChangeArrowheads="1"/>
            </p:cNvSpPr>
            <p:nvPr/>
          </p:nvSpPr>
          <p:spPr bwMode="auto">
            <a:xfrm>
              <a:off x="100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8" name="Rectangle 104"/>
            <p:cNvSpPr>
              <a:spLocks noChangeArrowheads="1"/>
            </p:cNvSpPr>
            <p:nvPr/>
          </p:nvSpPr>
          <p:spPr bwMode="auto">
            <a:xfrm>
              <a:off x="864"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29" name="Rectangle 105"/>
            <p:cNvSpPr>
              <a:spLocks noChangeArrowheads="1"/>
            </p:cNvSpPr>
            <p:nvPr/>
          </p:nvSpPr>
          <p:spPr bwMode="auto">
            <a:xfrm>
              <a:off x="100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0" name="Rectangle 106"/>
            <p:cNvSpPr>
              <a:spLocks noChangeArrowheads="1"/>
            </p:cNvSpPr>
            <p:nvPr/>
          </p:nvSpPr>
          <p:spPr bwMode="auto">
            <a:xfrm>
              <a:off x="115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1" name="Rectangle 107"/>
            <p:cNvSpPr>
              <a:spLocks noChangeArrowheads="1"/>
            </p:cNvSpPr>
            <p:nvPr/>
          </p:nvSpPr>
          <p:spPr bwMode="auto">
            <a:xfrm>
              <a:off x="1296"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2" name="Rectangle 108"/>
            <p:cNvSpPr>
              <a:spLocks noChangeArrowheads="1"/>
            </p:cNvSpPr>
            <p:nvPr/>
          </p:nvSpPr>
          <p:spPr bwMode="auto">
            <a:xfrm>
              <a:off x="115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3" name="Rectangle 109"/>
            <p:cNvSpPr>
              <a:spLocks noChangeArrowheads="1"/>
            </p:cNvSpPr>
            <p:nvPr/>
          </p:nvSpPr>
          <p:spPr bwMode="auto">
            <a:xfrm>
              <a:off x="1296"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4" name="Rectangle 110"/>
            <p:cNvSpPr>
              <a:spLocks noChangeArrowheads="1"/>
            </p:cNvSpPr>
            <p:nvPr/>
          </p:nvSpPr>
          <p:spPr bwMode="auto">
            <a:xfrm>
              <a:off x="1440"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5" name="Rectangle 111"/>
            <p:cNvSpPr>
              <a:spLocks noChangeArrowheads="1"/>
            </p:cNvSpPr>
            <p:nvPr/>
          </p:nvSpPr>
          <p:spPr bwMode="auto">
            <a:xfrm>
              <a:off x="1584"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6" name="Rectangle 112"/>
            <p:cNvSpPr>
              <a:spLocks noChangeArrowheads="1"/>
            </p:cNvSpPr>
            <p:nvPr/>
          </p:nvSpPr>
          <p:spPr bwMode="auto">
            <a:xfrm>
              <a:off x="1440"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7" name="Rectangle 113"/>
            <p:cNvSpPr>
              <a:spLocks noChangeArrowheads="1"/>
            </p:cNvSpPr>
            <p:nvPr/>
          </p:nvSpPr>
          <p:spPr bwMode="auto">
            <a:xfrm>
              <a:off x="1584"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8" name="Rectangle 114"/>
            <p:cNvSpPr>
              <a:spLocks noChangeArrowheads="1"/>
            </p:cNvSpPr>
            <p:nvPr/>
          </p:nvSpPr>
          <p:spPr bwMode="auto">
            <a:xfrm>
              <a:off x="1440"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39" name="Rectangle 115"/>
            <p:cNvSpPr>
              <a:spLocks noChangeArrowheads="1"/>
            </p:cNvSpPr>
            <p:nvPr/>
          </p:nvSpPr>
          <p:spPr bwMode="auto">
            <a:xfrm>
              <a:off x="1584"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0" name="Rectangle 116"/>
            <p:cNvSpPr>
              <a:spLocks noChangeArrowheads="1"/>
            </p:cNvSpPr>
            <p:nvPr/>
          </p:nvSpPr>
          <p:spPr bwMode="auto">
            <a:xfrm>
              <a:off x="1440"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1" name="Rectangle 117"/>
            <p:cNvSpPr>
              <a:spLocks noChangeArrowheads="1"/>
            </p:cNvSpPr>
            <p:nvPr/>
          </p:nvSpPr>
          <p:spPr bwMode="auto">
            <a:xfrm>
              <a:off x="1584"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2" name="Rectangle 118"/>
            <p:cNvSpPr>
              <a:spLocks noChangeArrowheads="1"/>
            </p:cNvSpPr>
            <p:nvPr/>
          </p:nvSpPr>
          <p:spPr bwMode="auto">
            <a:xfrm>
              <a:off x="1440"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3" name="Rectangle 119"/>
            <p:cNvSpPr>
              <a:spLocks noChangeArrowheads="1"/>
            </p:cNvSpPr>
            <p:nvPr/>
          </p:nvSpPr>
          <p:spPr bwMode="auto">
            <a:xfrm>
              <a:off x="1584"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4" name="Rectangle 120"/>
            <p:cNvSpPr>
              <a:spLocks noChangeArrowheads="1"/>
            </p:cNvSpPr>
            <p:nvPr/>
          </p:nvSpPr>
          <p:spPr bwMode="auto">
            <a:xfrm>
              <a:off x="1440"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5" name="Rectangle 121"/>
            <p:cNvSpPr>
              <a:spLocks noChangeArrowheads="1"/>
            </p:cNvSpPr>
            <p:nvPr/>
          </p:nvSpPr>
          <p:spPr bwMode="auto">
            <a:xfrm>
              <a:off x="1584"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6" name="Rectangle 122"/>
            <p:cNvSpPr>
              <a:spLocks noChangeArrowheads="1"/>
            </p:cNvSpPr>
            <p:nvPr/>
          </p:nvSpPr>
          <p:spPr bwMode="auto">
            <a:xfrm>
              <a:off x="1440"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7" name="Rectangle 123"/>
            <p:cNvSpPr>
              <a:spLocks noChangeArrowheads="1"/>
            </p:cNvSpPr>
            <p:nvPr/>
          </p:nvSpPr>
          <p:spPr bwMode="auto">
            <a:xfrm>
              <a:off x="1584"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8" name="Rectangle 124"/>
            <p:cNvSpPr>
              <a:spLocks noChangeArrowheads="1"/>
            </p:cNvSpPr>
            <p:nvPr/>
          </p:nvSpPr>
          <p:spPr bwMode="auto">
            <a:xfrm>
              <a:off x="1440"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49" name="Rectangle 125"/>
            <p:cNvSpPr>
              <a:spLocks noChangeArrowheads="1"/>
            </p:cNvSpPr>
            <p:nvPr/>
          </p:nvSpPr>
          <p:spPr bwMode="auto">
            <a:xfrm>
              <a:off x="1584"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0" name="Rectangle 126"/>
            <p:cNvSpPr>
              <a:spLocks noChangeArrowheads="1"/>
            </p:cNvSpPr>
            <p:nvPr/>
          </p:nvSpPr>
          <p:spPr bwMode="auto">
            <a:xfrm>
              <a:off x="1440"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1" name="Rectangle 127"/>
            <p:cNvSpPr>
              <a:spLocks noChangeArrowheads="1"/>
            </p:cNvSpPr>
            <p:nvPr/>
          </p:nvSpPr>
          <p:spPr bwMode="auto">
            <a:xfrm>
              <a:off x="1584"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2" name="Rectangle 128"/>
            <p:cNvSpPr>
              <a:spLocks noChangeArrowheads="1"/>
            </p:cNvSpPr>
            <p:nvPr/>
          </p:nvSpPr>
          <p:spPr bwMode="auto">
            <a:xfrm>
              <a:off x="1440"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3" name="Rectangle 129"/>
            <p:cNvSpPr>
              <a:spLocks noChangeArrowheads="1"/>
            </p:cNvSpPr>
            <p:nvPr/>
          </p:nvSpPr>
          <p:spPr bwMode="auto">
            <a:xfrm>
              <a:off x="1584"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7" name="Rectangle 133"/>
            <p:cNvSpPr>
              <a:spLocks noChangeArrowheads="1"/>
            </p:cNvSpPr>
            <p:nvPr/>
          </p:nvSpPr>
          <p:spPr bwMode="auto">
            <a:xfrm>
              <a:off x="28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8" name="Rectangle 134"/>
            <p:cNvSpPr>
              <a:spLocks noChangeArrowheads="1"/>
            </p:cNvSpPr>
            <p:nvPr/>
          </p:nvSpPr>
          <p:spPr bwMode="auto">
            <a:xfrm>
              <a:off x="43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9" name="Rectangle 135"/>
            <p:cNvSpPr>
              <a:spLocks noChangeArrowheads="1"/>
            </p:cNvSpPr>
            <p:nvPr/>
          </p:nvSpPr>
          <p:spPr bwMode="auto">
            <a:xfrm>
              <a:off x="28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0" name="Rectangle 136"/>
            <p:cNvSpPr>
              <a:spLocks noChangeArrowheads="1"/>
            </p:cNvSpPr>
            <p:nvPr/>
          </p:nvSpPr>
          <p:spPr bwMode="auto">
            <a:xfrm>
              <a:off x="43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1" name="Rectangle 137"/>
            <p:cNvSpPr>
              <a:spLocks noChangeArrowheads="1"/>
            </p:cNvSpPr>
            <p:nvPr/>
          </p:nvSpPr>
          <p:spPr bwMode="auto">
            <a:xfrm>
              <a:off x="576"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2" name="Rectangle 138"/>
            <p:cNvSpPr>
              <a:spLocks noChangeArrowheads="1"/>
            </p:cNvSpPr>
            <p:nvPr/>
          </p:nvSpPr>
          <p:spPr bwMode="auto">
            <a:xfrm>
              <a:off x="720"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3" name="Rectangle 139"/>
            <p:cNvSpPr>
              <a:spLocks noChangeArrowheads="1"/>
            </p:cNvSpPr>
            <p:nvPr/>
          </p:nvSpPr>
          <p:spPr bwMode="auto">
            <a:xfrm>
              <a:off x="576"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4" name="Rectangle 140"/>
            <p:cNvSpPr>
              <a:spLocks noChangeArrowheads="1"/>
            </p:cNvSpPr>
            <p:nvPr/>
          </p:nvSpPr>
          <p:spPr bwMode="auto">
            <a:xfrm>
              <a:off x="720"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5" name="Rectangle 141"/>
            <p:cNvSpPr>
              <a:spLocks noChangeArrowheads="1"/>
            </p:cNvSpPr>
            <p:nvPr/>
          </p:nvSpPr>
          <p:spPr bwMode="auto">
            <a:xfrm>
              <a:off x="864"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6" name="Rectangle 142"/>
            <p:cNvSpPr>
              <a:spLocks noChangeArrowheads="1"/>
            </p:cNvSpPr>
            <p:nvPr/>
          </p:nvSpPr>
          <p:spPr bwMode="auto">
            <a:xfrm>
              <a:off x="100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7" name="Rectangle 143"/>
            <p:cNvSpPr>
              <a:spLocks noChangeArrowheads="1"/>
            </p:cNvSpPr>
            <p:nvPr/>
          </p:nvSpPr>
          <p:spPr bwMode="auto">
            <a:xfrm>
              <a:off x="864"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8" name="Rectangle 144"/>
            <p:cNvSpPr>
              <a:spLocks noChangeArrowheads="1"/>
            </p:cNvSpPr>
            <p:nvPr/>
          </p:nvSpPr>
          <p:spPr bwMode="auto">
            <a:xfrm>
              <a:off x="100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69" name="Rectangle 145"/>
            <p:cNvSpPr>
              <a:spLocks noChangeArrowheads="1"/>
            </p:cNvSpPr>
            <p:nvPr/>
          </p:nvSpPr>
          <p:spPr bwMode="auto">
            <a:xfrm>
              <a:off x="115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0" name="Rectangle 146"/>
            <p:cNvSpPr>
              <a:spLocks noChangeArrowheads="1"/>
            </p:cNvSpPr>
            <p:nvPr/>
          </p:nvSpPr>
          <p:spPr bwMode="auto">
            <a:xfrm>
              <a:off x="1296"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1" name="Rectangle 147"/>
            <p:cNvSpPr>
              <a:spLocks noChangeArrowheads="1"/>
            </p:cNvSpPr>
            <p:nvPr/>
          </p:nvSpPr>
          <p:spPr bwMode="auto">
            <a:xfrm>
              <a:off x="115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2" name="Rectangle 148"/>
            <p:cNvSpPr>
              <a:spLocks noChangeArrowheads="1"/>
            </p:cNvSpPr>
            <p:nvPr/>
          </p:nvSpPr>
          <p:spPr bwMode="auto">
            <a:xfrm>
              <a:off x="1296"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3" name="Rectangle 149"/>
            <p:cNvSpPr>
              <a:spLocks noChangeArrowheads="1"/>
            </p:cNvSpPr>
            <p:nvPr/>
          </p:nvSpPr>
          <p:spPr bwMode="auto">
            <a:xfrm>
              <a:off x="1440"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4" name="Rectangle 150"/>
            <p:cNvSpPr>
              <a:spLocks noChangeArrowheads="1"/>
            </p:cNvSpPr>
            <p:nvPr/>
          </p:nvSpPr>
          <p:spPr bwMode="auto">
            <a:xfrm>
              <a:off x="1584"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5" name="Rectangle 151"/>
            <p:cNvSpPr>
              <a:spLocks noChangeArrowheads="1"/>
            </p:cNvSpPr>
            <p:nvPr/>
          </p:nvSpPr>
          <p:spPr bwMode="auto">
            <a:xfrm>
              <a:off x="1440"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6" name="Rectangle 152"/>
            <p:cNvSpPr>
              <a:spLocks noChangeArrowheads="1"/>
            </p:cNvSpPr>
            <p:nvPr/>
          </p:nvSpPr>
          <p:spPr bwMode="auto">
            <a:xfrm>
              <a:off x="1584"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7" name="Rectangle 153"/>
            <p:cNvSpPr>
              <a:spLocks noChangeArrowheads="1"/>
            </p:cNvSpPr>
            <p:nvPr/>
          </p:nvSpPr>
          <p:spPr bwMode="auto">
            <a:xfrm>
              <a:off x="1728"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8" name="Rectangle 154"/>
            <p:cNvSpPr>
              <a:spLocks noChangeArrowheads="1"/>
            </p:cNvSpPr>
            <p:nvPr/>
          </p:nvSpPr>
          <p:spPr bwMode="auto">
            <a:xfrm>
              <a:off x="1872" y="201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79" name="Rectangle 155"/>
            <p:cNvSpPr>
              <a:spLocks noChangeArrowheads="1"/>
            </p:cNvSpPr>
            <p:nvPr/>
          </p:nvSpPr>
          <p:spPr bwMode="auto">
            <a:xfrm>
              <a:off x="1728"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0" name="Rectangle 156"/>
            <p:cNvSpPr>
              <a:spLocks noChangeArrowheads="1"/>
            </p:cNvSpPr>
            <p:nvPr/>
          </p:nvSpPr>
          <p:spPr bwMode="auto">
            <a:xfrm>
              <a:off x="1872" y="216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1" name="Rectangle 157"/>
            <p:cNvSpPr>
              <a:spLocks noChangeArrowheads="1"/>
            </p:cNvSpPr>
            <p:nvPr/>
          </p:nvSpPr>
          <p:spPr bwMode="auto">
            <a:xfrm>
              <a:off x="1728"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2" name="Rectangle 158"/>
            <p:cNvSpPr>
              <a:spLocks noChangeArrowheads="1"/>
            </p:cNvSpPr>
            <p:nvPr/>
          </p:nvSpPr>
          <p:spPr bwMode="auto">
            <a:xfrm>
              <a:off x="1872" y="230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3" name="Rectangle 159"/>
            <p:cNvSpPr>
              <a:spLocks noChangeArrowheads="1"/>
            </p:cNvSpPr>
            <p:nvPr/>
          </p:nvSpPr>
          <p:spPr bwMode="auto">
            <a:xfrm>
              <a:off x="1728"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4" name="Rectangle 160"/>
            <p:cNvSpPr>
              <a:spLocks noChangeArrowheads="1"/>
            </p:cNvSpPr>
            <p:nvPr/>
          </p:nvSpPr>
          <p:spPr bwMode="auto">
            <a:xfrm>
              <a:off x="1872" y="244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5" name="Rectangle 161"/>
            <p:cNvSpPr>
              <a:spLocks noChangeArrowheads="1"/>
            </p:cNvSpPr>
            <p:nvPr/>
          </p:nvSpPr>
          <p:spPr bwMode="auto">
            <a:xfrm>
              <a:off x="1728"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6" name="Rectangle 162"/>
            <p:cNvSpPr>
              <a:spLocks noChangeArrowheads="1"/>
            </p:cNvSpPr>
            <p:nvPr/>
          </p:nvSpPr>
          <p:spPr bwMode="auto">
            <a:xfrm>
              <a:off x="1872" y="259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7" name="Rectangle 163"/>
            <p:cNvSpPr>
              <a:spLocks noChangeArrowheads="1"/>
            </p:cNvSpPr>
            <p:nvPr/>
          </p:nvSpPr>
          <p:spPr bwMode="auto">
            <a:xfrm>
              <a:off x="1728"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8" name="Rectangle 164"/>
            <p:cNvSpPr>
              <a:spLocks noChangeArrowheads="1"/>
            </p:cNvSpPr>
            <p:nvPr/>
          </p:nvSpPr>
          <p:spPr bwMode="auto">
            <a:xfrm>
              <a:off x="1872" y="273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89" name="Rectangle 165"/>
            <p:cNvSpPr>
              <a:spLocks noChangeArrowheads="1"/>
            </p:cNvSpPr>
            <p:nvPr/>
          </p:nvSpPr>
          <p:spPr bwMode="auto">
            <a:xfrm>
              <a:off x="1728"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0" name="Rectangle 166"/>
            <p:cNvSpPr>
              <a:spLocks noChangeArrowheads="1"/>
            </p:cNvSpPr>
            <p:nvPr/>
          </p:nvSpPr>
          <p:spPr bwMode="auto">
            <a:xfrm>
              <a:off x="1872" y="288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1" name="Rectangle 167"/>
            <p:cNvSpPr>
              <a:spLocks noChangeArrowheads="1"/>
            </p:cNvSpPr>
            <p:nvPr/>
          </p:nvSpPr>
          <p:spPr bwMode="auto">
            <a:xfrm>
              <a:off x="1728"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2" name="Rectangle 168"/>
            <p:cNvSpPr>
              <a:spLocks noChangeArrowheads="1"/>
            </p:cNvSpPr>
            <p:nvPr/>
          </p:nvSpPr>
          <p:spPr bwMode="auto">
            <a:xfrm>
              <a:off x="1872" y="3024"/>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3" name="Rectangle 169"/>
            <p:cNvSpPr>
              <a:spLocks noChangeArrowheads="1"/>
            </p:cNvSpPr>
            <p:nvPr/>
          </p:nvSpPr>
          <p:spPr bwMode="auto">
            <a:xfrm>
              <a:off x="1728"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4" name="Rectangle 170"/>
            <p:cNvSpPr>
              <a:spLocks noChangeArrowheads="1"/>
            </p:cNvSpPr>
            <p:nvPr/>
          </p:nvSpPr>
          <p:spPr bwMode="auto">
            <a:xfrm>
              <a:off x="1872" y="3168"/>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5" name="Rectangle 171"/>
            <p:cNvSpPr>
              <a:spLocks noChangeArrowheads="1"/>
            </p:cNvSpPr>
            <p:nvPr/>
          </p:nvSpPr>
          <p:spPr bwMode="auto">
            <a:xfrm>
              <a:off x="1728"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6" name="Rectangle 172"/>
            <p:cNvSpPr>
              <a:spLocks noChangeArrowheads="1"/>
            </p:cNvSpPr>
            <p:nvPr/>
          </p:nvSpPr>
          <p:spPr bwMode="auto">
            <a:xfrm>
              <a:off x="1872" y="3312"/>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7" name="Rectangle 173"/>
            <p:cNvSpPr>
              <a:spLocks noChangeArrowheads="1"/>
            </p:cNvSpPr>
            <p:nvPr/>
          </p:nvSpPr>
          <p:spPr bwMode="auto">
            <a:xfrm>
              <a:off x="1728"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8" name="Rectangle 174"/>
            <p:cNvSpPr>
              <a:spLocks noChangeArrowheads="1"/>
            </p:cNvSpPr>
            <p:nvPr/>
          </p:nvSpPr>
          <p:spPr bwMode="auto">
            <a:xfrm>
              <a:off x="1872" y="3456"/>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99" name="Rectangle 175"/>
            <p:cNvSpPr>
              <a:spLocks noChangeArrowheads="1"/>
            </p:cNvSpPr>
            <p:nvPr/>
          </p:nvSpPr>
          <p:spPr bwMode="auto">
            <a:xfrm>
              <a:off x="1728"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600" name="Rectangle 176"/>
            <p:cNvSpPr>
              <a:spLocks noChangeArrowheads="1"/>
            </p:cNvSpPr>
            <p:nvPr/>
          </p:nvSpPr>
          <p:spPr bwMode="auto">
            <a:xfrm>
              <a:off x="1872" y="3600"/>
              <a:ext cx="144" cy="144"/>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7555" name="Line 131"/>
            <p:cNvSpPr>
              <a:spLocks noChangeShapeType="1"/>
            </p:cNvSpPr>
            <p:nvPr/>
          </p:nvSpPr>
          <p:spPr bwMode="auto">
            <a:xfrm>
              <a:off x="288" y="2880"/>
              <a:ext cx="1728"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556" name="Line 132"/>
            <p:cNvSpPr>
              <a:spLocks noChangeShapeType="1"/>
            </p:cNvSpPr>
            <p:nvPr/>
          </p:nvSpPr>
          <p:spPr bwMode="auto">
            <a:xfrm rot="5400000">
              <a:off x="288" y="2880"/>
              <a:ext cx="1728"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11" name="Rectangle 187"/>
            <p:cNvSpPr>
              <a:spLocks noChangeArrowheads="1"/>
            </p:cNvSpPr>
            <p:nvPr/>
          </p:nvSpPr>
          <p:spPr bwMode="auto">
            <a:xfrm>
              <a:off x="972" y="1872"/>
              <a:ext cx="1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chemeClr val="tx1"/>
                  </a:solidFill>
                  <a:latin typeface="Times New Roman" pitchFamily="18" charset="0"/>
                </a:rPr>
                <a:t>y</a:t>
              </a:r>
              <a:endParaRPr lang="en-GB" sz="1800" b="1" i="1">
                <a:solidFill>
                  <a:schemeClr val="tx1"/>
                </a:solidFill>
                <a:latin typeface="Times New Roman" pitchFamily="18" charset="0"/>
              </a:endParaRPr>
            </a:p>
          </p:txBody>
        </p:sp>
        <p:sp>
          <p:nvSpPr>
            <p:cNvPr id="487612" name="Rectangle 188"/>
            <p:cNvSpPr>
              <a:spLocks noChangeArrowheads="1"/>
            </p:cNvSpPr>
            <p:nvPr/>
          </p:nvSpPr>
          <p:spPr bwMode="auto">
            <a:xfrm>
              <a:off x="1968" y="288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chemeClr val="tx1"/>
                  </a:solidFill>
                  <a:latin typeface="Times New Roman" pitchFamily="18" charset="0"/>
                </a:rPr>
                <a:t>x</a:t>
              </a:r>
              <a:endParaRPr lang="en-GB" sz="1800" b="1" i="1">
                <a:solidFill>
                  <a:schemeClr val="tx1"/>
                </a:solidFill>
                <a:latin typeface="Times New Roman" pitchFamily="18" charset="0"/>
              </a:endParaRPr>
            </a:p>
          </p:txBody>
        </p:sp>
      </p:grpSp>
      <p:grpSp>
        <p:nvGrpSpPr>
          <p:cNvPr id="487627" name="Group 203"/>
          <p:cNvGrpSpPr>
            <a:grpSpLocks/>
          </p:cNvGrpSpPr>
          <p:nvPr/>
        </p:nvGrpSpPr>
        <p:grpSpPr bwMode="auto">
          <a:xfrm>
            <a:off x="838200" y="3352800"/>
            <a:ext cx="914400" cy="914400"/>
            <a:chOff x="528" y="2112"/>
            <a:chExt cx="576" cy="576"/>
          </a:xfrm>
        </p:grpSpPr>
        <p:sp>
          <p:nvSpPr>
            <p:cNvPr id="487616" name="Freeform 192"/>
            <p:cNvSpPr>
              <a:spLocks/>
            </p:cNvSpPr>
            <p:nvPr/>
          </p:nvSpPr>
          <p:spPr bwMode="auto">
            <a:xfrm>
              <a:off x="528" y="2112"/>
              <a:ext cx="576" cy="576"/>
            </a:xfrm>
            <a:custGeom>
              <a:avLst/>
              <a:gdLst>
                <a:gd name="T0" fmla="*/ 576 w 576"/>
                <a:gd name="T1" fmla="*/ 144 h 576"/>
                <a:gd name="T2" fmla="*/ 288 w 576"/>
                <a:gd name="T3" fmla="*/ 144 h 576"/>
                <a:gd name="T4" fmla="*/ 288 w 576"/>
                <a:gd name="T5" fmla="*/ 0 h 576"/>
                <a:gd name="T6" fmla="*/ 0 w 576"/>
                <a:gd name="T7" fmla="*/ 0 h 576"/>
                <a:gd name="T8" fmla="*/ 0 w 576"/>
                <a:gd name="T9" fmla="*/ 576 h 576"/>
                <a:gd name="T10" fmla="*/ 288 w 576"/>
                <a:gd name="T11" fmla="*/ 576 h 576"/>
                <a:gd name="T12" fmla="*/ 288 w 576"/>
                <a:gd name="T13" fmla="*/ 432 h 576"/>
                <a:gd name="T14" fmla="*/ 576 w 576"/>
                <a:gd name="T15" fmla="*/ 432 h 576"/>
                <a:gd name="T16" fmla="*/ 576 w 576"/>
                <a:gd name="T17" fmla="*/ 144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576">
                  <a:moveTo>
                    <a:pt x="576" y="144"/>
                  </a:moveTo>
                  <a:lnTo>
                    <a:pt x="288" y="144"/>
                  </a:lnTo>
                  <a:lnTo>
                    <a:pt x="288" y="0"/>
                  </a:lnTo>
                  <a:lnTo>
                    <a:pt x="0" y="0"/>
                  </a:lnTo>
                  <a:lnTo>
                    <a:pt x="0" y="576"/>
                  </a:lnTo>
                  <a:lnTo>
                    <a:pt x="288" y="576"/>
                  </a:lnTo>
                  <a:lnTo>
                    <a:pt x="288" y="432"/>
                  </a:lnTo>
                  <a:lnTo>
                    <a:pt x="576" y="432"/>
                  </a:lnTo>
                  <a:lnTo>
                    <a:pt x="576" y="144"/>
                  </a:lnTo>
                  <a:close/>
                </a:path>
              </a:pathLst>
            </a:custGeom>
            <a:solidFill>
              <a:srgbClr val="FF8B8B"/>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17" name="Text Box 193"/>
            <p:cNvSpPr txBox="1">
              <a:spLocks noChangeArrowheads="1"/>
            </p:cNvSpPr>
            <p:nvPr/>
          </p:nvSpPr>
          <p:spPr bwMode="auto">
            <a:xfrm>
              <a:off x="672" y="2256"/>
              <a:ext cx="20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dirty="0"/>
                <a:t>A</a:t>
              </a:r>
              <a:endParaRPr lang="en-GB" dirty="0"/>
            </a:p>
          </p:txBody>
        </p:sp>
      </p:grpSp>
      <p:sp>
        <p:nvSpPr>
          <p:cNvPr id="487620" name="Line 196"/>
          <p:cNvSpPr>
            <a:spLocks noChangeShapeType="1"/>
          </p:cNvSpPr>
          <p:nvPr/>
        </p:nvSpPr>
        <p:spPr bwMode="auto">
          <a:xfrm flipV="1">
            <a:off x="609600" y="3124200"/>
            <a:ext cx="2743200" cy="2743200"/>
          </a:xfrm>
          <a:prstGeom prst="line">
            <a:avLst/>
          </a:prstGeom>
          <a:noFill/>
          <a:ln w="28575">
            <a:solidFill>
              <a:srgbClr val="FF66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21" name="Rectangle 197"/>
          <p:cNvSpPr>
            <a:spLocks noChangeArrowheads="1"/>
          </p:cNvSpPr>
          <p:nvPr/>
        </p:nvSpPr>
        <p:spPr bwMode="auto">
          <a:xfrm>
            <a:off x="2667000" y="2895600"/>
            <a:ext cx="660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1800" b="1" i="1">
                <a:solidFill>
                  <a:srgbClr val="FF6600"/>
                </a:solidFill>
                <a:latin typeface="Times New Roman" pitchFamily="18" charset="0"/>
              </a:rPr>
              <a:t>y</a:t>
            </a:r>
            <a:r>
              <a:rPr lang="en-US" sz="1800" b="1">
                <a:solidFill>
                  <a:srgbClr val="FF6600"/>
                </a:solidFill>
              </a:rPr>
              <a:t> = </a:t>
            </a:r>
            <a:r>
              <a:rPr lang="en-US" sz="1800" b="1" i="1">
                <a:solidFill>
                  <a:srgbClr val="FF6600"/>
                </a:solidFill>
                <a:latin typeface="Times New Roman" pitchFamily="18" charset="0"/>
              </a:rPr>
              <a:t>x</a:t>
            </a:r>
            <a:endParaRPr lang="en-GB" sz="1800" b="1" i="1">
              <a:solidFill>
                <a:srgbClr val="FF6600"/>
              </a:solidFill>
              <a:latin typeface="Times New Roman" pitchFamily="18" charset="0"/>
            </a:endParaRPr>
          </a:p>
        </p:txBody>
      </p:sp>
      <p:grpSp>
        <p:nvGrpSpPr>
          <p:cNvPr id="487629" name="Group 205"/>
          <p:cNvGrpSpPr>
            <a:grpSpLocks/>
          </p:cNvGrpSpPr>
          <p:nvPr/>
        </p:nvGrpSpPr>
        <p:grpSpPr bwMode="auto">
          <a:xfrm>
            <a:off x="2209800" y="4724400"/>
            <a:ext cx="914400" cy="914400"/>
            <a:chOff x="1392" y="2976"/>
            <a:chExt cx="576" cy="576"/>
          </a:xfrm>
        </p:grpSpPr>
        <p:sp>
          <p:nvSpPr>
            <p:cNvPr id="487622" name="Freeform 198"/>
            <p:cNvSpPr>
              <a:spLocks/>
            </p:cNvSpPr>
            <p:nvPr/>
          </p:nvSpPr>
          <p:spPr bwMode="auto">
            <a:xfrm>
              <a:off x="1392" y="2976"/>
              <a:ext cx="576" cy="576"/>
            </a:xfrm>
            <a:custGeom>
              <a:avLst/>
              <a:gdLst>
                <a:gd name="T0" fmla="*/ 144 w 576"/>
                <a:gd name="T1" fmla="*/ 0 h 576"/>
                <a:gd name="T2" fmla="*/ 432 w 576"/>
                <a:gd name="T3" fmla="*/ 0 h 576"/>
                <a:gd name="T4" fmla="*/ 432 w 576"/>
                <a:gd name="T5" fmla="*/ 288 h 576"/>
                <a:gd name="T6" fmla="*/ 576 w 576"/>
                <a:gd name="T7" fmla="*/ 288 h 576"/>
                <a:gd name="T8" fmla="*/ 576 w 576"/>
                <a:gd name="T9" fmla="*/ 576 h 576"/>
                <a:gd name="T10" fmla="*/ 0 w 576"/>
                <a:gd name="T11" fmla="*/ 576 h 576"/>
                <a:gd name="T12" fmla="*/ 0 w 576"/>
                <a:gd name="T13" fmla="*/ 288 h 576"/>
                <a:gd name="T14" fmla="*/ 144 w 576"/>
                <a:gd name="T15" fmla="*/ 288 h 576"/>
                <a:gd name="T16" fmla="*/ 144 w 576"/>
                <a:gd name="T17" fmla="*/ 0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576">
                  <a:moveTo>
                    <a:pt x="144" y="0"/>
                  </a:moveTo>
                  <a:lnTo>
                    <a:pt x="432" y="0"/>
                  </a:lnTo>
                  <a:lnTo>
                    <a:pt x="432" y="288"/>
                  </a:lnTo>
                  <a:lnTo>
                    <a:pt x="576" y="288"/>
                  </a:lnTo>
                  <a:lnTo>
                    <a:pt x="576" y="576"/>
                  </a:lnTo>
                  <a:lnTo>
                    <a:pt x="0" y="576"/>
                  </a:lnTo>
                  <a:lnTo>
                    <a:pt x="0" y="288"/>
                  </a:lnTo>
                  <a:lnTo>
                    <a:pt x="144" y="288"/>
                  </a:lnTo>
                  <a:lnTo>
                    <a:pt x="144" y="0"/>
                  </a:lnTo>
                  <a:close/>
                </a:path>
              </a:pathLst>
            </a:custGeom>
            <a:solidFill>
              <a:srgbClr val="FF8B8B"/>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23" name="Text Box 199"/>
            <p:cNvSpPr txBox="1">
              <a:spLocks noChangeArrowheads="1"/>
            </p:cNvSpPr>
            <p:nvPr/>
          </p:nvSpPr>
          <p:spPr bwMode="auto">
            <a:xfrm>
              <a:off x="1536" y="3168"/>
              <a:ext cx="19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dirty="0" smtClean="0"/>
                <a:t>B</a:t>
              </a:r>
              <a:endParaRPr lang="en-GB" dirty="0"/>
            </a:p>
          </p:txBody>
        </p:sp>
      </p:grpSp>
      <p:grpSp>
        <p:nvGrpSpPr>
          <p:cNvPr id="487628" name="Group 204"/>
          <p:cNvGrpSpPr>
            <a:grpSpLocks/>
          </p:cNvGrpSpPr>
          <p:nvPr/>
        </p:nvGrpSpPr>
        <p:grpSpPr bwMode="auto">
          <a:xfrm>
            <a:off x="2209800" y="3352800"/>
            <a:ext cx="914400" cy="914400"/>
            <a:chOff x="1392" y="2112"/>
            <a:chExt cx="576" cy="576"/>
          </a:xfrm>
        </p:grpSpPr>
        <p:sp>
          <p:nvSpPr>
            <p:cNvPr id="487618" name="Freeform 194"/>
            <p:cNvSpPr>
              <a:spLocks/>
            </p:cNvSpPr>
            <p:nvPr/>
          </p:nvSpPr>
          <p:spPr bwMode="auto">
            <a:xfrm flipH="1">
              <a:off x="1392" y="2112"/>
              <a:ext cx="576" cy="576"/>
            </a:xfrm>
            <a:custGeom>
              <a:avLst/>
              <a:gdLst>
                <a:gd name="T0" fmla="*/ 576 w 576"/>
                <a:gd name="T1" fmla="*/ 144 h 576"/>
                <a:gd name="T2" fmla="*/ 288 w 576"/>
                <a:gd name="T3" fmla="*/ 144 h 576"/>
                <a:gd name="T4" fmla="*/ 288 w 576"/>
                <a:gd name="T5" fmla="*/ 0 h 576"/>
                <a:gd name="T6" fmla="*/ 0 w 576"/>
                <a:gd name="T7" fmla="*/ 0 h 576"/>
                <a:gd name="T8" fmla="*/ 0 w 576"/>
                <a:gd name="T9" fmla="*/ 576 h 576"/>
                <a:gd name="T10" fmla="*/ 288 w 576"/>
                <a:gd name="T11" fmla="*/ 576 h 576"/>
                <a:gd name="T12" fmla="*/ 288 w 576"/>
                <a:gd name="T13" fmla="*/ 432 h 576"/>
                <a:gd name="T14" fmla="*/ 576 w 576"/>
                <a:gd name="T15" fmla="*/ 432 h 576"/>
                <a:gd name="T16" fmla="*/ 576 w 576"/>
                <a:gd name="T17" fmla="*/ 144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 h="576">
                  <a:moveTo>
                    <a:pt x="576" y="144"/>
                  </a:moveTo>
                  <a:lnTo>
                    <a:pt x="288" y="144"/>
                  </a:lnTo>
                  <a:lnTo>
                    <a:pt x="288" y="0"/>
                  </a:lnTo>
                  <a:lnTo>
                    <a:pt x="0" y="0"/>
                  </a:lnTo>
                  <a:lnTo>
                    <a:pt x="0" y="576"/>
                  </a:lnTo>
                  <a:lnTo>
                    <a:pt x="288" y="576"/>
                  </a:lnTo>
                  <a:lnTo>
                    <a:pt x="288" y="432"/>
                  </a:lnTo>
                  <a:lnTo>
                    <a:pt x="576" y="432"/>
                  </a:lnTo>
                  <a:lnTo>
                    <a:pt x="576" y="144"/>
                  </a:lnTo>
                  <a:close/>
                </a:path>
              </a:pathLst>
            </a:custGeom>
            <a:solidFill>
              <a:srgbClr val="FF8B8B"/>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7619" name="Text Box 195"/>
            <p:cNvSpPr txBox="1">
              <a:spLocks noChangeArrowheads="1"/>
            </p:cNvSpPr>
            <p:nvPr/>
          </p:nvSpPr>
          <p:spPr bwMode="auto">
            <a:xfrm>
              <a:off x="1584" y="2256"/>
              <a:ext cx="194"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dirty="0" smtClean="0"/>
                <a:t>C</a:t>
              </a:r>
              <a:endParaRPr lang="en-GB" dirty="0"/>
            </a:p>
          </p:txBody>
        </p:sp>
      </p:grpSp>
      <p:sp>
        <p:nvSpPr>
          <p:cNvPr id="487624" name="Text Box 200"/>
          <p:cNvSpPr txBox="1">
            <a:spLocks noChangeArrowheads="1"/>
          </p:cNvSpPr>
          <p:nvPr/>
        </p:nvSpPr>
        <p:spPr bwMode="auto">
          <a:xfrm>
            <a:off x="4098925" y="4062413"/>
            <a:ext cx="4511675" cy="646331"/>
          </a:xfrm>
          <a:prstGeom prst="rect">
            <a:avLst/>
          </a:prstGeom>
          <a:solidFill>
            <a:srgbClr val="FFFF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dirty="0" smtClean="0"/>
              <a:t>What single transformation will map shape A onto C?</a:t>
            </a:r>
            <a:endParaRPr lang="en-GB" dirty="0" smtClean="0"/>
          </a:p>
        </p:txBody>
      </p:sp>
      <p:sp>
        <p:nvSpPr>
          <p:cNvPr id="487625" name="Text Box 201"/>
          <p:cNvSpPr txBox="1">
            <a:spLocks noChangeArrowheads="1"/>
          </p:cNvSpPr>
          <p:nvPr/>
        </p:nvSpPr>
        <p:spPr bwMode="auto">
          <a:xfrm>
            <a:off x="3810000" y="5181600"/>
            <a:ext cx="518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b="1" dirty="0">
                <a:solidFill>
                  <a:srgbClr val="FF0000"/>
                </a:solidFill>
              </a:rPr>
              <a:t>We can map shape A onto shape </a:t>
            </a:r>
            <a:r>
              <a:rPr lang="en-US" sz="2400" b="1" dirty="0" smtClean="0">
                <a:solidFill>
                  <a:srgbClr val="FF0000"/>
                </a:solidFill>
              </a:rPr>
              <a:t>C by </a:t>
            </a:r>
            <a:r>
              <a:rPr lang="en-US" sz="2400" b="1" dirty="0">
                <a:solidFill>
                  <a:srgbClr val="FF0000"/>
                </a:solidFill>
              </a:rPr>
              <a:t>a reflection in the </a:t>
            </a:r>
            <a:r>
              <a:rPr lang="en-US" sz="2400" b="1" i="1" dirty="0">
                <a:solidFill>
                  <a:srgbClr val="FF0000"/>
                </a:solidFill>
                <a:latin typeface="Times New Roman" pitchFamily="18" charset="0"/>
              </a:rPr>
              <a:t>y</a:t>
            </a:r>
            <a:r>
              <a:rPr lang="en-US" sz="2400" b="1" dirty="0">
                <a:solidFill>
                  <a:srgbClr val="FF0000"/>
                </a:solidFill>
              </a:rPr>
              <a:t>-axis.</a:t>
            </a:r>
            <a:endParaRPr lang="en-GB" sz="2400" b="1" dirty="0">
              <a:solidFill>
                <a:srgbClr val="FF0000"/>
              </a:solidFill>
            </a:endParaRPr>
          </a:p>
        </p:txBody>
      </p:sp>
      <p:sp>
        <p:nvSpPr>
          <p:cNvPr id="172" name="Rectangle 4"/>
          <p:cNvSpPr txBox="1">
            <a:spLocks noChangeArrowheads="1"/>
          </p:cNvSpPr>
          <p:nvPr/>
        </p:nvSpPr>
        <p:spPr>
          <a:xfrm>
            <a:off x="152400" y="152400"/>
            <a:ext cx="8839200" cy="609600"/>
          </a:xfrm>
          <a:prstGeom prst="rect">
            <a:avLst/>
          </a:prstGeom>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smtClean="0">
                <a:solidFill>
                  <a:srgbClr val="5B0091"/>
                </a:solidFill>
              </a:rPr>
              <a:t>Level 6 - Combining transformations</a:t>
            </a:r>
            <a:endParaRPr lang="en-GB" sz="3600" dirty="0"/>
          </a:p>
        </p:txBody>
      </p:sp>
    </p:spTree>
    <p:extLst>
      <p:ext uri="{BB962C8B-B14F-4D97-AF65-F5344CB8AC3E}">
        <p14:creationId xmlns:p14="http://schemas.microsoft.com/office/powerpoint/2010/main" val="204463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76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76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76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74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76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87621"/>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8762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8760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4876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87624"/>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876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626" grpId="0" animBg="1"/>
      <p:bldP spid="487442" grpId="0"/>
      <p:bldP spid="487607" grpId="0"/>
      <p:bldP spid="487620" grpId="0" animBg="1"/>
      <p:bldP spid="487621" grpId="0"/>
      <p:bldP spid="487624" grpId="0" animBg="1"/>
      <p:bldP spid="48762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152400" y="152400"/>
            <a:ext cx="8839200" cy="609600"/>
          </a:xfrm>
          <a:prstGeom prst="rect">
            <a:avLst/>
          </a:prstGeom>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dirty="0" smtClean="0">
                <a:solidFill>
                  <a:srgbClr val="5B0091"/>
                </a:solidFill>
              </a:rPr>
              <a:t>Level 6 - Rotations</a:t>
            </a:r>
            <a:endParaRPr lang="en-GB" sz="36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7075" t="19612" r="18877" b="20258"/>
          <a:stretch/>
        </p:blipFill>
        <p:spPr bwMode="auto">
          <a:xfrm>
            <a:off x="1907704" y="830544"/>
            <a:ext cx="5445528" cy="5406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7054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15816108"/>
              </p:ext>
            </p:extLst>
          </p:nvPr>
        </p:nvGraphicFramePr>
        <p:xfrm>
          <a:off x="251520" y="260648"/>
          <a:ext cx="8640960" cy="6462496"/>
        </p:xfrm>
        <a:graphic>
          <a:graphicData uri="http://schemas.openxmlformats.org/drawingml/2006/table">
            <a:tbl>
              <a:tblPr firstRow="1" bandRow="1">
                <a:tableStyleId>{5C22544A-7EE6-4342-B048-85BDC9FD1C3A}</a:tableStyleId>
              </a:tblPr>
              <a:tblGrid>
                <a:gridCol w="3024336"/>
                <a:gridCol w="5616624"/>
              </a:tblGrid>
              <a:tr h="1843691">
                <a:tc>
                  <a:txBody>
                    <a:bodyPr/>
                    <a:lstStyle/>
                    <a:p>
                      <a:r>
                        <a:rPr lang="en-GB" sz="2800" dirty="0" smtClean="0">
                          <a:solidFill>
                            <a:schemeClr val="tx1"/>
                          </a:solidFill>
                        </a:rPr>
                        <a:t>Level</a:t>
                      </a:r>
                      <a:r>
                        <a:rPr lang="en-GB" sz="2800" baseline="0" dirty="0" smtClean="0">
                          <a:solidFill>
                            <a:schemeClr val="tx1"/>
                          </a:solidFill>
                        </a:rPr>
                        <a:t> 6 </a:t>
                      </a:r>
                      <a:r>
                        <a:rPr lang="en-GB" sz="2800" dirty="0" smtClean="0">
                          <a:solidFill>
                            <a:schemeClr val="tx1"/>
                          </a:solidFill>
                        </a:rPr>
                        <a:t>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Explain</a:t>
                      </a:r>
                      <a:r>
                        <a:rPr lang="en-GB" sz="2800" baseline="0" dirty="0" smtClean="0">
                          <a:solidFill>
                            <a:schemeClr val="tx1"/>
                          </a:solidFill>
                        </a:rPr>
                        <a:t> fully how you would find the centre of enlargement and the scale factor from the object and its image.</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40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rgbClr val="FF0000"/>
                          </a:solidFill>
                        </a:rPr>
                        <a:t>To</a:t>
                      </a:r>
                      <a:r>
                        <a:rPr lang="en-GB" sz="2000" b="1" baseline="0" dirty="0" smtClean="0">
                          <a:solidFill>
                            <a:srgbClr val="FF0000"/>
                          </a:solidFill>
                        </a:rPr>
                        <a:t> find the scale factor work out how many times bigger or smaller the length or height of the image is compared to the object. </a:t>
                      </a:r>
                    </a:p>
                    <a:p>
                      <a:endParaRPr lang="en-GB" sz="2000" b="1" baseline="0" dirty="0" smtClean="0">
                        <a:solidFill>
                          <a:srgbClr val="FF0000"/>
                        </a:solidFill>
                      </a:endParaRPr>
                    </a:p>
                    <a:p>
                      <a:r>
                        <a:rPr lang="en-GB" sz="2000" b="1" baseline="0" dirty="0" smtClean="0">
                          <a:solidFill>
                            <a:srgbClr val="FF0000"/>
                          </a:solidFill>
                        </a:rPr>
                        <a:t>To find the centre of enlargement draw lines connecting each vertex on the image to the corresponding vertex on the object. Where these lines cross is the centre of enlargement.</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88965">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rgbClr val="FF0000"/>
                          </a:solidFill>
                        </a:rPr>
                        <a:t>When </a:t>
                      </a:r>
                      <a:r>
                        <a:rPr lang="en-GB" sz="2000" b="1" dirty="0" smtClean="0">
                          <a:solidFill>
                            <a:srgbClr val="FF0000"/>
                          </a:solidFill>
                        </a:rPr>
                        <a:t>writing your comment think about</a:t>
                      </a:r>
                      <a:r>
                        <a:rPr lang="en-GB" sz="2000" b="1" baseline="0" dirty="0" smtClean="0">
                          <a:solidFill>
                            <a:srgbClr val="FF0000"/>
                          </a:solidFill>
                        </a:rPr>
                        <a:t> whether or not you understand their explanation and if not what they could have done differently to make it easier to understand.</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81781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75448249"/>
              </p:ext>
            </p:extLst>
          </p:nvPr>
        </p:nvGraphicFramePr>
        <p:xfrm>
          <a:off x="30163" y="115888"/>
          <a:ext cx="9044268" cy="520479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r>
                        <a:rPr lang="en-GB" sz="1050" dirty="0" smtClean="0">
                          <a:latin typeface="Comic Sans MS" pitchFamily="66" charset="0"/>
                          <a:cs typeface="Arial" pitchFamily="34" charset="0"/>
                        </a:rPr>
                        <a:t>.</a:t>
                      </a:r>
                      <a:r>
                        <a:rPr lang="en-GB" sz="1050" b="1" baseline="0" dirty="0" smtClean="0">
                          <a:solidFill>
                            <a:srgbClr val="00B050"/>
                          </a:solidFill>
                          <a:effectLst/>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endParaRPr lang="en-GB" sz="1050" dirty="0" smtClean="0">
                        <a:latin typeface="Comic Sans MS" pitchFamily="66" charset="0"/>
                        <a:cs typeface="Arial" pitchFamily="34" charset="0"/>
                      </a:endParaRP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t>
                      </a:r>
                      <a:r>
                        <a:rPr lang="en-GB" sz="1050" kern="1200" dirty="0" smtClean="0">
                          <a:solidFill>
                            <a:schemeClr val="tx1"/>
                          </a:solidFill>
                          <a:effectLst/>
                          <a:latin typeface="Comic Sans MS" panose="030F0702030302020204" pitchFamily="66" charset="0"/>
                          <a:ea typeface="+mn-ea"/>
                          <a:cs typeface="+mn-cs"/>
                        </a:rPr>
                        <a:t>accurately</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kern="1200" dirty="0" smtClean="0">
                        <a:solidFill>
                          <a:schemeClr val="tx1"/>
                        </a:solidFill>
                        <a:effectLst/>
                        <a:latin typeface="Comic Sans MS" panose="030F0702030302020204" pitchFamily="66" charset="0"/>
                        <a:ea typeface="+mn-ea"/>
                        <a:cs typeface="+mn-cs"/>
                      </a:endParaRP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r>
                        <a:rPr lang="en-GB" sz="1050" baseline="0" dirty="0" smtClean="0">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800" b="1" i="0" dirty="0" smtClean="0">
                        <a:solidFill>
                          <a:srgbClr val="00B050"/>
                        </a:solidFill>
                        <a:latin typeface="+mn-lt"/>
                        <a:cs typeface="Calibri" pitchFamily="34" charset="0"/>
                      </a:endParaRP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a:t>
                      </a:r>
                      <a:r>
                        <a:rPr lang="en-GB" sz="1050" kern="1200" dirty="0" smtClean="0">
                          <a:solidFill>
                            <a:schemeClr val="tx1"/>
                          </a:solidFill>
                          <a:effectLst/>
                          <a:latin typeface="Comic Sans MS" panose="030F0702030302020204" pitchFamily="66" charset="0"/>
                          <a:ea typeface="+mn-ea"/>
                          <a:cs typeface="+mn-cs"/>
                        </a:rPr>
                        <a:t>can rotate shapes, through 90° or 180°, when the centre of rotation is a vertex of the shape, and I can recognise </a:t>
                      </a:r>
                      <a:r>
                        <a:rPr lang="en-GB" sz="1050" kern="1200" dirty="0" smtClean="0">
                          <a:solidFill>
                            <a:schemeClr val="tx1"/>
                          </a:solidFill>
                          <a:effectLst/>
                          <a:latin typeface="Comic Sans MS" panose="030F0702030302020204" pitchFamily="66" charset="0"/>
                          <a:ea typeface="+mn-ea"/>
                          <a:cs typeface="+mn-cs"/>
                        </a:rPr>
                        <a:t>these</a:t>
                      </a:r>
                      <a:endParaRPr lang="en-GB" sz="105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rotations</a:t>
                      </a:r>
                      <a:r>
                        <a:rPr lang="en-GB" sz="1050" kern="1200" dirty="0" smtClean="0">
                          <a:solidFill>
                            <a:schemeClr val="tx1"/>
                          </a:solidFill>
                          <a:effectLst/>
                          <a:latin typeface="Comic Sans MS" panose="030F0702030302020204" pitchFamily="66" charset="0"/>
                          <a:ea typeface="+mn-ea"/>
                          <a:cs typeface="+mn-cs"/>
                        </a:rPr>
                        <a:t>.</a:t>
                      </a:r>
                    </a:p>
                    <a:p>
                      <a:endParaRPr lang="en-GB" sz="1050" baseline="0" dirty="0" smtClean="0">
                        <a:latin typeface="Comic Sans MS" pitchFamily="66" charset="0"/>
                        <a:cs typeface="Arial" pitchFamily="34" charset="0"/>
                      </a:endParaRPr>
                    </a:p>
                    <a:p>
                      <a:endParaRPr lang="en-GB" sz="1050" i="0" dirty="0" smtClean="0">
                        <a:latin typeface="Comic Sans MS" panose="030F0702030302020204" pitchFamily="66"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a:t>
                      </a:r>
                      <a:r>
                        <a:rPr lang="en-GB" sz="1050" i="0" baseline="0" dirty="0" smtClean="0">
                          <a:latin typeface="Comic Sans MS" panose="030F0702030302020204" pitchFamily="66" charset="0"/>
                          <a:cs typeface="Calibri" pitchFamily="34" charset="0"/>
                        </a:rPr>
                        <a:t>can translate shapes</a:t>
                      </a:r>
                      <a:r>
                        <a:rPr lang="en-GB" sz="1050" i="0" baseline="0" dirty="0" smtClean="0">
                          <a:latin typeface="Comic Sans MS" panose="030F0702030302020204" pitchFamily="66" charset="0"/>
                          <a:cs typeface="Calibri" pitchFamily="34" charset="0"/>
                        </a:rPr>
                        <a:t>.</a:t>
                      </a:r>
                      <a:r>
                        <a:rPr lang="en-GB" sz="1050" b="1" baseline="0" dirty="0" smtClean="0">
                          <a:solidFill>
                            <a:srgbClr val="00B050"/>
                          </a:solidFill>
                          <a:effectLst/>
                          <a:latin typeface="Comic Sans MS" pitchFamily="66" charset="0"/>
                          <a:cs typeface="Arial" pitchFamily="34" charset="0"/>
                        </a:rPr>
                        <a:t> </a:t>
                      </a:r>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
        <p:nvSpPr>
          <p:cNvPr id="2" name="TextBox 1"/>
          <p:cNvSpPr txBox="1"/>
          <p:nvPr/>
        </p:nvSpPr>
        <p:spPr>
          <a:xfrm>
            <a:off x="29922" y="5877272"/>
            <a:ext cx="9006574" cy="830997"/>
          </a:xfrm>
          <a:prstGeom prst="rect">
            <a:avLst/>
          </a:prstGeom>
          <a:noFill/>
        </p:spPr>
        <p:txBody>
          <a:bodyPr wrap="square" rtlCol="0">
            <a:spAutoFit/>
          </a:bodyPr>
          <a:lstStyle/>
          <a:p>
            <a:r>
              <a:rPr lang="en-GB" sz="2400" dirty="0" smtClean="0"/>
              <a:t>If they have correctly answered the level 6 questions put a tick on the learning journey next to the level 6 descriptions, as shown.</a:t>
            </a:r>
            <a:endParaRPr lang="en-GB" sz="2400" dirty="0"/>
          </a:p>
        </p:txBody>
      </p:sp>
      <p:sp>
        <p:nvSpPr>
          <p:cNvPr id="4" name="Rectangle 3"/>
          <p:cNvSpPr/>
          <p:nvPr/>
        </p:nvSpPr>
        <p:spPr>
          <a:xfrm>
            <a:off x="6948264" y="620688"/>
            <a:ext cx="402674" cy="523220"/>
          </a:xfrm>
          <a:prstGeom prst="rect">
            <a:avLst/>
          </a:prstGeom>
        </p:spPr>
        <p:txBody>
          <a:bodyPr wrap="none">
            <a:spAutoFit/>
          </a:bodyPr>
          <a:lstStyle/>
          <a:p>
            <a:pPr>
              <a:defRPr/>
            </a:pPr>
            <a:r>
              <a:rPr lang="en-GB" sz="2800" b="1" dirty="0">
                <a:solidFill>
                  <a:srgbClr val="00B050"/>
                </a:solidFill>
                <a:latin typeface="Comic Sans MS" pitchFamily="66" charset="0"/>
                <a:cs typeface="Arial" pitchFamily="34" charset="0"/>
              </a:rPr>
              <a:t>√</a:t>
            </a:r>
            <a:endParaRPr lang="en-GB" sz="2800" b="1" dirty="0">
              <a:solidFill>
                <a:srgbClr val="00B050"/>
              </a:solidFill>
              <a:cs typeface="Calibri" pitchFamily="34" charset="0"/>
            </a:endParaRPr>
          </a:p>
        </p:txBody>
      </p:sp>
      <p:sp>
        <p:nvSpPr>
          <p:cNvPr id="5" name="Rectangle 4"/>
          <p:cNvSpPr/>
          <p:nvPr/>
        </p:nvSpPr>
        <p:spPr>
          <a:xfrm>
            <a:off x="6872003" y="2060848"/>
            <a:ext cx="402674" cy="523220"/>
          </a:xfrm>
          <a:prstGeom prst="rect">
            <a:avLst/>
          </a:prstGeom>
        </p:spPr>
        <p:txBody>
          <a:bodyPr wrap="none">
            <a:spAutoFit/>
          </a:bodyPr>
          <a:lstStyle/>
          <a:p>
            <a:pPr>
              <a:defRPr/>
            </a:pPr>
            <a:r>
              <a:rPr lang="en-GB" sz="2800" b="1" dirty="0">
                <a:solidFill>
                  <a:srgbClr val="00B050"/>
                </a:solidFill>
                <a:latin typeface="Comic Sans MS" pitchFamily="66" charset="0"/>
                <a:cs typeface="Arial" pitchFamily="34" charset="0"/>
              </a:rPr>
              <a:t>√</a:t>
            </a:r>
            <a:endParaRPr lang="en-GB" sz="2800" b="1" dirty="0">
              <a:solidFill>
                <a:srgbClr val="00B050"/>
              </a:solidFill>
              <a:cs typeface="Calibri" pitchFamily="34" charset="0"/>
            </a:endParaRPr>
          </a:p>
        </p:txBody>
      </p:sp>
      <p:sp>
        <p:nvSpPr>
          <p:cNvPr id="6" name="Rectangle 5"/>
          <p:cNvSpPr/>
          <p:nvPr/>
        </p:nvSpPr>
        <p:spPr>
          <a:xfrm>
            <a:off x="6813148" y="4005064"/>
            <a:ext cx="402674" cy="523220"/>
          </a:xfrm>
          <a:prstGeom prst="rect">
            <a:avLst/>
          </a:prstGeom>
        </p:spPr>
        <p:txBody>
          <a:bodyPr wrap="none">
            <a:spAutoFit/>
          </a:bodyPr>
          <a:lstStyle/>
          <a:p>
            <a:pPr>
              <a:defRPr/>
            </a:pPr>
            <a:r>
              <a:rPr lang="en-GB" sz="2800" b="1" dirty="0">
                <a:solidFill>
                  <a:srgbClr val="00B050"/>
                </a:solidFill>
                <a:latin typeface="Comic Sans MS" pitchFamily="66" charset="0"/>
                <a:cs typeface="Arial" pitchFamily="34" charset="0"/>
              </a:rPr>
              <a:t>√</a:t>
            </a:r>
            <a:endParaRPr lang="en-GB" sz="2800" b="1" dirty="0">
              <a:solidFill>
                <a:srgbClr val="00B050"/>
              </a:solidFill>
              <a:cs typeface="Calibri" pitchFamily="34" charset="0"/>
            </a:endParaRPr>
          </a:p>
        </p:txBody>
      </p:sp>
    </p:spTree>
    <p:custDataLst>
      <p:tags r:id="rId1"/>
    </p:custDataLst>
    <p:extLst>
      <p:ext uri="{BB962C8B-B14F-4D97-AF65-F5344CB8AC3E}">
        <p14:creationId xmlns:p14="http://schemas.microsoft.com/office/powerpoint/2010/main" val="372859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5400000">
            <a:off x="3338834" y="1257544"/>
            <a:ext cx="2466332" cy="6377196"/>
            <a:chOff x="179512" y="116632"/>
            <a:chExt cx="2238177" cy="6736998"/>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2238176" cy="222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2370791"/>
              <a:ext cx="2238176" cy="222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516" y="4699876"/>
              <a:ext cx="2166168" cy="2153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 name="TextBox 4"/>
          <p:cNvSpPr txBox="1"/>
          <p:nvPr/>
        </p:nvSpPr>
        <p:spPr>
          <a:xfrm>
            <a:off x="323528" y="260648"/>
            <a:ext cx="8496944" cy="2062103"/>
          </a:xfrm>
          <a:prstGeom prst="rect">
            <a:avLst/>
          </a:prstGeom>
          <a:noFill/>
        </p:spPr>
        <p:txBody>
          <a:bodyPr wrap="square" rtlCol="0">
            <a:spAutoFit/>
          </a:bodyPr>
          <a:lstStyle/>
          <a:p>
            <a:pPr algn="ctr"/>
            <a:r>
              <a:rPr lang="en-GB" sz="3200" u="sng" dirty="0" smtClean="0"/>
              <a:t>Level 3 - Symmetry</a:t>
            </a:r>
          </a:p>
          <a:p>
            <a:endParaRPr lang="en-GB" sz="3200" dirty="0"/>
          </a:p>
          <a:p>
            <a:r>
              <a:rPr lang="en-GB" sz="3200" dirty="0" smtClean="0"/>
              <a:t>Can you make 3 different symmetrical shapes by colouring in squares?</a:t>
            </a:r>
            <a:endParaRPr lang="en-GB" sz="3200" dirty="0"/>
          </a:p>
        </p:txBody>
      </p:sp>
    </p:spTree>
    <p:extLst>
      <p:ext uri="{BB962C8B-B14F-4D97-AF65-F5344CB8AC3E}">
        <p14:creationId xmlns:p14="http://schemas.microsoft.com/office/powerpoint/2010/main" val="18830392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664" y="548680"/>
            <a:ext cx="8152776" cy="461665"/>
          </a:xfrm>
          <a:prstGeom prst="rect">
            <a:avLst/>
          </a:prstGeom>
        </p:spPr>
        <p:txBody>
          <a:bodyPr wrap="square">
            <a:spAutoFit/>
          </a:bodyPr>
          <a:lstStyle/>
          <a:p>
            <a:r>
              <a:rPr lang="en-GB" sz="2400" b="1" dirty="0">
                <a:solidFill>
                  <a:srgbClr val="FF0000"/>
                </a:solidFill>
              </a:rPr>
              <a:t>	Vertices of new triangle at (–1, –4) (–4, 2) and (2, 2</a:t>
            </a:r>
            <a:r>
              <a:rPr lang="en-GB" sz="2400" b="1" dirty="0" smtClean="0">
                <a:solidFill>
                  <a:srgbClr val="FF0000"/>
                </a:solidFill>
              </a:rPr>
              <a:t>)</a:t>
            </a:r>
            <a:endParaRPr lang="en-GB" sz="2400" b="1" dirty="0">
              <a:solidFill>
                <a:srgbClr val="FF0000"/>
              </a:solidFill>
            </a:endParaRPr>
          </a:p>
        </p:txBody>
      </p:sp>
      <p:grpSp>
        <p:nvGrpSpPr>
          <p:cNvPr id="6" name="Group 5"/>
          <p:cNvGrpSpPr/>
          <p:nvPr/>
        </p:nvGrpSpPr>
        <p:grpSpPr>
          <a:xfrm>
            <a:off x="1331640" y="980974"/>
            <a:ext cx="6516600" cy="5562643"/>
            <a:chOff x="3635896" y="2060848"/>
            <a:chExt cx="4644392" cy="451214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896" y="2060848"/>
              <a:ext cx="4644392" cy="4512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Isosceles Triangle 3"/>
            <p:cNvSpPr/>
            <p:nvPr/>
          </p:nvSpPr>
          <p:spPr>
            <a:xfrm rot="10800000">
              <a:off x="4717323" y="3284981"/>
              <a:ext cx="2086923" cy="2016226"/>
            </a:xfrm>
            <a:prstGeom prst="triangle">
              <a:avLst>
                <a:gd name="adj" fmla="val 479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Oval 6"/>
          <p:cNvSpPr/>
          <p:nvPr/>
        </p:nvSpPr>
        <p:spPr>
          <a:xfrm>
            <a:off x="4716016" y="3212976"/>
            <a:ext cx="72008" cy="72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90936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87002365"/>
              </p:ext>
            </p:extLst>
          </p:nvPr>
        </p:nvGraphicFramePr>
        <p:xfrm>
          <a:off x="251520" y="260648"/>
          <a:ext cx="8640960" cy="6363474"/>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7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Explain</a:t>
                      </a:r>
                      <a:r>
                        <a:rPr lang="en-GB" sz="2800" baseline="0" dirty="0" smtClean="0">
                          <a:solidFill>
                            <a:schemeClr val="tx1"/>
                          </a:solidFill>
                        </a:rPr>
                        <a:t> fully how you worked out the size and position of the enlargement.</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a:t>
                      </a:r>
                      <a:r>
                        <a:rPr lang="en-GB" sz="2800" baseline="0" dirty="0" smtClean="0">
                          <a:solidFill>
                            <a:schemeClr val="tx1"/>
                          </a:solidFill>
                        </a:rPr>
                        <a:t> / </a:t>
                      </a:r>
                      <a:r>
                        <a:rPr lang="en-GB" sz="2800" dirty="0" smtClean="0">
                          <a:solidFill>
                            <a:schemeClr val="tx1"/>
                          </a:solidFill>
                        </a:rPr>
                        <a:t>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rgbClr val="FF0000"/>
                          </a:solidFill>
                        </a:rPr>
                        <a:t>I</a:t>
                      </a:r>
                      <a:r>
                        <a:rPr lang="en-GB" sz="2000" b="1" baseline="0" dirty="0" smtClean="0">
                          <a:solidFill>
                            <a:srgbClr val="FF0000"/>
                          </a:solidFill>
                        </a:rPr>
                        <a:t> multiplied the length of each side by 1.5 to work out the size of the image. </a:t>
                      </a:r>
                    </a:p>
                    <a:p>
                      <a:r>
                        <a:rPr lang="en-GB" sz="2000" b="1" baseline="0" dirty="0" smtClean="0">
                          <a:solidFill>
                            <a:srgbClr val="FF0000"/>
                          </a:solidFill>
                        </a:rPr>
                        <a:t>I worked out how far away from the centre of enlargement each vertex of the object was and multiplied this by 1.5 to work out how far away from the centre of enlargement the vertices of the image should be.</a:t>
                      </a:r>
                      <a:endParaRPr lang="en-GB" sz="2000" b="1"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solidFill>
                            <a:srgbClr val="FF0000"/>
                          </a:solidFill>
                        </a:rPr>
                        <a:t>When writing your comment think about</a:t>
                      </a:r>
                      <a:r>
                        <a:rPr lang="en-GB" sz="2000" b="1" baseline="0" dirty="0" smtClean="0">
                          <a:solidFill>
                            <a:srgbClr val="FF0000"/>
                          </a:solidFill>
                        </a:rPr>
                        <a:t> whether or not you understand their explanation and if not what they could have done differently to make it easier to understand.</a:t>
                      </a:r>
                      <a:endParaRPr lang="en-GB" sz="2000" b="1" dirty="0" smtClean="0">
                        <a:solidFill>
                          <a:srgbClr val="FF0000"/>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298655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90069618"/>
              </p:ext>
            </p:extLst>
          </p:nvPr>
        </p:nvGraphicFramePr>
        <p:xfrm>
          <a:off x="30163" y="115888"/>
          <a:ext cx="9044268" cy="5204790"/>
        </p:xfrm>
        <a:graphic>
          <a:graphicData uri="http://schemas.openxmlformats.org/drawingml/2006/table">
            <a:tbl>
              <a:tblPr firstRow="1" bandRow="1">
                <a:tableStyleId>{5940675A-B579-460E-94D1-54222C63F5DA}</a:tableStyleId>
              </a:tblPr>
              <a:tblGrid>
                <a:gridCol w="660984"/>
                <a:gridCol w="1111072"/>
                <a:gridCol w="1264819"/>
                <a:gridCol w="1967495"/>
                <a:gridCol w="2273771"/>
                <a:gridCol w="1766127"/>
              </a:tblGrid>
              <a:tr h="366004">
                <a:tc>
                  <a:txBody>
                    <a:bodyPr/>
                    <a:lstStyle/>
                    <a:p>
                      <a:pPr algn="ctr"/>
                      <a:r>
                        <a:rPr lang="en-GB" sz="1050" b="1" i="0" dirty="0" smtClean="0">
                          <a:latin typeface="+mn-lt"/>
                          <a:cs typeface="Calibri" pitchFamily="34" charset="0"/>
                        </a:rPr>
                        <a:t>Level</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3</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4</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5</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6</a:t>
                      </a:r>
                      <a:endParaRPr lang="en-GB" sz="1050" b="1" i="0" dirty="0">
                        <a:latin typeface="+mn-lt"/>
                        <a:cs typeface="Calibri" pitchFamily="34" charset="0"/>
                      </a:endParaRPr>
                    </a:p>
                  </a:txBody>
                  <a:tcPr marL="91446" marR="91446" marT="45763" marB="45763"/>
                </a:tc>
                <a:tc>
                  <a:txBody>
                    <a:bodyPr/>
                    <a:lstStyle/>
                    <a:p>
                      <a:pPr algn="ctr"/>
                      <a:r>
                        <a:rPr lang="en-GB" sz="1050" b="1" i="0" dirty="0" smtClean="0">
                          <a:latin typeface="+mn-lt"/>
                          <a:cs typeface="Calibri" pitchFamily="34" charset="0"/>
                        </a:rPr>
                        <a:t>7</a:t>
                      </a:r>
                      <a:endParaRPr lang="en-GB" sz="1050" b="1" i="0" dirty="0">
                        <a:latin typeface="+mn-lt"/>
                        <a:cs typeface="Calibri" pitchFamily="34" charset="0"/>
                      </a:endParaRPr>
                    </a:p>
                  </a:txBody>
                  <a:tcPr marL="91446" marR="91446" marT="45763" marB="45763"/>
                </a:tc>
              </a:tr>
              <a:tr h="2866146">
                <a:tc>
                  <a:txBody>
                    <a:bodyPr/>
                    <a:lstStyle/>
                    <a:p>
                      <a:pPr algn="l"/>
                      <a:r>
                        <a:rPr lang="en-GB" sz="1050" b="1" i="0" dirty="0" smtClean="0">
                          <a:latin typeface="+mn-lt"/>
                          <a:cs typeface="Calibri" pitchFamily="34" charset="0"/>
                        </a:rPr>
                        <a:t>Transformations</a:t>
                      </a:r>
                      <a:endParaRPr lang="en-GB" sz="1050" b="1" i="0" dirty="0">
                        <a:latin typeface="+mn-lt"/>
                        <a:cs typeface="Calibri" pitchFamily="34" charset="0"/>
                      </a:endParaRPr>
                    </a:p>
                  </a:txBody>
                  <a:tcPr marL="91446" marR="91446" marT="45763" marB="45763" vert="vert"/>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horizontal</a:t>
                      </a:r>
                      <a:r>
                        <a:rPr lang="en-GB" sz="1050" baseline="0" dirty="0" smtClean="0">
                          <a:latin typeface="Comic Sans MS" pitchFamily="66" charset="0"/>
                          <a:cs typeface="Arial" pitchFamily="34" charset="0"/>
                        </a:rPr>
                        <a:t> or vertical </a:t>
                      </a:r>
                      <a:r>
                        <a:rPr lang="en-GB" sz="1050" baseline="0" dirty="0" smtClean="0">
                          <a:latin typeface="Comic Sans MS" pitchFamily="66" charset="0"/>
                          <a:cs typeface="Arial" pitchFamily="34" charset="0"/>
                        </a:rPr>
                        <a:t>line of symmetry.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aseline="0" dirty="0" smtClean="0">
                          <a:effectLst/>
                          <a:latin typeface="Comic Sans MS" pitchFamily="66" charset="0"/>
                          <a:cs typeface="Arial" pitchFamily="34" charset="0"/>
                        </a:rPr>
                        <a:t>I can recognise when shapes are symmetrical and when they are not. </a:t>
                      </a:r>
                      <a:endParaRPr lang="en-GB" sz="2800" dirty="0" smtClean="0">
                        <a:solidFill>
                          <a:srgbClr val="00B050"/>
                        </a:solidFill>
                        <a:effectLst/>
                        <a:latin typeface="Comic Sans MS" pitchFamily="66" charset="0"/>
                        <a:cs typeface="Arial" pitchFamily="34" charset="0"/>
                      </a:endParaRPr>
                    </a:p>
                    <a:p>
                      <a:r>
                        <a:rPr lang="en-GB" sz="2800" b="1" baseline="0" dirty="0" smtClean="0">
                          <a:solidFill>
                            <a:srgbClr val="00B050"/>
                          </a:solidFill>
                          <a:effectLst/>
                          <a:latin typeface="Comic Sans MS" pitchFamily="66" charset="0"/>
                          <a:cs typeface="Arial" pitchFamily="34" charset="0"/>
                        </a:rPr>
                        <a:t>    </a:t>
                      </a:r>
                      <a:endParaRPr lang="en-GB" sz="2800" b="1" i="0" dirty="0">
                        <a:solidFill>
                          <a:srgbClr val="00B050"/>
                        </a:solidFill>
                        <a:latin typeface="+mn-lt"/>
                        <a:cs typeface="Calibri" pitchFamily="34" charset="0"/>
                      </a:endParaRPr>
                    </a:p>
                  </a:txBody>
                  <a:tcPr marL="91446" marR="91446" marT="45763" marB="4576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 reflect a shape in a oblique</a:t>
                      </a:r>
                      <a:r>
                        <a:rPr lang="en-GB" sz="1050" baseline="0" dirty="0" smtClean="0">
                          <a:latin typeface="Comic Sans MS" pitchFamily="66" charset="0"/>
                          <a:cs typeface="Arial" pitchFamily="34" charset="0"/>
                        </a:rPr>
                        <a:t> (45</a:t>
                      </a:r>
                      <a:r>
                        <a:rPr lang="en-GB" sz="1050" baseline="30000" dirty="0" smtClean="0">
                          <a:latin typeface="Comic Sans MS" pitchFamily="66" charset="0"/>
                          <a:cs typeface="Arial" pitchFamily="34" charset="0"/>
                        </a:rPr>
                        <a:t>0</a:t>
                      </a:r>
                      <a:r>
                        <a:rPr lang="en-GB" sz="1050" baseline="0" dirty="0" smtClean="0">
                          <a:latin typeface="Comic Sans MS" pitchFamily="66" charset="0"/>
                          <a:cs typeface="Arial" pitchFamily="34" charset="0"/>
                        </a:rPr>
                        <a:t>)</a:t>
                      </a:r>
                      <a:r>
                        <a:rPr lang="en-GB" sz="1050" dirty="0" smtClean="0">
                          <a:latin typeface="Comic Sans MS" pitchFamily="66" charset="0"/>
                          <a:cs typeface="Arial" pitchFamily="34" charset="0"/>
                        </a:rPr>
                        <a:t> mirror line</a:t>
                      </a:r>
                      <a:r>
                        <a:rPr lang="en-GB" sz="1050" dirty="0" smtClean="0">
                          <a:latin typeface="Comic Sans MS" pitchFamily="66" charset="0"/>
                          <a:cs typeface="Arial" pitchFamily="34" charset="0"/>
                        </a:rPr>
                        <a:t>.</a:t>
                      </a:r>
                      <a:r>
                        <a:rPr lang="en-GB" sz="1050" b="1" baseline="0" dirty="0" smtClean="0">
                          <a:solidFill>
                            <a:srgbClr val="00B050"/>
                          </a:solidFill>
                          <a:effectLst/>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endParaRPr lang="en-GB" sz="1050" dirty="0" smtClean="0">
                        <a:latin typeface="Comic Sans MS" pitchFamily="66" charset="0"/>
                        <a:cs typeface="Arial" pitchFamily="34" charset="0"/>
                      </a:endParaRPr>
                    </a:p>
                    <a:p>
                      <a:endParaRPr lang="en-GB" sz="1050" i="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am beginning </a:t>
                      </a:r>
                      <a:r>
                        <a:rPr lang="en-GB" sz="1050" kern="1200" dirty="0" smtClean="0">
                          <a:solidFill>
                            <a:schemeClr val="tx1"/>
                          </a:solidFill>
                          <a:effectLst/>
                          <a:latin typeface="Comic Sans MS" panose="030F0702030302020204" pitchFamily="66" charset="0"/>
                          <a:ea typeface="+mn-ea"/>
                          <a:cs typeface="+mn-cs"/>
                        </a:rPr>
                        <a:t>to use the distance of vertices from the mirror line to reflect shapes more </a:t>
                      </a:r>
                      <a:r>
                        <a:rPr lang="en-GB" sz="1050" kern="1200" dirty="0" smtClean="0">
                          <a:solidFill>
                            <a:schemeClr val="tx1"/>
                          </a:solidFill>
                          <a:effectLst/>
                          <a:latin typeface="Comic Sans MS" panose="030F0702030302020204" pitchFamily="66" charset="0"/>
                          <a:ea typeface="+mn-ea"/>
                          <a:cs typeface="+mn-cs"/>
                        </a:rPr>
                        <a:t>accurately</a:t>
                      </a:r>
                    </a:p>
                    <a:p>
                      <a:pPr marL="0" marR="0" indent="0" algn="l" defTabSz="914400" rtl="0" eaLnBrk="1" fontAlgn="auto" latinLnBrk="0" hangingPunct="1">
                        <a:lnSpc>
                          <a:spcPct val="100000"/>
                        </a:lnSpc>
                        <a:spcBef>
                          <a:spcPts val="0"/>
                        </a:spcBef>
                        <a:spcAft>
                          <a:spcPts val="0"/>
                        </a:spcAft>
                        <a:buClrTx/>
                        <a:buSzTx/>
                        <a:buFontTx/>
                        <a:buNone/>
                        <a:tabLst/>
                        <a:defRPr/>
                      </a:pPr>
                      <a:r>
                        <a:rPr lang="en-GB" sz="2800" b="1" baseline="0" dirty="0" smtClean="0">
                          <a:solidFill>
                            <a:srgbClr val="00B050"/>
                          </a:solidFill>
                          <a:effectLst/>
                          <a:latin typeface="Comic Sans MS" pitchFamily="66" charset="0"/>
                          <a:cs typeface="Arial" pitchFamily="34" charset="0"/>
                        </a:rPr>
                        <a:t>     </a:t>
                      </a:r>
                      <a:endParaRPr lang="en-GB" sz="280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kern="1200" dirty="0" smtClean="0">
                        <a:solidFill>
                          <a:schemeClr val="tx1"/>
                        </a:solidFill>
                        <a:effectLst/>
                        <a:latin typeface="Comic Sans MS" panose="030F0702030302020204" pitchFamily="66" charset="0"/>
                        <a:ea typeface="+mn-ea"/>
                        <a:cs typeface="+mn-cs"/>
                      </a:endParaRPr>
                    </a:p>
                    <a:p>
                      <a:endParaRPr lang="en-GB" sz="1050" i="0" dirty="0">
                        <a:latin typeface="+mn-lt"/>
                        <a:cs typeface="Calibri" pitchFamily="34" charset="0"/>
                      </a:endParaRPr>
                    </a:p>
                  </a:txBody>
                  <a:tcPr marL="91446" marR="91446" marT="45763" marB="45763"/>
                </a:tc>
                <a:tc>
                  <a:txBody>
                    <a:bodyPr/>
                    <a:lstStyle/>
                    <a:p>
                      <a:pPr lvl="0"/>
                      <a:r>
                        <a:rPr lang="en-GB" sz="1050" kern="1200" dirty="0" smtClean="0">
                          <a:solidFill>
                            <a:schemeClr val="tx1"/>
                          </a:solidFill>
                          <a:effectLst/>
                          <a:latin typeface="Comic Sans MS" panose="030F0702030302020204" pitchFamily="66" charset="0"/>
                          <a:ea typeface="+mn-ea"/>
                          <a:cs typeface="+mn-cs"/>
                        </a:rPr>
                        <a:t>I can Reflect shapes in oblique (45°) mirror lines where the shape crosses the mirror line.</a:t>
                      </a:r>
                    </a:p>
                    <a:p>
                      <a:pPr lvl="0"/>
                      <a:endParaRPr lang="en-GB" sz="1050" kern="1200" dirty="0" smtClean="0">
                        <a:solidFill>
                          <a:schemeClr val="tx1"/>
                        </a:solidFill>
                        <a:effectLst/>
                        <a:latin typeface="Comic Sans MS" panose="030F0702030302020204" pitchFamily="66" charset="0"/>
                        <a:ea typeface="+mn-ea"/>
                        <a:cs typeface="+mn-cs"/>
                      </a:endParaRPr>
                    </a:p>
                    <a:p>
                      <a:pPr lvl="0"/>
                      <a:r>
                        <a:rPr lang="en-GB" sz="1050" kern="1200" dirty="0" smtClean="0">
                          <a:solidFill>
                            <a:schemeClr val="tx1"/>
                          </a:solidFill>
                          <a:effectLst/>
                          <a:latin typeface="Comic Sans MS" panose="030F0702030302020204" pitchFamily="66" charset="0"/>
                          <a:ea typeface="+mn-ea"/>
                          <a:cs typeface="+mn-cs"/>
                        </a:rPr>
                        <a:t>I can reflect shapes not presented on grids, by measuring perpendicular distances to/from the mirror.</a:t>
                      </a: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dirty="0" smtClean="0">
                          <a:latin typeface="Comic Sans MS" pitchFamily="66" charset="0"/>
                          <a:cs typeface="Arial" pitchFamily="34" charset="0"/>
                        </a:rPr>
                        <a:t>I can</a:t>
                      </a:r>
                      <a:r>
                        <a:rPr lang="en-GB" sz="1050" baseline="0" dirty="0" smtClean="0">
                          <a:latin typeface="Comic Sans MS" pitchFamily="66" charset="0"/>
                          <a:cs typeface="Arial" pitchFamily="34" charset="0"/>
                        </a:rPr>
                        <a:t> enlarge a shape by positive scale factor from a centre of enlargement and I can find a centre of enlargement and a scale factor</a:t>
                      </a:r>
                      <a:r>
                        <a:rPr lang="en-GB" sz="1050" baseline="0" dirty="0" smtClean="0">
                          <a:latin typeface="Comic Sans MS" pitchFamily="66" charset="0"/>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2800" b="1" i="0" dirty="0" smtClean="0">
                        <a:solidFill>
                          <a:srgbClr val="00B050"/>
                        </a:solidFill>
                        <a:latin typeface="+mn-lt"/>
                        <a:cs typeface="Calibri" pitchFamily="34" charset="0"/>
                      </a:endParaRPr>
                    </a:p>
                    <a:p>
                      <a:endParaRPr lang="en-GB" sz="1050" baseline="0" dirty="0" smtClean="0">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I </a:t>
                      </a:r>
                      <a:r>
                        <a:rPr lang="en-GB" sz="1050" kern="1200" dirty="0" smtClean="0">
                          <a:solidFill>
                            <a:schemeClr val="tx1"/>
                          </a:solidFill>
                          <a:effectLst/>
                          <a:latin typeface="Comic Sans MS" panose="030F0702030302020204" pitchFamily="66" charset="0"/>
                          <a:ea typeface="+mn-ea"/>
                          <a:cs typeface="+mn-cs"/>
                        </a:rPr>
                        <a:t>can rotate shapes, through 90° or 180°, when the centre of rotation is a vertex of the shape, and I can recognise </a:t>
                      </a:r>
                      <a:r>
                        <a:rPr lang="en-GB" sz="1050" kern="1200" dirty="0" smtClean="0">
                          <a:solidFill>
                            <a:schemeClr val="tx1"/>
                          </a:solidFill>
                          <a:effectLst/>
                          <a:latin typeface="Comic Sans MS" panose="030F0702030302020204" pitchFamily="66" charset="0"/>
                          <a:ea typeface="+mn-ea"/>
                          <a:cs typeface="+mn-cs"/>
                        </a:rPr>
                        <a:t>these</a:t>
                      </a:r>
                      <a:endParaRPr lang="en-GB" sz="1050" b="1" i="0" dirty="0" smtClean="0">
                        <a:solidFill>
                          <a:srgbClr val="00B050"/>
                        </a:solidFill>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kern="1200" dirty="0" smtClean="0">
                          <a:solidFill>
                            <a:schemeClr val="tx1"/>
                          </a:solidFill>
                          <a:effectLst/>
                          <a:latin typeface="Comic Sans MS" panose="030F0702030302020204" pitchFamily="66" charset="0"/>
                          <a:ea typeface="+mn-ea"/>
                          <a:cs typeface="+mn-cs"/>
                        </a:rPr>
                        <a:t>rotations</a:t>
                      </a:r>
                      <a:r>
                        <a:rPr lang="en-GB" sz="1050" kern="1200" dirty="0" smtClean="0">
                          <a:solidFill>
                            <a:schemeClr val="tx1"/>
                          </a:solidFill>
                          <a:effectLst/>
                          <a:latin typeface="Comic Sans MS" panose="030F0702030302020204" pitchFamily="66" charset="0"/>
                          <a:ea typeface="+mn-ea"/>
                          <a:cs typeface="+mn-cs"/>
                        </a:rPr>
                        <a:t>.</a:t>
                      </a:r>
                    </a:p>
                    <a:p>
                      <a:endParaRPr lang="en-GB" sz="1050" baseline="0" dirty="0" smtClean="0">
                        <a:latin typeface="Comic Sans MS" pitchFamily="66" charset="0"/>
                        <a:cs typeface="Arial" pitchFamily="34" charset="0"/>
                      </a:endParaRPr>
                    </a:p>
                    <a:p>
                      <a:endParaRPr lang="en-GB" sz="1050" i="0" dirty="0" smtClean="0">
                        <a:latin typeface="Comic Sans MS" panose="030F0702030302020204" pitchFamily="66" charset="0"/>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i="0" dirty="0" smtClean="0">
                          <a:latin typeface="Comic Sans MS" panose="030F0702030302020204" pitchFamily="66" charset="0"/>
                          <a:cs typeface="Calibri" pitchFamily="34" charset="0"/>
                        </a:rPr>
                        <a:t>I</a:t>
                      </a:r>
                      <a:r>
                        <a:rPr lang="en-GB" sz="1050" i="0" baseline="0" dirty="0" smtClean="0">
                          <a:latin typeface="Comic Sans MS" panose="030F0702030302020204" pitchFamily="66" charset="0"/>
                          <a:cs typeface="Calibri" pitchFamily="34" charset="0"/>
                        </a:rPr>
                        <a:t> </a:t>
                      </a:r>
                      <a:r>
                        <a:rPr lang="en-GB" sz="1050" i="0" baseline="0" dirty="0" smtClean="0">
                          <a:latin typeface="Comic Sans MS" panose="030F0702030302020204" pitchFamily="66" charset="0"/>
                          <a:cs typeface="Calibri" pitchFamily="34" charset="0"/>
                        </a:rPr>
                        <a:t>can translate shapes</a:t>
                      </a:r>
                      <a:r>
                        <a:rPr lang="en-GB" sz="1050" i="0" baseline="0" dirty="0" smtClean="0">
                          <a:latin typeface="Comic Sans MS" panose="030F0702030302020204" pitchFamily="66" charset="0"/>
                          <a:cs typeface="Calibri" pitchFamily="34" charset="0"/>
                        </a:rPr>
                        <a:t>.</a:t>
                      </a:r>
                      <a:r>
                        <a:rPr lang="en-GB" sz="1050" b="1" baseline="0" dirty="0" smtClean="0">
                          <a:solidFill>
                            <a:srgbClr val="00B050"/>
                          </a:solidFill>
                          <a:effectLst/>
                          <a:latin typeface="Comic Sans MS" pitchFamily="66" charset="0"/>
                          <a:cs typeface="Arial" pitchFamily="34" charset="0"/>
                        </a:rPr>
                        <a:t> </a:t>
                      </a:r>
                      <a:endParaRPr lang="en-GB" sz="1050" i="0" dirty="0">
                        <a:latin typeface="Comic Sans MS" panose="030F0702030302020204" pitchFamily="66" charset="0"/>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find missing lengths and angles on diagrams that show an object and its image </a:t>
                      </a:r>
                    </a:p>
                    <a:p>
                      <a:r>
                        <a:rPr lang="en-GB" sz="1050" kern="1200" dirty="0" smtClean="0">
                          <a:solidFill>
                            <a:schemeClr val="tx1"/>
                          </a:solidFill>
                          <a:effectLst/>
                          <a:latin typeface="Comic Sans MS" panose="030F0702030302020204" pitchFamily="66" charset="0"/>
                          <a:ea typeface="+mn-ea"/>
                          <a:cs typeface="+mn-cs"/>
                        </a:rPr>
                        <a:t> </a:t>
                      </a:r>
                    </a:p>
                    <a:p>
                      <a:r>
                        <a:rPr lang="en-GB" sz="1050" kern="1200" dirty="0" smtClean="0">
                          <a:solidFill>
                            <a:schemeClr val="tx1"/>
                          </a:solidFill>
                          <a:effectLst/>
                          <a:latin typeface="Comic Sans MS" panose="030F0702030302020204" pitchFamily="66" charset="0"/>
                          <a:ea typeface="+mn-ea"/>
                          <a:cs typeface="+mn-cs"/>
                        </a:rPr>
                        <a:t>I</a:t>
                      </a:r>
                      <a:r>
                        <a:rPr lang="en-GB" sz="1050" kern="1200" baseline="0" dirty="0" smtClean="0">
                          <a:solidFill>
                            <a:schemeClr val="tx1"/>
                          </a:solidFill>
                          <a:effectLst/>
                          <a:latin typeface="Comic Sans MS" panose="030F0702030302020204" pitchFamily="66" charset="0"/>
                          <a:ea typeface="+mn-ea"/>
                          <a:cs typeface="+mn-cs"/>
                        </a:rPr>
                        <a:t> can m</a:t>
                      </a:r>
                      <a:r>
                        <a:rPr lang="en-GB" sz="1050" kern="1200" dirty="0" smtClean="0">
                          <a:solidFill>
                            <a:schemeClr val="tx1"/>
                          </a:solidFill>
                          <a:effectLst/>
                          <a:latin typeface="Comic Sans MS" panose="030F0702030302020204" pitchFamily="66" charset="0"/>
                          <a:ea typeface="+mn-ea"/>
                          <a:cs typeface="+mn-cs"/>
                        </a:rPr>
                        <a:t>atch corresponding lengths and angles of object and image shapes following reflection, translation and/or rotation or a combination of these.</a:t>
                      </a:r>
                    </a:p>
                    <a:p>
                      <a:endParaRPr lang="en-GB" sz="1050" i="0" dirty="0" smtClean="0">
                        <a:latin typeface="+mn-lt"/>
                        <a:cs typeface="Calibri"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describe fully single transformations and combinations of transformations that will map one shape onto another shape.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kern="1400" baseline="0" dirty="0" smtClean="0">
                          <a:solidFill>
                            <a:srgbClr val="000000"/>
                          </a:solidFill>
                          <a:latin typeface="Comic Sans MS" pitchFamily="66" charset="0"/>
                          <a:cs typeface="Arial" pitchFamily="34" charset="0"/>
                        </a:rPr>
                        <a:t>I can rotate shapes from a centre of rotation when the centre of rotation is not a vertex of the shape. I can recognise these rotations and find the centre of rotation.</a:t>
                      </a:r>
                      <a:endParaRPr lang="en-GB" sz="1050" b="0" kern="1400" dirty="0" smtClean="0">
                        <a:solidFill>
                          <a:srgbClr val="000000"/>
                        </a:solidFill>
                        <a:latin typeface="Comic Sans MS" pitchFamily="66" charset="0"/>
                        <a:cs typeface="Arial" pitchFamily="34" charset="0"/>
                      </a:endParaRPr>
                    </a:p>
                    <a:p>
                      <a:endParaRPr lang="en-GB" sz="1050" i="0" dirty="0" smtClean="0">
                        <a:latin typeface="+mn-lt"/>
                        <a:cs typeface="Calibri" pitchFamily="34" charset="0"/>
                      </a:endParaRPr>
                    </a:p>
                    <a:p>
                      <a:endParaRPr lang="en-GB" sz="1050" i="0" dirty="0">
                        <a:latin typeface="+mn-lt"/>
                        <a:cs typeface="Calibri" pitchFamily="34" charset="0"/>
                      </a:endParaRPr>
                    </a:p>
                  </a:txBody>
                  <a:tcPr marL="91446" marR="91446" marT="45763" marB="45763"/>
                </a:tc>
                <a:tc>
                  <a:txBody>
                    <a:bodyPr/>
                    <a:lstStyle/>
                    <a:p>
                      <a:r>
                        <a:rPr lang="en-GB" sz="1050" kern="1200" dirty="0" smtClean="0">
                          <a:solidFill>
                            <a:schemeClr val="tx1"/>
                          </a:solidFill>
                          <a:effectLst/>
                          <a:latin typeface="Comic Sans MS" panose="030F0702030302020204" pitchFamily="66" charset="0"/>
                          <a:ea typeface="+mn-ea"/>
                          <a:cs typeface="+mn-cs"/>
                        </a:rPr>
                        <a:t>I can enlarge a simple shape on squared paper by a fractional scale factor, such as ½ or 1/3 and recognise that the ratio of any two corresponding sides is equal to the scale factor.</a:t>
                      </a:r>
                    </a:p>
                    <a:p>
                      <a:endParaRPr lang="en-GB" sz="1050" kern="1200" dirty="0" smtClean="0">
                        <a:solidFill>
                          <a:schemeClr val="tx1"/>
                        </a:solidFill>
                        <a:effectLst/>
                        <a:latin typeface="Comic Sans MS" panose="030F0702030302020204" pitchFamily="66" charset="0"/>
                        <a:ea typeface="+mn-ea"/>
                        <a:cs typeface="+mn-cs"/>
                      </a:endParaRPr>
                    </a:p>
                    <a:p>
                      <a:r>
                        <a:rPr lang="en-GB" sz="1050" kern="1200" dirty="0" smtClean="0">
                          <a:solidFill>
                            <a:schemeClr val="tx1"/>
                          </a:solidFill>
                          <a:effectLst/>
                          <a:latin typeface="Comic Sans MS" panose="030F0702030302020204"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kern="1400" baseline="0" dirty="0" smtClean="0">
                        <a:solidFill>
                          <a:srgbClr val="000000"/>
                        </a:solidFill>
                        <a:latin typeface="Comic Sans MS" pitchFamily="66" charset="0"/>
                        <a:cs typeface="Arial" pitchFamily="34" charset="0"/>
                      </a:endParaRPr>
                    </a:p>
                    <a:p>
                      <a:endParaRPr lang="en-GB" sz="1050" i="0" dirty="0">
                        <a:latin typeface="Comic Sans MS" panose="030F0702030302020204" pitchFamily="66" charset="0"/>
                        <a:cs typeface="Calibri" pitchFamily="34" charset="0"/>
                      </a:endParaRPr>
                    </a:p>
                  </a:txBody>
                  <a:tcPr marL="91446" marR="91446" marT="45763" marB="45763"/>
                </a:tc>
              </a:tr>
            </a:tbl>
          </a:graphicData>
        </a:graphic>
      </p:graphicFrame>
      <p:sp>
        <p:nvSpPr>
          <p:cNvPr id="2" name="TextBox 1"/>
          <p:cNvSpPr txBox="1"/>
          <p:nvPr/>
        </p:nvSpPr>
        <p:spPr>
          <a:xfrm>
            <a:off x="4770" y="5474273"/>
            <a:ext cx="9006574" cy="1015663"/>
          </a:xfrm>
          <a:prstGeom prst="rect">
            <a:avLst/>
          </a:prstGeom>
          <a:noFill/>
        </p:spPr>
        <p:txBody>
          <a:bodyPr wrap="square" rtlCol="0">
            <a:spAutoFit/>
          </a:bodyPr>
          <a:lstStyle/>
          <a:p>
            <a:r>
              <a:rPr lang="en-GB" sz="2000" dirty="0" smtClean="0"/>
              <a:t>If they have correctly answered the level 7 questions put a tick on the learning journey next to the level 6 descriptions, as shown. Return the purple sheet and the assessment task to the pupil whose assessment it is.</a:t>
            </a:r>
            <a:endParaRPr lang="en-GB" sz="2000" dirty="0"/>
          </a:p>
        </p:txBody>
      </p:sp>
      <p:sp>
        <p:nvSpPr>
          <p:cNvPr id="7" name="Rectangle 6"/>
          <p:cNvSpPr/>
          <p:nvPr/>
        </p:nvSpPr>
        <p:spPr>
          <a:xfrm>
            <a:off x="8606498" y="2029895"/>
            <a:ext cx="402674" cy="523220"/>
          </a:xfrm>
          <a:prstGeom prst="rect">
            <a:avLst/>
          </a:prstGeom>
        </p:spPr>
        <p:txBody>
          <a:bodyPr wrap="none">
            <a:spAutoFit/>
          </a:bodyPr>
          <a:lstStyle/>
          <a:p>
            <a:pPr>
              <a:defRPr/>
            </a:pPr>
            <a:r>
              <a:rPr lang="en-GB" sz="2800" b="1" dirty="0">
                <a:solidFill>
                  <a:srgbClr val="00B050"/>
                </a:solidFill>
                <a:latin typeface="Comic Sans MS" pitchFamily="66" charset="0"/>
                <a:cs typeface="Arial" pitchFamily="34" charset="0"/>
              </a:rPr>
              <a:t>√</a:t>
            </a:r>
            <a:endParaRPr lang="en-GB" sz="2800" b="1" dirty="0">
              <a:solidFill>
                <a:srgbClr val="00B050"/>
              </a:solidFill>
              <a:cs typeface="Calibri" pitchFamily="34" charset="0"/>
            </a:endParaRPr>
          </a:p>
        </p:txBody>
      </p:sp>
    </p:spTree>
    <p:custDataLst>
      <p:tags r:id="rId1"/>
    </p:custDataLst>
    <p:extLst>
      <p:ext uri="{BB962C8B-B14F-4D97-AF65-F5344CB8AC3E}">
        <p14:creationId xmlns:p14="http://schemas.microsoft.com/office/powerpoint/2010/main" val="31670737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352928" cy="6124754"/>
          </a:xfrm>
          <a:prstGeom prst="rect">
            <a:avLst/>
          </a:prstGeom>
          <a:noFill/>
        </p:spPr>
        <p:txBody>
          <a:bodyPr wrap="square" rtlCol="0">
            <a:spAutoFit/>
          </a:bodyPr>
          <a:lstStyle/>
          <a:p>
            <a:pPr algn="ctr"/>
            <a:r>
              <a:rPr lang="en-GB" sz="2800" u="sng" dirty="0" smtClean="0"/>
              <a:t>Self </a:t>
            </a:r>
            <a:r>
              <a:rPr lang="en-GB" sz="2800" u="sng" dirty="0" smtClean="0"/>
              <a:t>Assessment</a:t>
            </a:r>
            <a:endParaRPr lang="en-GB" sz="2800" u="sng" dirty="0" smtClean="0"/>
          </a:p>
          <a:p>
            <a:endParaRPr lang="en-GB" sz="2800" dirty="0"/>
          </a:p>
          <a:p>
            <a:pPr marL="457200" indent="-457200">
              <a:buFont typeface="Arial" pitchFamily="34" charset="0"/>
              <a:buChar char="•"/>
            </a:pPr>
            <a:r>
              <a:rPr lang="en-GB" sz="2800" dirty="0" smtClean="0"/>
              <a:t>Collect back your </a:t>
            </a:r>
            <a:r>
              <a:rPr lang="en-GB" sz="2800" dirty="0" smtClean="0"/>
              <a:t>assessment task and the purple sheet.</a:t>
            </a:r>
          </a:p>
          <a:p>
            <a:pPr marL="457200" indent="-457200">
              <a:buFont typeface="Arial" pitchFamily="34" charset="0"/>
              <a:buChar char="•"/>
            </a:pPr>
            <a:endParaRPr lang="en-GB" sz="2800" dirty="0" smtClean="0"/>
          </a:p>
          <a:p>
            <a:pPr marL="457200" indent="-457200">
              <a:buFont typeface="Arial" pitchFamily="34" charset="0"/>
              <a:buChar char="•"/>
            </a:pPr>
            <a:r>
              <a:rPr lang="en-GB" sz="2800" dirty="0" smtClean="0"/>
              <a:t>Have a look at your learning journey. Your peer has ticked the skills that you have demonstrated in this assessment.</a:t>
            </a:r>
          </a:p>
          <a:p>
            <a:pPr marL="457200" indent="-457200">
              <a:buFont typeface="Arial" pitchFamily="34" charset="0"/>
              <a:buChar char="•"/>
            </a:pPr>
            <a:endParaRPr lang="en-GB" sz="2800" dirty="0" smtClean="0"/>
          </a:p>
          <a:p>
            <a:pPr marL="457200" indent="-457200">
              <a:buFont typeface="Arial" pitchFamily="34" charset="0"/>
              <a:buChar char="•"/>
            </a:pPr>
            <a:r>
              <a:rPr lang="en-GB" sz="2800" dirty="0" smtClean="0"/>
              <a:t>Pick an un-ticked skill as your target and write EBI next to it.</a:t>
            </a:r>
          </a:p>
          <a:p>
            <a:pPr marL="457200" indent="-457200">
              <a:buFont typeface="Arial" pitchFamily="34" charset="0"/>
              <a:buChar char="•"/>
            </a:pPr>
            <a:endParaRPr lang="en-GB" sz="2800" dirty="0" smtClean="0"/>
          </a:p>
          <a:p>
            <a:pPr marL="457200" indent="-457200">
              <a:buFont typeface="Arial" pitchFamily="34" charset="0"/>
              <a:buChar char="•"/>
            </a:pPr>
            <a:r>
              <a:rPr lang="en-GB" sz="2800" dirty="0" smtClean="0"/>
              <a:t>Complete the self assessment boxes on the purple sheet.</a:t>
            </a:r>
            <a:endParaRPr lang="en-GB" sz="2800" dirty="0"/>
          </a:p>
        </p:txBody>
      </p:sp>
    </p:spTree>
    <p:extLst>
      <p:ext uri="{BB962C8B-B14F-4D97-AF65-F5344CB8AC3E}">
        <p14:creationId xmlns:p14="http://schemas.microsoft.com/office/powerpoint/2010/main" val="33001236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44347317"/>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3</a:t>
                      </a:r>
                    </a:p>
                    <a:p>
                      <a:r>
                        <a:rPr lang="en-GB" sz="2800" dirty="0" smtClean="0">
                          <a:solidFill>
                            <a:schemeClr val="tx1"/>
                          </a:solidFill>
                        </a:rPr>
                        <a:t>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How</a:t>
                      </a:r>
                      <a:r>
                        <a:rPr lang="en-GB" sz="2800" baseline="0" dirty="0" smtClean="0">
                          <a:solidFill>
                            <a:schemeClr val="tx1"/>
                          </a:solidFill>
                        </a:rPr>
                        <a:t> can you tell if a you have drawn a line of symmetry in the right place?</a:t>
                      </a:r>
                      <a:endParaRPr lang="en-GB" sz="2800" dirty="0" smtClean="0">
                        <a:solidFill>
                          <a:schemeClr val="tx1"/>
                        </a:solidFill>
                      </a:endParaRP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 / 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31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72816"/>
            <a:ext cx="4929336" cy="4719839"/>
          </a:xfrm>
          <a:prstGeom prst="rect">
            <a:avLst/>
          </a:prstGeom>
          <a:noFill/>
          <a:ln w="317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3528" y="97924"/>
            <a:ext cx="8496944" cy="1077218"/>
          </a:xfrm>
          <a:prstGeom prst="rect">
            <a:avLst/>
          </a:prstGeom>
          <a:noFill/>
        </p:spPr>
        <p:txBody>
          <a:bodyPr wrap="square" rtlCol="0">
            <a:spAutoFit/>
          </a:bodyPr>
          <a:lstStyle/>
          <a:p>
            <a:pPr algn="ctr"/>
            <a:r>
              <a:rPr lang="en-GB" sz="3200" u="sng" dirty="0" smtClean="0"/>
              <a:t>Level 4 - Reflections</a:t>
            </a:r>
          </a:p>
          <a:p>
            <a:r>
              <a:rPr lang="en-GB" sz="3200" dirty="0" smtClean="0"/>
              <a:t>Reflect the flag in each of the mirror line shown.</a:t>
            </a:r>
            <a:endParaRPr lang="en-GB" sz="3200" dirty="0"/>
          </a:p>
        </p:txBody>
      </p:sp>
      <p:sp>
        <p:nvSpPr>
          <p:cNvPr id="2" name="TextBox 1"/>
          <p:cNvSpPr txBox="1"/>
          <p:nvPr/>
        </p:nvSpPr>
        <p:spPr>
          <a:xfrm>
            <a:off x="7380312" y="2132856"/>
            <a:ext cx="1440160" cy="369332"/>
          </a:xfrm>
          <a:prstGeom prst="rect">
            <a:avLst/>
          </a:prstGeom>
          <a:noFill/>
        </p:spPr>
        <p:txBody>
          <a:bodyPr wrap="square" rtlCol="0">
            <a:spAutoFit/>
          </a:bodyPr>
          <a:lstStyle/>
          <a:p>
            <a:r>
              <a:rPr lang="en-GB" dirty="0" smtClean="0"/>
              <a:t>Mirror line</a:t>
            </a:r>
            <a:endParaRPr lang="en-GB" dirty="0"/>
          </a:p>
        </p:txBody>
      </p:sp>
      <p:cxnSp>
        <p:nvCxnSpPr>
          <p:cNvPr id="5" name="Straight Arrow Connector 4"/>
          <p:cNvCxnSpPr/>
          <p:nvPr/>
        </p:nvCxnSpPr>
        <p:spPr>
          <a:xfrm flipH="1">
            <a:off x="3851920" y="1268760"/>
            <a:ext cx="1584176" cy="720080"/>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6107298" y="2442689"/>
            <a:ext cx="1662220" cy="1690046"/>
          </a:xfrm>
          <a:prstGeom prst="straightConnector1">
            <a:avLst/>
          </a:prstGeom>
          <a:ln w="34925">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724128" y="1259468"/>
            <a:ext cx="1440160" cy="369332"/>
          </a:xfrm>
          <a:prstGeom prst="rect">
            <a:avLst/>
          </a:prstGeom>
          <a:noFill/>
        </p:spPr>
        <p:txBody>
          <a:bodyPr wrap="square" rtlCol="0">
            <a:spAutoFit/>
          </a:bodyPr>
          <a:lstStyle/>
          <a:p>
            <a:r>
              <a:rPr lang="en-GB" dirty="0" smtClean="0"/>
              <a:t>Mirror line</a:t>
            </a:r>
            <a:endParaRPr lang="en-GB" dirty="0"/>
          </a:p>
        </p:txBody>
      </p:sp>
    </p:spTree>
    <p:extLst>
      <p:ext uri="{BB962C8B-B14F-4D97-AF65-F5344CB8AC3E}">
        <p14:creationId xmlns:p14="http://schemas.microsoft.com/office/powerpoint/2010/main" val="4188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u reflect 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2348880"/>
            <a:ext cx="5400675" cy="43227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3528" y="97924"/>
            <a:ext cx="8496944" cy="3108543"/>
          </a:xfrm>
          <a:prstGeom prst="rect">
            <a:avLst/>
          </a:prstGeom>
          <a:noFill/>
        </p:spPr>
        <p:txBody>
          <a:bodyPr wrap="square" rtlCol="0">
            <a:spAutoFit/>
          </a:bodyPr>
          <a:lstStyle/>
          <a:p>
            <a:pPr algn="ctr"/>
            <a:r>
              <a:rPr lang="en-GB" sz="2800" u="sng" dirty="0" smtClean="0"/>
              <a:t>Level 4 - Reflections</a:t>
            </a:r>
          </a:p>
          <a:p>
            <a:pPr>
              <a:spcBef>
                <a:spcPct val="50000"/>
              </a:spcBef>
            </a:pPr>
            <a:r>
              <a:rPr lang="en-GB" sz="2800" dirty="0" smtClean="0"/>
              <a:t>Reflect each shape in the mirror line nearest to the shape.</a:t>
            </a:r>
          </a:p>
          <a:p>
            <a:pPr>
              <a:spcBef>
                <a:spcPct val="50000"/>
              </a:spcBef>
            </a:pPr>
            <a:r>
              <a:rPr lang="en-GB" sz="2800" dirty="0" smtClean="0"/>
              <a:t>What letter do your reflections make?</a:t>
            </a:r>
          </a:p>
          <a:p>
            <a:pPr algn="ctr"/>
            <a:endParaRPr lang="en-GB" sz="2800" u="sng" dirty="0" smtClean="0"/>
          </a:p>
          <a:p>
            <a:endParaRPr lang="en-GB" sz="2800" dirty="0"/>
          </a:p>
        </p:txBody>
      </p:sp>
    </p:spTree>
    <p:extLst>
      <p:ext uri="{BB962C8B-B14F-4D97-AF65-F5344CB8AC3E}">
        <p14:creationId xmlns:p14="http://schemas.microsoft.com/office/powerpoint/2010/main" val="3571263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10518559"/>
              </p:ext>
            </p:extLst>
          </p:nvPr>
        </p:nvGraphicFramePr>
        <p:xfrm>
          <a:off x="251520" y="260648"/>
          <a:ext cx="8640960" cy="6336705"/>
        </p:xfrm>
        <a:graphic>
          <a:graphicData uri="http://schemas.openxmlformats.org/drawingml/2006/table">
            <a:tbl>
              <a:tblPr firstRow="1" bandRow="1">
                <a:tableStyleId>{5C22544A-7EE6-4342-B048-85BDC9FD1C3A}</a:tableStyleId>
              </a:tblPr>
              <a:tblGrid>
                <a:gridCol w="3024336"/>
                <a:gridCol w="5616624"/>
              </a:tblGrid>
              <a:tr h="1940163">
                <a:tc>
                  <a:txBody>
                    <a:bodyPr/>
                    <a:lstStyle/>
                    <a:p>
                      <a:r>
                        <a:rPr lang="en-GB" sz="2800" dirty="0" smtClean="0">
                          <a:solidFill>
                            <a:schemeClr val="tx1"/>
                          </a:solidFill>
                        </a:rPr>
                        <a:t>Level 4 Question</a:t>
                      </a: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What</a:t>
                      </a:r>
                      <a:r>
                        <a:rPr lang="en-GB" sz="2800" baseline="0" dirty="0" smtClean="0">
                          <a:solidFill>
                            <a:schemeClr val="tx1"/>
                          </a:solidFill>
                        </a:rPr>
                        <a:t> should you do to check that you have accurately reflected a shape?</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smtClean="0">
                          <a:solidFill>
                            <a:schemeClr val="tx1"/>
                          </a:solidFill>
                        </a:rPr>
                        <a:t>My answer</a:t>
                      </a:r>
                      <a:r>
                        <a:rPr lang="en-GB" sz="2800" baseline="0" dirty="0" smtClean="0">
                          <a:solidFill>
                            <a:schemeClr val="tx1"/>
                          </a:solidFill>
                        </a:rPr>
                        <a:t> / </a:t>
                      </a:r>
                      <a:r>
                        <a:rPr lang="en-GB" sz="2800" dirty="0" smtClean="0">
                          <a:solidFill>
                            <a:schemeClr val="tx1"/>
                          </a:solidFill>
                        </a:rPr>
                        <a:t>explanation.</a:t>
                      </a:r>
                    </a:p>
                    <a:p>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98271">
                <a:tc>
                  <a:txBody>
                    <a:bodyPr/>
                    <a:lstStyle/>
                    <a:p>
                      <a:r>
                        <a:rPr lang="en-GB" sz="2800" dirty="0" smtClean="0">
                          <a:solidFill>
                            <a:schemeClr val="tx1"/>
                          </a:solidFill>
                        </a:rPr>
                        <a:t>My peer’s comment on my explanation.</a:t>
                      </a:r>
                      <a:endParaRPr lang="en-GB"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81796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54" name="Text Box 18"/>
          <p:cNvSpPr txBox="1">
            <a:spLocks noChangeArrowheads="1"/>
          </p:cNvSpPr>
          <p:nvPr/>
        </p:nvSpPr>
        <p:spPr bwMode="auto">
          <a:xfrm>
            <a:off x="251520" y="764704"/>
            <a:ext cx="84455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dirty="0" smtClean="0"/>
              <a:t>Rotate </a:t>
            </a:r>
            <a:r>
              <a:rPr lang="en-US" sz="3200" dirty="0"/>
              <a:t>this shape 90</a:t>
            </a:r>
            <a:r>
              <a:rPr lang="en-US" sz="3200" dirty="0">
                <a:cs typeface="Arial" charset="0"/>
              </a:rPr>
              <a:t>° </a:t>
            </a:r>
            <a:r>
              <a:rPr lang="en-US" sz="3200" dirty="0" smtClean="0">
                <a:cs typeface="Arial" charset="0"/>
              </a:rPr>
              <a:t>clockwise from the vertex (corner) marked with a dot.</a:t>
            </a:r>
            <a:endParaRPr lang="en-US" sz="3200" dirty="0">
              <a:cs typeface="Arial" charset="0"/>
            </a:endParaRPr>
          </a:p>
        </p:txBody>
      </p:sp>
      <p:grpSp>
        <p:nvGrpSpPr>
          <p:cNvPr id="3" name="Group 2"/>
          <p:cNvGrpSpPr/>
          <p:nvPr/>
        </p:nvGrpSpPr>
        <p:grpSpPr>
          <a:xfrm>
            <a:off x="3318642" y="2334364"/>
            <a:ext cx="1800200" cy="1810716"/>
            <a:chOff x="4034165" y="2452399"/>
            <a:chExt cx="1506537" cy="1585938"/>
          </a:xfrm>
        </p:grpSpPr>
        <p:sp>
          <p:nvSpPr>
            <p:cNvPr id="372763" name="Freeform 27"/>
            <p:cNvSpPr>
              <a:spLocks/>
            </p:cNvSpPr>
            <p:nvPr/>
          </p:nvSpPr>
          <p:spPr bwMode="auto">
            <a:xfrm>
              <a:off x="4034165" y="2452399"/>
              <a:ext cx="1506537" cy="1506537"/>
            </a:xfrm>
            <a:custGeom>
              <a:avLst/>
              <a:gdLst>
                <a:gd name="T0" fmla="*/ 0 w 681"/>
                <a:gd name="T1" fmla="*/ 0 h 681"/>
                <a:gd name="T2" fmla="*/ 0 w 681"/>
                <a:gd name="T3" fmla="*/ 227 h 681"/>
                <a:gd name="T4" fmla="*/ 227 w 681"/>
                <a:gd name="T5" fmla="*/ 227 h 681"/>
                <a:gd name="T6" fmla="*/ 227 w 681"/>
                <a:gd name="T7" fmla="*/ 681 h 681"/>
                <a:gd name="T8" fmla="*/ 454 w 681"/>
                <a:gd name="T9" fmla="*/ 681 h 681"/>
                <a:gd name="T10" fmla="*/ 454 w 681"/>
                <a:gd name="T11" fmla="*/ 227 h 681"/>
                <a:gd name="T12" fmla="*/ 681 w 681"/>
                <a:gd name="T13" fmla="*/ 227 h 681"/>
                <a:gd name="T14" fmla="*/ 681 w 681"/>
                <a:gd name="T15" fmla="*/ 0 h 681"/>
                <a:gd name="T16" fmla="*/ 0 w 681"/>
                <a:gd name="T17" fmla="*/ 0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1" h="681">
                  <a:moveTo>
                    <a:pt x="0" y="0"/>
                  </a:moveTo>
                  <a:lnTo>
                    <a:pt x="0" y="227"/>
                  </a:lnTo>
                  <a:lnTo>
                    <a:pt x="227" y="227"/>
                  </a:lnTo>
                  <a:lnTo>
                    <a:pt x="227" y="681"/>
                  </a:lnTo>
                  <a:lnTo>
                    <a:pt x="454" y="681"/>
                  </a:lnTo>
                  <a:lnTo>
                    <a:pt x="454" y="227"/>
                  </a:lnTo>
                  <a:lnTo>
                    <a:pt x="681" y="227"/>
                  </a:lnTo>
                  <a:lnTo>
                    <a:pt x="681" y="0"/>
                  </a:lnTo>
                  <a:lnTo>
                    <a:pt x="0" y="0"/>
                  </a:lnTo>
                  <a:close/>
                </a:path>
              </a:pathLst>
            </a:custGeom>
            <a:solidFill>
              <a:srgbClr val="C0E890"/>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 name="Oval 1"/>
            <p:cNvSpPr/>
            <p:nvPr/>
          </p:nvSpPr>
          <p:spPr>
            <a:xfrm>
              <a:off x="4480450" y="3822313"/>
              <a:ext cx="199706" cy="216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Rectangle 3"/>
          <p:cNvSpPr/>
          <p:nvPr/>
        </p:nvSpPr>
        <p:spPr>
          <a:xfrm>
            <a:off x="2861168" y="38975"/>
            <a:ext cx="3327385" cy="584775"/>
          </a:xfrm>
          <a:prstGeom prst="rect">
            <a:avLst/>
          </a:prstGeom>
        </p:spPr>
        <p:txBody>
          <a:bodyPr wrap="none">
            <a:spAutoFit/>
          </a:bodyPr>
          <a:lstStyle/>
          <a:p>
            <a:pPr algn="ctr"/>
            <a:r>
              <a:rPr lang="en-GB" sz="3200" u="sng" dirty="0" smtClean="0"/>
              <a:t>Level 5  - Rotations</a:t>
            </a:r>
          </a:p>
        </p:txBody>
      </p:sp>
    </p:spTree>
    <p:extLst>
      <p:ext uri="{BB962C8B-B14F-4D97-AF65-F5344CB8AC3E}">
        <p14:creationId xmlns:p14="http://schemas.microsoft.com/office/powerpoint/2010/main" val="18953329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3173</Words>
  <Application>Microsoft Office PowerPoint</Application>
  <PresentationFormat>On-screen Show (4:3)</PresentationFormat>
  <Paragraphs>491</Paragraphs>
  <Slides>43</Slides>
  <Notes>16</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6 - Find the missing lengths</vt:lpstr>
      <vt:lpstr>Level 6 - Combining transformations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6 - Find the missing lengths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zeb1</dc:creator>
  <cp:lastModifiedBy>zeb1</cp:lastModifiedBy>
  <cp:revision>33</cp:revision>
  <dcterms:created xsi:type="dcterms:W3CDTF">2014-02-09T10:00:24Z</dcterms:created>
  <dcterms:modified xsi:type="dcterms:W3CDTF">2014-02-09T18:20:34Z</dcterms:modified>
</cp:coreProperties>
</file>